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4247" r:id="rId5"/>
    <p:sldId id="4248" r:id="rId6"/>
    <p:sldId id="4249" r:id="rId7"/>
    <p:sldId id="272" r:id="rId8"/>
    <p:sldId id="4282" r:id="rId9"/>
    <p:sldId id="2501" r:id="rId10"/>
    <p:sldId id="2473" r:id="rId11"/>
    <p:sldId id="2474" r:id="rId12"/>
    <p:sldId id="2436" r:id="rId13"/>
    <p:sldId id="2557" r:id="rId14"/>
    <p:sldId id="2497" r:id="rId15"/>
    <p:sldId id="2469" r:id="rId16"/>
    <p:sldId id="421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g Wang" initials="YW" lastIdx="1" clrIdx="0">
    <p:extLst>
      <p:ext uri="{19B8F6BF-5375-455C-9EA6-DF929625EA0E}">
        <p15:presenceInfo xmlns:p15="http://schemas.microsoft.com/office/powerpoint/2012/main" userId="S::ywang2@futurewei.com::505b9452-d840-44f1-a993-aae3bfedf5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80000"/>
    <a:srgbClr val="96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00" autoAdjust="0"/>
  </p:normalViewPr>
  <p:slideViewPr>
    <p:cSldViewPr snapToGrid="0">
      <p:cViewPr varScale="1">
        <p:scale>
          <a:sx n="51" d="100"/>
          <a:sy n="51" d="100"/>
        </p:scale>
        <p:origin x="1232" y="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4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2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endParaRPr lang="en-US" sz="1000"/>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90" y="0"/>
          <a:ext cx="1118068"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90" y="0"/>
        <a:ext cx="1024082" cy="375945"/>
      </dsp:txXfrm>
    </dsp:sp>
    <dsp:sp modelId="{B554BC9E-1666-1549-9670-7336C0E91747}">
      <dsp:nvSpPr>
        <dsp:cNvPr id="0" name=""/>
        <dsp:cNvSpPr/>
      </dsp:nvSpPr>
      <dsp:spPr>
        <a:xfrm>
          <a:off x="862060" y="0"/>
          <a:ext cx="1143872"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50033" y="0"/>
        <a:ext cx="767927" cy="375945"/>
      </dsp:txXfrm>
    </dsp:sp>
    <dsp:sp modelId="{D3C5EC13-71A2-CA41-97FB-AE2AB3A23AD5}">
      <dsp:nvSpPr>
        <dsp:cNvPr id="0" name=""/>
        <dsp:cNvSpPr/>
      </dsp:nvSpPr>
      <dsp:spPr>
        <a:xfrm>
          <a:off x="1746599" y="0"/>
          <a:ext cx="99573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34572" y="0"/>
        <a:ext cx="619793" cy="375945"/>
      </dsp:txXfrm>
    </dsp:sp>
    <dsp:sp modelId="{B742941B-14F4-8A4A-AF8F-9EE2C844F327}">
      <dsp:nvSpPr>
        <dsp:cNvPr id="0" name=""/>
        <dsp:cNvSpPr/>
      </dsp:nvSpPr>
      <dsp:spPr>
        <a:xfrm>
          <a:off x="2485076" y="0"/>
          <a:ext cx="12914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73049" y="0"/>
        <a:ext cx="915544" cy="375945"/>
      </dsp:txXfrm>
    </dsp:sp>
    <dsp:sp modelId="{6BFC531D-86C9-CA41-95A7-A5FC43E08EFF}">
      <dsp:nvSpPr>
        <dsp:cNvPr id="0" name=""/>
        <dsp:cNvSpPr/>
      </dsp:nvSpPr>
      <dsp:spPr>
        <a:xfrm>
          <a:off x="3518268" y="0"/>
          <a:ext cx="12914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706241" y="0"/>
        <a:ext cx="915544" cy="375945"/>
      </dsp:txXfrm>
    </dsp:sp>
    <dsp:sp modelId="{B9BA53DA-35CC-484A-BDE4-E054A67A491C}">
      <dsp:nvSpPr>
        <dsp:cNvPr id="0" name=""/>
        <dsp:cNvSpPr/>
      </dsp:nvSpPr>
      <dsp:spPr>
        <a:xfrm>
          <a:off x="4551459" y="0"/>
          <a:ext cx="12914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39432" y="0"/>
        <a:ext cx="915544" cy="3759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01" y="0"/>
          <a:ext cx="1123278"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01" y="0"/>
        <a:ext cx="1029292" cy="375945"/>
      </dsp:txXfrm>
    </dsp:sp>
    <dsp:sp modelId="{B554BC9E-1666-1549-9670-7336C0E91747}">
      <dsp:nvSpPr>
        <dsp:cNvPr id="0" name=""/>
        <dsp:cNvSpPr/>
      </dsp:nvSpPr>
      <dsp:spPr>
        <a:xfrm>
          <a:off x="866078" y="0"/>
          <a:ext cx="114920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54051" y="0"/>
        <a:ext cx="773258" cy="375945"/>
      </dsp:txXfrm>
    </dsp:sp>
    <dsp:sp modelId="{D3C5EC13-71A2-CA41-97FB-AE2AB3A23AD5}">
      <dsp:nvSpPr>
        <dsp:cNvPr id="0" name=""/>
        <dsp:cNvSpPr/>
      </dsp:nvSpPr>
      <dsp:spPr>
        <a:xfrm>
          <a:off x="1754739" y="0"/>
          <a:ext cx="1000378"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42712" y="0"/>
        <a:ext cx="624433" cy="375945"/>
      </dsp:txXfrm>
    </dsp:sp>
    <dsp:sp modelId="{B742941B-14F4-8A4A-AF8F-9EE2C844F327}">
      <dsp:nvSpPr>
        <dsp:cNvPr id="0" name=""/>
        <dsp:cNvSpPr/>
      </dsp:nvSpPr>
      <dsp:spPr>
        <a:xfrm>
          <a:off x="2496657" y="0"/>
          <a:ext cx="129750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84630" y="0"/>
        <a:ext cx="921563" cy="375945"/>
      </dsp:txXfrm>
    </dsp:sp>
    <dsp:sp modelId="{6BFC531D-86C9-CA41-95A7-A5FC43E08EFF}">
      <dsp:nvSpPr>
        <dsp:cNvPr id="0" name=""/>
        <dsp:cNvSpPr/>
      </dsp:nvSpPr>
      <dsp:spPr>
        <a:xfrm>
          <a:off x="3534663" y="0"/>
          <a:ext cx="129750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22636" y="0"/>
        <a:ext cx="921563" cy="375945"/>
      </dsp:txXfrm>
    </dsp:sp>
    <dsp:sp modelId="{B9BA53DA-35CC-484A-BDE4-E054A67A491C}">
      <dsp:nvSpPr>
        <dsp:cNvPr id="0" name=""/>
        <dsp:cNvSpPr/>
      </dsp:nvSpPr>
      <dsp:spPr>
        <a:xfrm>
          <a:off x="4572670" y="0"/>
          <a:ext cx="129750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60643" y="0"/>
        <a:ext cx="921563" cy="375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32" y="0"/>
          <a:ext cx="1138826"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32" y="0"/>
        <a:ext cx="1044840" cy="375945"/>
      </dsp:txXfrm>
    </dsp:sp>
    <dsp:sp modelId="{B554BC9E-1666-1549-9670-7336C0E91747}">
      <dsp:nvSpPr>
        <dsp:cNvPr id="0" name=""/>
        <dsp:cNvSpPr/>
      </dsp:nvSpPr>
      <dsp:spPr>
        <a:xfrm>
          <a:off x="878065" y="0"/>
          <a:ext cx="116510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66038" y="0"/>
        <a:ext cx="789164" cy="375945"/>
      </dsp:txXfrm>
    </dsp:sp>
    <dsp:sp modelId="{D3C5EC13-71A2-CA41-97FB-AE2AB3A23AD5}">
      <dsp:nvSpPr>
        <dsp:cNvPr id="0" name=""/>
        <dsp:cNvSpPr/>
      </dsp:nvSpPr>
      <dsp:spPr>
        <a:xfrm>
          <a:off x="1779026" y="0"/>
          <a:ext cx="1014225"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66999" y="0"/>
        <a:ext cx="638280" cy="375945"/>
      </dsp:txXfrm>
    </dsp:sp>
    <dsp:sp modelId="{B742941B-14F4-8A4A-AF8F-9EE2C844F327}">
      <dsp:nvSpPr>
        <dsp:cNvPr id="0" name=""/>
        <dsp:cNvSpPr/>
      </dsp:nvSpPr>
      <dsp:spPr>
        <a:xfrm>
          <a:off x="2531212" y="0"/>
          <a:ext cx="131546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719185" y="0"/>
        <a:ext cx="939521" cy="375945"/>
      </dsp:txXfrm>
    </dsp:sp>
    <dsp:sp modelId="{6BFC531D-86C9-CA41-95A7-A5FC43E08EFF}">
      <dsp:nvSpPr>
        <dsp:cNvPr id="0" name=""/>
        <dsp:cNvSpPr/>
      </dsp:nvSpPr>
      <dsp:spPr>
        <a:xfrm>
          <a:off x="3583586" y="0"/>
          <a:ext cx="131546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71559" y="0"/>
        <a:ext cx="939521" cy="375945"/>
      </dsp:txXfrm>
    </dsp:sp>
    <dsp:sp modelId="{B9BA53DA-35CC-484A-BDE4-E054A67A491C}">
      <dsp:nvSpPr>
        <dsp:cNvPr id="0" name=""/>
        <dsp:cNvSpPr/>
      </dsp:nvSpPr>
      <dsp:spPr>
        <a:xfrm>
          <a:off x="4635960" y="0"/>
          <a:ext cx="131546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823933" y="0"/>
        <a:ext cx="939521" cy="3759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45" y="0"/>
          <a:ext cx="109607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45" y="0"/>
        <a:ext cx="1002085" cy="375945"/>
      </dsp:txXfrm>
    </dsp:sp>
    <dsp:sp modelId="{B554BC9E-1666-1549-9670-7336C0E91747}">
      <dsp:nvSpPr>
        <dsp:cNvPr id="0" name=""/>
        <dsp:cNvSpPr/>
      </dsp:nvSpPr>
      <dsp:spPr>
        <a:xfrm>
          <a:off x="845100" y="0"/>
          <a:ext cx="112136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3073" y="0"/>
        <a:ext cx="745422" cy="375945"/>
      </dsp:txXfrm>
    </dsp:sp>
    <dsp:sp modelId="{D3C5EC13-71A2-CA41-97FB-AE2AB3A23AD5}">
      <dsp:nvSpPr>
        <dsp:cNvPr id="0" name=""/>
        <dsp:cNvSpPr/>
      </dsp:nvSpPr>
      <dsp:spPr>
        <a:xfrm>
          <a:off x="1712236" y="0"/>
          <a:ext cx="976148"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00209" y="0"/>
        <a:ext cx="600203" cy="375945"/>
      </dsp:txXfrm>
    </dsp:sp>
    <dsp:sp modelId="{B742941B-14F4-8A4A-AF8F-9EE2C844F327}">
      <dsp:nvSpPr>
        <dsp:cNvPr id="0" name=""/>
        <dsp:cNvSpPr/>
      </dsp:nvSpPr>
      <dsp:spPr>
        <a:xfrm>
          <a:off x="2436184" y="0"/>
          <a:ext cx="126608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24157" y="0"/>
        <a:ext cx="890135" cy="375945"/>
      </dsp:txXfrm>
    </dsp:sp>
    <dsp:sp modelId="{6BFC531D-86C9-CA41-95A7-A5FC43E08EFF}">
      <dsp:nvSpPr>
        <dsp:cNvPr id="0" name=""/>
        <dsp:cNvSpPr/>
      </dsp:nvSpPr>
      <dsp:spPr>
        <a:xfrm>
          <a:off x="3449049" y="0"/>
          <a:ext cx="126608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37022" y="0"/>
        <a:ext cx="890135" cy="375945"/>
      </dsp:txXfrm>
    </dsp:sp>
    <dsp:sp modelId="{B9BA53DA-35CC-484A-BDE4-E054A67A491C}">
      <dsp:nvSpPr>
        <dsp:cNvPr id="0" name=""/>
        <dsp:cNvSpPr/>
      </dsp:nvSpPr>
      <dsp:spPr>
        <a:xfrm>
          <a:off x="4461913" y="0"/>
          <a:ext cx="126608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49886" y="0"/>
        <a:ext cx="890135" cy="37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85" y="0"/>
          <a:ext cx="1115683"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85" y="0"/>
        <a:ext cx="1021697" cy="375945"/>
      </dsp:txXfrm>
    </dsp:sp>
    <dsp:sp modelId="{B554BC9E-1666-1549-9670-7336C0E91747}">
      <dsp:nvSpPr>
        <dsp:cNvPr id="0" name=""/>
        <dsp:cNvSpPr/>
      </dsp:nvSpPr>
      <dsp:spPr>
        <a:xfrm>
          <a:off x="860221" y="0"/>
          <a:ext cx="1141432"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8194" y="0"/>
        <a:ext cx="765487" cy="375945"/>
      </dsp:txXfrm>
    </dsp:sp>
    <dsp:sp modelId="{D3C5EC13-71A2-CA41-97FB-AE2AB3A23AD5}">
      <dsp:nvSpPr>
        <dsp:cNvPr id="0" name=""/>
        <dsp:cNvSpPr/>
      </dsp:nvSpPr>
      <dsp:spPr>
        <a:xfrm>
          <a:off x="1742873" y="0"/>
          <a:ext cx="99361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30846" y="0"/>
        <a:ext cx="617669" cy="375945"/>
      </dsp:txXfrm>
    </dsp:sp>
    <dsp:sp modelId="{B742941B-14F4-8A4A-AF8F-9EE2C844F327}">
      <dsp:nvSpPr>
        <dsp:cNvPr id="0" name=""/>
        <dsp:cNvSpPr/>
      </dsp:nvSpPr>
      <dsp:spPr>
        <a:xfrm>
          <a:off x="2479774" y="0"/>
          <a:ext cx="128873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67747" y="0"/>
        <a:ext cx="912789" cy="375945"/>
      </dsp:txXfrm>
    </dsp:sp>
    <dsp:sp modelId="{6BFC531D-86C9-CA41-95A7-A5FC43E08EFF}">
      <dsp:nvSpPr>
        <dsp:cNvPr id="0" name=""/>
        <dsp:cNvSpPr/>
      </dsp:nvSpPr>
      <dsp:spPr>
        <a:xfrm>
          <a:off x="3510761" y="0"/>
          <a:ext cx="128873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98734" y="0"/>
        <a:ext cx="912789" cy="375945"/>
      </dsp:txXfrm>
    </dsp:sp>
    <dsp:sp modelId="{B9BA53DA-35CC-484A-BDE4-E054A67A491C}">
      <dsp:nvSpPr>
        <dsp:cNvPr id="0" name=""/>
        <dsp:cNvSpPr/>
      </dsp:nvSpPr>
      <dsp:spPr>
        <a:xfrm>
          <a:off x="4541749" y="0"/>
          <a:ext cx="128873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29722" y="0"/>
        <a:ext cx="912789" cy="375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34" y="0"/>
          <a:ext cx="1090952"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34" y="0"/>
        <a:ext cx="996966" cy="375945"/>
      </dsp:txXfrm>
    </dsp:sp>
    <dsp:sp modelId="{B554BC9E-1666-1549-9670-7336C0E91747}">
      <dsp:nvSpPr>
        <dsp:cNvPr id="0" name=""/>
        <dsp:cNvSpPr/>
      </dsp:nvSpPr>
      <dsp:spPr>
        <a:xfrm>
          <a:off x="841153" y="0"/>
          <a:ext cx="1116130"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29126" y="0"/>
        <a:ext cx="740185" cy="375945"/>
      </dsp:txXfrm>
    </dsp:sp>
    <dsp:sp modelId="{D3C5EC13-71A2-CA41-97FB-AE2AB3A23AD5}">
      <dsp:nvSpPr>
        <dsp:cNvPr id="0" name=""/>
        <dsp:cNvSpPr/>
      </dsp:nvSpPr>
      <dsp:spPr>
        <a:xfrm>
          <a:off x="1704240" y="0"/>
          <a:ext cx="9715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892213" y="0"/>
        <a:ext cx="595644" cy="375945"/>
      </dsp:txXfrm>
    </dsp:sp>
    <dsp:sp modelId="{B742941B-14F4-8A4A-AF8F-9EE2C844F327}">
      <dsp:nvSpPr>
        <dsp:cNvPr id="0" name=""/>
        <dsp:cNvSpPr/>
      </dsp:nvSpPr>
      <dsp:spPr>
        <a:xfrm>
          <a:off x="2424807" y="0"/>
          <a:ext cx="126016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12780" y="0"/>
        <a:ext cx="884223" cy="375945"/>
      </dsp:txXfrm>
    </dsp:sp>
    <dsp:sp modelId="{6BFC531D-86C9-CA41-95A7-A5FC43E08EFF}">
      <dsp:nvSpPr>
        <dsp:cNvPr id="0" name=""/>
        <dsp:cNvSpPr/>
      </dsp:nvSpPr>
      <dsp:spPr>
        <a:xfrm>
          <a:off x="3432941" y="0"/>
          <a:ext cx="126016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620914" y="0"/>
        <a:ext cx="884223" cy="375945"/>
      </dsp:txXfrm>
    </dsp:sp>
    <dsp:sp modelId="{B9BA53DA-35CC-484A-BDE4-E054A67A491C}">
      <dsp:nvSpPr>
        <dsp:cNvPr id="0" name=""/>
        <dsp:cNvSpPr/>
      </dsp:nvSpPr>
      <dsp:spPr>
        <a:xfrm>
          <a:off x="4441076" y="0"/>
          <a:ext cx="126016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29049" y="0"/>
        <a:ext cx="884223" cy="375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93" y="0"/>
          <a:ext cx="1119392"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93" y="0"/>
        <a:ext cx="1025406" cy="375945"/>
      </dsp:txXfrm>
    </dsp:sp>
    <dsp:sp modelId="{B554BC9E-1666-1549-9670-7336C0E91747}">
      <dsp:nvSpPr>
        <dsp:cNvPr id="0" name=""/>
        <dsp:cNvSpPr/>
      </dsp:nvSpPr>
      <dsp:spPr>
        <a:xfrm>
          <a:off x="863081" y="0"/>
          <a:ext cx="114522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51054" y="0"/>
        <a:ext cx="769281" cy="375945"/>
      </dsp:txXfrm>
    </dsp:sp>
    <dsp:sp modelId="{D3C5EC13-71A2-CA41-97FB-AE2AB3A23AD5}">
      <dsp:nvSpPr>
        <dsp:cNvPr id="0" name=""/>
        <dsp:cNvSpPr/>
      </dsp:nvSpPr>
      <dsp:spPr>
        <a:xfrm>
          <a:off x="1748667" y="0"/>
          <a:ext cx="99691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36640" y="0"/>
        <a:ext cx="620972" cy="375945"/>
      </dsp:txXfrm>
    </dsp:sp>
    <dsp:sp modelId="{B742941B-14F4-8A4A-AF8F-9EE2C844F327}">
      <dsp:nvSpPr>
        <dsp:cNvPr id="0" name=""/>
        <dsp:cNvSpPr/>
      </dsp:nvSpPr>
      <dsp:spPr>
        <a:xfrm>
          <a:off x="2488017" y="0"/>
          <a:ext cx="12930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75990" y="0"/>
        <a:ext cx="917073" cy="375945"/>
      </dsp:txXfrm>
    </dsp:sp>
    <dsp:sp modelId="{6BFC531D-86C9-CA41-95A7-A5FC43E08EFF}">
      <dsp:nvSpPr>
        <dsp:cNvPr id="0" name=""/>
        <dsp:cNvSpPr/>
      </dsp:nvSpPr>
      <dsp:spPr>
        <a:xfrm>
          <a:off x="3522432" y="0"/>
          <a:ext cx="12930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10405" y="0"/>
        <a:ext cx="917073" cy="375945"/>
      </dsp:txXfrm>
    </dsp:sp>
    <dsp:sp modelId="{B9BA53DA-35CC-484A-BDE4-E054A67A491C}">
      <dsp:nvSpPr>
        <dsp:cNvPr id="0" name=""/>
        <dsp:cNvSpPr/>
      </dsp:nvSpPr>
      <dsp:spPr>
        <a:xfrm>
          <a:off x="4556847" y="0"/>
          <a:ext cx="12930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44820" y="0"/>
        <a:ext cx="917073" cy="375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93" y="0"/>
          <a:ext cx="1119392"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93" y="0"/>
        <a:ext cx="1025406" cy="375945"/>
      </dsp:txXfrm>
    </dsp:sp>
    <dsp:sp modelId="{B554BC9E-1666-1549-9670-7336C0E91747}">
      <dsp:nvSpPr>
        <dsp:cNvPr id="0" name=""/>
        <dsp:cNvSpPr/>
      </dsp:nvSpPr>
      <dsp:spPr>
        <a:xfrm>
          <a:off x="863081" y="0"/>
          <a:ext cx="114522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51054" y="0"/>
        <a:ext cx="769281" cy="375945"/>
      </dsp:txXfrm>
    </dsp:sp>
    <dsp:sp modelId="{D3C5EC13-71A2-CA41-97FB-AE2AB3A23AD5}">
      <dsp:nvSpPr>
        <dsp:cNvPr id="0" name=""/>
        <dsp:cNvSpPr/>
      </dsp:nvSpPr>
      <dsp:spPr>
        <a:xfrm>
          <a:off x="1748667" y="0"/>
          <a:ext cx="99691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36640" y="0"/>
        <a:ext cx="620972" cy="375945"/>
      </dsp:txXfrm>
    </dsp:sp>
    <dsp:sp modelId="{B742941B-14F4-8A4A-AF8F-9EE2C844F327}">
      <dsp:nvSpPr>
        <dsp:cNvPr id="0" name=""/>
        <dsp:cNvSpPr/>
      </dsp:nvSpPr>
      <dsp:spPr>
        <a:xfrm>
          <a:off x="2488017" y="0"/>
          <a:ext cx="12930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75990" y="0"/>
        <a:ext cx="917073" cy="375945"/>
      </dsp:txXfrm>
    </dsp:sp>
    <dsp:sp modelId="{6BFC531D-86C9-CA41-95A7-A5FC43E08EFF}">
      <dsp:nvSpPr>
        <dsp:cNvPr id="0" name=""/>
        <dsp:cNvSpPr/>
      </dsp:nvSpPr>
      <dsp:spPr>
        <a:xfrm>
          <a:off x="3522432" y="0"/>
          <a:ext cx="12930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10405" y="0"/>
        <a:ext cx="917073" cy="375945"/>
      </dsp:txXfrm>
    </dsp:sp>
    <dsp:sp modelId="{B9BA53DA-35CC-484A-BDE4-E054A67A491C}">
      <dsp:nvSpPr>
        <dsp:cNvPr id="0" name=""/>
        <dsp:cNvSpPr/>
      </dsp:nvSpPr>
      <dsp:spPr>
        <a:xfrm>
          <a:off x="4556847" y="0"/>
          <a:ext cx="129301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44820" y="0"/>
        <a:ext cx="917073" cy="3759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44" y="0"/>
          <a:ext cx="1144656"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44" y="0"/>
        <a:ext cx="1050670" cy="375945"/>
      </dsp:txXfrm>
    </dsp:sp>
    <dsp:sp modelId="{B554BC9E-1666-1549-9670-7336C0E91747}">
      <dsp:nvSpPr>
        <dsp:cNvPr id="0" name=""/>
        <dsp:cNvSpPr/>
      </dsp:nvSpPr>
      <dsp:spPr>
        <a:xfrm>
          <a:off x="882560" y="0"/>
          <a:ext cx="117107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70533" y="0"/>
        <a:ext cx="795128" cy="375945"/>
      </dsp:txXfrm>
    </dsp:sp>
    <dsp:sp modelId="{D3C5EC13-71A2-CA41-97FB-AE2AB3A23AD5}">
      <dsp:nvSpPr>
        <dsp:cNvPr id="0" name=""/>
        <dsp:cNvSpPr/>
      </dsp:nvSpPr>
      <dsp:spPr>
        <a:xfrm>
          <a:off x="1788133" y="0"/>
          <a:ext cx="1019417"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76106" y="0"/>
        <a:ext cx="643472" cy="375945"/>
      </dsp:txXfrm>
    </dsp:sp>
    <dsp:sp modelId="{B742941B-14F4-8A4A-AF8F-9EE2C844F327}">
      <dsp:nvSpPr>
        <dsp:cNvPr id="0" name=""/>
        <dsp:cNvSpPr/>
      </dsp:nvSpPr>
      <dsp:spPr>
        <a:xfrm>
          <a:off x="2544171" y="0"/>
          <a:ext cx="132220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732144" y="0"/>
        <a:ext cx="946256" cy="375945"/>
      </dsp:txXfrm>
    </dsp:sp>
    <dsp:sp modelId="{6BFC531D-86C9-CA41-95A7-A5FC43E08EFF}">
      <dsp:nvSpPr>
        <dsp:cNvPr id="0" name=""/>
        <dsp:cNvSpPr/>
      </dsp:nvSpPr>
      <dsp:spPr>
        <a:xfrm>
          <a:off x="3601932" y="0"/>
          <a:ext cx="132220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789905" y="0"/>
        <a:ext cx="946256" cy="375945"/>
      </dsp:txXfrm>
    </dsp:sp>
    <dsp:sp modelId="{B9BA53DA-35CC-484A-BDE4-E054A67A491C}">
      <dsp:nvSpPr>
        <dsp:cNvPr id="0" name=""/>
        <dsp:cNvSpPr/>
      </dsp:nvSpPr>
      <dsp:spPr>
        <a:xfrm>
          <a:off x="4659693" y="0"/>
          <a:ext cx="132220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847666" y="0"/>
        <a:ext cx="946256" cy="3759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73" y="0"/>
          <a:ext cx="1109675"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73" y="0"/>
        <a:ext cx="1015689" cy="375945"/>
      </dsp:txXfrm>
    </dsp:sp>
    <dsp:sp modelId="{B554BC9E-1666-1549-9670-7336C0E91747}">
      <dsp:nvSpPr>
        <dsp:cNvPr id="0" name=""/>
        <dsp:cNvSpPr/>
      </dsp:nvSpPr>
      <dsp:spPr>
        <a:xfrm>
          <a:off x="855589" y="0"/>
          <a:ext cx="113528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3562" y="0"/>
        <a:ext cx="759340" cy="375945"/>
      </dsp:txXfrm>
    </dsp:sp>
    <dsp:sp modelId="{D3C5EC13-71A2-CA41-97FB-AE2AB3A23AD5}">
      <dsp:nvSpPr>
        <dsp:cNvPr id="0" name=""/>
        <dsp:cNvSpPr/>
      </dsp:nvSpPr>
      <dsp:spPr>
        <a:xfrm>
          <a:off x="1733487" y="0"/>
          <a:ext cx="988263"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21460" y="0"/>
        <a:ext cx="612318" cy="375945"/>
      </dsp:txXfrm>
    </dsp:sp>
    <dsp:sp modelId="{B742941B-14F4-8A4A-AF8F-9EE2C844F327}">
      <dsp:nvSpPr>
        <dsp:cNvPr id="0" name=""/>
        <dsp:cNvSpPr/>
      </dsp:nvSpPr>
      <dsp:spPr>
        <a:xfrm>
          <a:off x="2466420" y="0"/>
          <a:ext cx="12817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54393" y="0"/>
        <a:ext cx="905849" cy="375945"/>
      </dsp:txXfrm>
    </dsp:sp>
    <dsp:sp modelId="{6BFC531D-86C9-CA41-95A7-A5FC43E08EFF}">
      <dsp:nvSpPr>
        <dsp:cNvPr id="0" name=""/>
        <dsp:cNvSpPr/>
      </dsp:nvSpPr>
      <dsp:spPr>
        <a:xfrm>
          <a:off x="3491855" y="0"/>
          <a:ext cx="12817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79828" y="0"/>
        <a:ext cx="905849" cy="375945"/>
      </dsp:txXfrm>
    </dsp:sp>
    <dsp:sp modelId="{B9BA53DA-35CC-484A-BDE4-E054A67A491C}">
      <dsp:nvSpPr>
        <dsp:cNvPr id="0" name=""/>
        <dsp:cNvSpPr/>
      </dsp:nvSpPr>
      <dsp:spPr>
        <a:xfrm>
          <a:off x="4517291" y="0"/>
          <a:ext cx="12817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05264" y="0"/>
        <a:ext cx="905849" cy="375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45" y="0"/>
          <a:ext cx="1096071"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45" y="0"/>
        <a:ext cx="1002085" cy="375945"/>
      </dsp:txXfrm>
    </dsp:sp>
    <dsp:sp modelId="{B554BC9E-1666-1549-9670-7336C0E91747}">
      <dsp:nvSpPr>
        <dsp:cNvPr id="0" name=""/>
        <dsp:cNvSpPr/>
      </dsp:nvSpPr>
      <dsp:spPr>
        <a:xfrm>
          <a:off x="845100" y="0"/>
          <a:ext cx="112136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3073" y="0"/>
        <a:ext cx="745422" cy="375945"/>
      </dsp:txXfrm>
    </dsp:sp>
    <dsp:sp modelId="{D3C5EC13-71A2-CA41-97FB-AE2AB3A23AD5}">
      <dsp:nvSpPr>
        <dsp:cNvPr id="0" name=""/>
        <dsp:cNvSpPr/>
      </dsp:nvSpPr>
      <dsp:spPr>
        <a:xfrm>
          <a:off x="1712236" y="0"/>
          <a:ext cx="976148"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00209" y="0"/>
        <a:ext cx="600203" cy="375945"/>
      </dsp:txXfrm>
    </dsp:sp>
    <dsp:sp modelId="{B742941B-14F4-8A4A-AF8F-9EE2C844F327}">
      <dsp:nvSpPr>
        <dsp:cNvPr id="0" name=""/>
        <dsp:cNvSpPr/>
      </dsp:nvSpPr>
      <dsp:spPr>
        <a:xfrm>
          <a:off x="2436184" y="0"/>
          <a:ext cx="126608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24157" y="0"/>
        <a:ext cx="890135" cy="375945"/>
      </dsp:txXfrm>
    </dsp:sp>
    <dsp:sp modelId="{6BFC531D-86C9-CA41-95A7-A5FC43E08EFF}">
      <dsp:nvSpPr>
        <dsp:cNvPr id="0" name=""/>
        <dsp:cNvSpPr/>
      </dsp:nvSpPr>
      <dsp:spPr>
        <a:xfrm>
          <a:off x="3449048" y="0"/>
          <a:ext cx="126608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37021" y="0"/>
        <a:ext cx="890135" cy="375945"/>
      </dsp:txXfrm>
    </dsp:sp>
    <dsp:sp modelId="{B9BA53DA-35CC-484A-BDE4-E054A67A491C}">
      <dsp:nvSpPr>
        <dsp:cNvPr id="0" name=""/>
        <dsp:cNvSpPr/>
      </dsp:nvSpPr>
      <dsp:spPr>
        <a:xfrm>
          <a:off x="4461913" y="0"/>
          <a:ext cx="126608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49886" y="0"/>
        <a:ext cx="890135" cy="3759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53" y="0"/>
          <a:ext cx="1099958"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53" y="0"/>
        <a:ext cx="1005972" cy="375945"/>
      </dsp:txXfrm>
    </dsp:sp>
    <dsp:sp modelId="{B554BC9E-1666-1549-9670-7336C0E91747}">
      <dsp:nvSpPr>
        <dsp:cNvPr id="0" name=""/>
        <dsp:cNvSpPr/>
      </dsp:nvSpPr>
      <dsp:spPr>
        <a:xfrm>
          <a:off x="848097" y="0"/>
          <a:ext cx="112534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6070" y="0"/>
        <a:ext cx="749399" cy="375945"/>
      </dsp:txXfrm>
    </dsp:sp>
    <dsp:sp modelId="{D3C5EC13-71A2-CA41-97FB-AE2AB3A23AD5}">
      <dsp:nvSpPr>
        <dsp:cNvPr id="0" name=""/>
        <dsp:cNvSpPr/>
      </dsp:nvSpPr>
      <dsp:spPr>
        <a:xfrm>
          <a:off x="1718308" y="0"/>
          <a:ext cx="979609"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06281" y="0"/>
        <a:ext cx="603664" cy="375945"/>
      </dsp:txXfrm>
    </dsp:sp>
    <dsp:sp modelId="{B742941B-14F4-8A4A-AF8F-9EE2C844F327}">
      <dsp:nvSpPr>
        <dsp:cNvPr id="0" name=""/>
        <dsp:cNvSpPr/>
      </dsp:nvSpPr>
      <dsp:spPr>
        <a:xfrm>
          <a:off x="2444823" y="0"/>
          <a:ext cx="127057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32796" y="0"/>
        <a:ext cx="894625" cy="375945"/>
      </dsp:txXfrm>
    </dsp:sp>
    <dsp:sp modelId="{6BFC531D-86C9-CA41-95A7-A5FC43E08EFF}">
      <dsp:nvSpPr>
        <dsp:cNvPr id="0" name=""/>
        <dsp:cNvSpPr/>
      </dsp:nvSpPr>
      <dsp:spPr>
        <a:xfrm>
          <a:off x="3461279" y="0"/>
          <a:ext cx="127057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endParaRPr lang="en-US" sz="1000" kern="1200"/>
        </a:p>
      </dsp:txBody>
      <dsp:txXfrm>
        <a:off x="3649252" y="0"/>
        <a:ext cx="894625" cy="375945"/>
      </dsp:txXfrm>
    </dsp:sp>
    <dsp:sp modelId="{B9BA53DA-35CC-484A-BDE4-E054A67A491C}">
      <dsp:nvSpPr>
        <dsp:cNvPr id="0" name=""/>
        <dsp:cNvSpPr/>
      </dsp:nvSpPr>
      <dsp:spPr>
        <a:xfrm>
          <a:off x="4477736" y="0"/>
          <a:ext cx="127057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65709" y="0"/>
        <a:ext cx="894625" cy="37594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987339" y="0"/>
            <a:ext cx="755333" cy="1805068"/>
          </a:xfrm>
          <a:prstGeom prst="rect">
            <a:avLst/>
          </a:prstGeom>
        </p:spPr>
        <p:txBody>
          <a:bodyPr vert="horz" lIns="91440" tIns="45720" rIns="91440" bIns="45720" rtlCol="0"/>
          <a:lstStyle>
            <a:lvl1pPr algn="r">
              <a:defRPr sz="1200"/>
            </a:lvl1pPr>
          </a:lstStyle>
          <a:p>
            <a:fld id="{A1A54248-2F7D-47AE-BD85-F8655F691659}" type="datetimeFigureOut">
              <a:rPr lang="en-US" smtClean="0"/>
              <a:t>5/29/2020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987339" y="34171332"/>
            <a:ext cx="755333" cy="1805064"/>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87339" y="0"/>
            <a:ext cx="755333" cy="1805068"/>
          </a:xfrm>
          <a:prstGeom prst="rect">
            <a:avLst/>
          </a:prstGeom>
        </p:spPr>
        <p:txBody>
          <a:bodyPr vert="horz" lIns="91440" tIns="45720" rIns="91440" bIns="45720" rtlCol="0"/>
          <a:lstStyle>
            <a:lvl1pPr algn="r">
              <a:defRPr sz="1200"/>
            </a:lvl1pPr>
          </a:lstStyle>
          <a:p>
            <a:fld id="{7F1520C6-56AC-4B6D-AC74-4BFBEC9D5141}" type="datetimeFigureOut">
              <a:rPr lang="en-US" smtClean="0"/>
              <a:t>5/29/2020</a:t>
            </a:fld>
            <a:endParaRPr lang="en-US"/>
          </a:p>
        </p:txBody>
      </p:sp>
      <p:sp>
        <p:nvSpPr>
          <p:cNvPr id="4" name="Slide Image Placeholder 3"/>
          <p:cNvSpPr>
            <a:spLocks noGrp="1" noRot="1" noChangeAspect="1"/>
          </p:cNvSpPr>
          <p:nvPr>
            <p:ph type="sldImg" idx="2"/>
          </p:nvPr>
        </p:nvSpPr>
        <p:spPr>
          <a:xfrm>
            <a:off x="-9920288" y="4497388"/>
            <a:ext cx="21583651" cy="12141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74308" y="17313639"/>
            <a:ext cx="1394460" cy="1416570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87339" y="34171332"/>
            <a:ext cx="755333" cy="1805064"/>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The ARM64 family is growing rapidly with high performance &amp; competitive SoCs from Huawei, Marvell, Ampere, Fujitsu, Amazon, and all with strong and committed roadmap for the next several years. In addition, European Union has been promoting its own design of a sever processors as European Processor Initiative (EPI), and as the result, France startup Sipearl announced to make their first ARM Neoverse N1 based server processor Rhea available in 2021, and the second generation Cronos in 2022 to 2023.</a:t>
            </a:r>
          </a:p>
          <a:p>
            <a:pPr marL="228600" indent="-228600">
              <a:buAutoNum type="arabicPeriod"/>
            </a:pPr>
            <a:r>
              <a:rPr lang="en-US" altLang="zh-CN"/>
              <a:t>All ARM64 SoCs from Huawei, Marvell, Ampere, Fujitsu, AWS &amp; Sipearl share the same common ARM64 v8 ISA, and application software could run on the ARM64 servers or cloud instances from different ODM/OEM vendors and cloud providers without change.</a:t>
            </a:r>
          </a:p>
          <a:p>
            <a:pPr marL="228600" indent="-228600">
              <a:buAutoNum type="arabicPeriod"/>
            </a:pPr>
            <a:r>
              <a:rPr lang="en-US" altLang="zh-CN"/>
              <a:t>Huawei licenses the ARM64 (ARMv8) architecture from ARM, develops value-added system IP and makes high performance ARM64 server processors in the brand name of KunPeng. The current generation is called Kunpeng-920 (or Hi1620) with options of 32, 48 and 64 ARMv8.2 cores. The next generation is expected to be available in 2021. In addition to ARM64 cores, 8-Channel DDR4 memory channels and 40 PCIe Gen4 lanes, KunPeng-920 SoC also includes dual 10/25/100GE controllers with RoCE v1&amp; v2 support, as well as 12G SAS3.0 and 6G SATA3.0 for max of 16 HDDs or SSDs, without the need of external RoCE NIC and SAS/SATA HBA.</a:t>
            </a:r>
          </a:p>
          <a:p>
            <a:pPr marL="228600" indent="-228600">
              <a:buAutoNum type="arabicPeriod"/>
            </a:pPr>
            <a:r>
              <a:rPr lang="en-US" altLang="zh-CN"/>
              <a:t>Huawei currently has 3x Kunpeng-920 processors based server models available: TaiShan 2280 balanced 2U, TaiShan 5280 Storage-optimized 4U Rack servers and TaiShan 6000 2U 4-Node high-density Modular servers, and several of our OEM partners in China have also similar models in production.</a:t>
            </a:r>
          </a:p>
          <a:p>
            <a:pPr marL="228600" indent="-228600">
              <a:buAutoNum type="arabicPeriod"/>
            </a:pPr>
            <a:r>
              <a:rPr lang="en-US" altLang="zh-CN"/>
              <a:t>For Huawei TaiShan ARM64 servers, the customers could also choose to use SAS/SATA HBA and RAID controller from Broadcom and Microsemi, and 10/25/100GE and 56/100/200G InfiniBand HCA from Mellanox.</a:t>
            </a:r>
          </a:p>
          <a:p>
            <a:pPr marL="228600" indent="-228600">
              <a:buAutoNum type="arabicPeriod"/>
            </a:pPr>
            <a:r>
              <a:rPr lang="en-US" altLang="zh-CN"/>
              <a:t>In addition to the ARM64 metal servers available to purchase, ARM64-based cloud instances are also available from Huawei Cloud and AWS. For CI/CD tools and Application developers, ARM-sponsored and free to access ARM64 VMs and bare metal servers are available from Linaro and Packet/ worksonarm.com.</a:t>
            </a:r>
          </a:p>
          <a:p>
            <a:pPr marL="228600" indent="-228600">
              <a:buAutoNum type="arabicPeriod"/>
            </a:pPr>
            <a:r>
              <a:rPr lang="en-US" altLang="zh-CN"/>
              <a:t>While a lot of performance optimization still needed to be done, the latest generation of ARM64 Processors from all of the ARM64 SoC vendors including Huawei KunPeng-920 has shown achieving 40% better performance-cost ratio than current generation Intel Xeon X86 processors for good-fit applications such as Application Servers, Gaming Servers, Mid-Size Database, Memcached/Redis Caching, Nginx Web servers, etc., based on our testing as well as benchmarking result from AWS, Marvell and Ampere.</a:t>
            </a:r>
          </a:p>
          <a:p>
            <a:pPr marL="228600" indent="-228600">
              <a:buAutoNum type="arabicPeriod"/>
            </a:pPr>
            <a:endParaRPr lang="zh-CN" alt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276214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10</a:t>
            </a:fld>
            <a:endParaRPr lang="en-US"/>
          </a:p>
        </p:txBody>
      </p:sp>
    </p:spTree>
    <p:extLst>
      <p:ext uri="{BB962C8B-B14F-4D97-AF65-F5344CB8AC3E}">
        <p14:creationId xmlns:p14="http://schemas.microsoft.com/office/powerpoint/2010/main" val="4148426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11</a:t>
            </a:fld>
            <a:endParaRPr lang="en-US"/>
          </a:p>
        </p:txBody>
      </p:sp>
    </p:spTree>
    <p:extLst>
      <p:ext uri="{BB962C8B-B14F-4D97-AF65-F5344CB8AC3E}">
        <p14:creationId xmlns:p14="http://schemas.microsoft.com/office/powerpoint/2010/main" val="190010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12</a:t>
            </a:fld>
            <a:endParaRPr lang="en-US"/>
          </a:p>
        </p:txBody>
      </p:sp>
    </p:spTree>
    <p:extLst>
      <p:ext uri="{BB962C8B-B14F-4D97-AF65-F5344CB8AC3E}">
        <p14:creationId xmlns:p14="http://schemas.microsoft.com/office/powerpoint/2010/main" val="412238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13</a:t>
            </a:fld>
            <a:endParaRPr lang="en-US"/>
          </a:p>
        </p:txBody>
      </p:sp>
    </p:spTree>
    <p:extLst>
      <p:ext uri="{BB962C8B-B14F-4D97-AF65-F5344CB8AC3E}">
        <p14:creationId xmlns:p14="http://schemas.microsoft.com/office/powerpoint/2010/main" val="1420101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ARM64 software ecosystem is maturing rapidly:</a:t>
            </a:r>
          </a:p>
          <a:p>
            <a:pPr marL="228600" indent="-228600">
              <a:buAutoNum type="arabicPeriod"/>
            </a:pPr>
            <a:r>
              <a:rPr lang="en-US" altLang="zh-CN"/>
              <a:t>All major Linux OS distributions with support for ARM64. Huawei has been developing and optimizing its own Linux Distribution called EulerOS for ARM64/KunPeng based on CentOS, and open sourced it as OpenEuler in March 2020 to further promote the ARM64 ecosystem. </a:t>
            </a:r>
          </a:p>
          <a:p>
            <a:pPr marL="228600" indent="-228600">
              <a:buAutoNum type="arabicPeriod"/>
            </a:pPr>
            <a:r>
              <a:rPr lang="en-US" altLang="zh-CN"/>
              <a:t>KVM &amp; Container support for ARM64 are also available and stable.</a:t>
            </a:r>
          </a:p>
          <a:p>
            <a:pPr marL="228600" indent="-228600">
              <a:buAutoNum type="arabicPeriod"/>
            </a:pPr>
            <a:r>
              <a:rPr lang="en-US" altLang="zh-CN"/>
              <a:t>For programming with C/C++/Fortran, compilers and libraries are available from GNU, Clang/LLVM and ARM. The ARM Allinea Studio includes C/C++/Fortran compilers, math libraries of BLAS, LAPACK and FFTW, Debugger and Performance Profiling tools. Modern Interpreted languages such as Java, NodeJS, Python and Go are supported, and existing software written for X86 platform in these languages should run unmodified on ARM64 platform.</a:t>
            </a:r>
          </a:p>
          <a:p>
            <a:pPr marL="228600" indent="-228600">
              <a:buAutoNum type="arabicPeriod"/>
            </a:pPr>
            <a:r>
              <a:rPr lang="en-US" altLang="zh-CN"/>
              <a:t>For Cloud-native applications, KVM virtualization, Docker container and Kubernetes are mature on ARM64; for HPC workloads, OpenMP, multiple MPI packages, Slurm job scheduler and OpenHPC are supported. Popular CI/CD tools like Jenkins, Drone IO, GitLab, GitHub Actions, Travis &amp; CHEF are available for ARM64, as well as the AWS Code Suite for AWS Cloud clients.</a:t>
            </a:r>
          </a:p>
          <a:p>
            <a:pPr marL="228600" indent="-228600">
              <a:buAutoNum type="arabicPeriod"/>
            </a:pPr>
            <a:r>
              <a:rPr lang="en-US" altLang="zh-CN"/>
              <a:t>Numerous cloud native open source applications have been ported and being optimized for ARM64, for example, Nginx web server, MySQL &amp; MongoDB, Redis &amp; Memcached, just name a few. 20% higher performance and 40% higher performance-cost effectiveness have been achieved by a lot of benchmarkings performed by the industry.</a:t>
            </a:r>
          </a:p>
          <a:p>
            <a:pPr marL="228600" indent="-228600">
              <a:buAutoNum type="arabicPeriod"/>
            </a:pPr>
            <a:r>
              <a:rPr lang="en-US" altLang="zh-CN"/>
              <a:t>HPC is a hot area for ARM64 with 8 out of the top 10 most popular Open Source HPC applications have been ported to ARM64, and the majority is in chemistry, physics and genomics applications where double floating point operations not critical.</a:t>
            </a:r>
          </a:p>
          <a:p>
            <a:pPr marL="228600" indent="-228600">
              <a:buAutoNum type="arabicPeriod"/>
            </a:pPr>
            <a:r>
              <a:rPr lang="en-US" altLang="zh-CN"/>
              <a:t>For big data, popular applications such as Spark, Hadoop, Kafka and Flink have been ported and optimized for ARM64. The same for the popular cybersecurity applications of Datalog, Crowdstrike, Rapid7, etc.</a:t>
            </a:r>
          </a:p>
          <a:p>
            <a:pPr marL="228600" indent="-228600">
              <a:buAutoNum type="arabicPeriod"/>
            </a:pPr>
            <a:r>
              <a:rPr lang="en-US" altLang="zh-CN"/>
              <a:t>For the red hot emerging autonomous driving, ARM64 is emerging as a competitive solution as the control CPU in the computation-intensive perception system. AVCC is a rapid growing consortium for promoting ARM64 in ADAS and AD. The MDC-600 for L4 autonomous driving and MDC-300 for ADAS from Huawei use KunPeng 920 as the control CPU, as well as other SoC chips for AD &amp; ADAS from Nvidia, NXP and Renesas. </a:t>
            </a:r>
          </a:p>
          <a:p>
            <a:pPr marL="228600" indent="-228600">
              <a:buAutoNum type="arabicPeriod"/>
            </a:pPr>
            <a:r>
              <a:rPr lang="en-US" altLang="zh-CN"/>
              <a:t>For developers to get started and tune performance on ARM64 more easily, ARM, Huawei and AWS all have set up unified community web portal for document download, best practice sharing and technical support.</a:t>
            </a:r>
            <a:endParaRPr lang="zh-CN"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348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1. As a member of ARM64 &amp; KunPeng Ecosystem, Huawei will adhere to philosophy of “Focus, Persistence and Win-Win” in fostering the ARM64 computing industry, and actively invest in ARM64 ecosystem construction.</a:t>
            </a:r>
          </a:p>
          <a:p>
            <a:endParaRPr lang="en-US" altLang="zh-CN"/>
          </a:p>
          <a:p>
            <a:r>
              <a:rPr lang="en-US" altLang="zh-CN"/>
              <a:t>2. Huawei plans to invest $200M in 2020 and over $400M in the next 5 years to foster 10,000 ARM64 partners and 1,000,000 hardware and software engineers.</a:t>
            </a:r>
          </a:p>
          <a:p>
            <a:endParaRPr lang="en-US" altLang="zh-CN"/>
          </a:p>
          <a:p>
            <a:r>
              <a:rPr lang="en-US" altLang="zh-CN"/>
              <a:t>3. Huawei will focus on ARM64/KunPeng processors and cloud services, strengthen strategic and long-term R &amp; D investment, develop industry leading ARM64 processors, and provide partners with high-performance, highly integrated and efficient processors and computing power. Huawei will not compete with partners and when the proper time comes, Huawei will exit the KunPeng server business.</a:t>
            </a:r>
          </a:p>
          <a:p>
            <a:endParaRPr lang="en-US" altLang="zh-CN"/>
          </a:p>
          <a:p>
            <a:r>
              <a:rPr lang="en-US" altLang="zh-CN"/>
              <a:t>4. Huawei is the enabler of ARM64/KunPeng Ecosystem and adheres to the principle of “Partner-First”. Huawei has open sourced the KunPeng-920 motherboard designs and the EulerOS Linux. Huawei will give priority to partners to develop computing products based on KunPeng processors, open customers and channel resources to partners, and share market project opportunities; at the same time, Huawei provides a comprehensive tool chain and expert team to support partner application development and reduce costs through our KunPeng community web portal.</a:t>
            </a:r>
          </a:p>
          <a:p>
            <a:endParaRPr lang="en-US" altLang="zh-CN"/>
          </a:p>
          <a:p>
            <a:r>
              <a:rPr lang="en-US" altLang="zh-CN"/>
              <a:t>5. In the 9 months from Jan. 2019 to Oct. 2019, over 3000 industry applications were successfully ported to ARM64/KunPeng platform through the closely collaborations with our partners. Here are a few successful examples. Deepin, a Linux OS distribution company in China, achieved 59% MySQL latency reduction via their Linux OS optimization; Asiainfo, a leading software product, solution and service provider in Asia, improved their BBS system throughput by 30%, and Eisoo, an enterprise–grade file sync&amp; sharing, data protection and managed cloud service provider in Shanghai ,also achieved 30% increase in data backup throughput with their data management platform; Xsky, an Software Defined Storage(SDS) hi-tech company in Beijing, slashed their distributed storage system power consumption by 30%. And Transwarp, a leading company in Shanghai in Big Data and Artificial Intelligence Infrastructure Software, increased their TPC DS Query 70 performance by 120%.</a:t>
            </a:r>
          </a:p>
          <a:p>
            <a:endParaRPr lang="en-US" altLang="zh-CN"/>
          </a:p>
          <a:p>
            <a:r>
              <a:rPr lang="en-US" altLang="zh-CN"/>
              <a:t>6. Our ultimate goal is to achieve a win-win situation with our partners. Through green, energy-saving, secure and reliable, and advanced performance of advanced computing power, we can achieve digital transformation and business innovation in all walks of life and a new era of win-win computing.</a:t>
            </a:r>
            <a:endParaRPr lang="zh-CN"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68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a:t>
            </a:fld>
            <a:endParaRPr lang="en-US"/>
          </a:p>
        </p:txBody>
      </p:sp>
    </p:spTree>
    <p:extLst>
      <p:ext uri="{BB962C8B-B14F-4D97-AF65-F5344CB8AC3E}">
        <p14:creationId xmlns:p14="http://schemas.microsoft.com/office/powerpoint/2010/main" val="401795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Growth is accelerating due to technologies like 5G, AI, and Edge/IoT</a:t>
            </a:r>
          </a:p>
          <a:p>
            <a:pPr lvl="1"/>
            <a:r>
              <a:rPr lang="en-US"/>
              <a:t>We need to change, since the current model does not scale</a:t>
            </a:r>
          </a:p>
          <a:p>
            <a:pPr lvl="1"/>
            <a:r>
              <a:rPr lang="en-US"/>
              <a:t>Huawei will partner with the customers to deploy our leading-edge solution</a:t>
            </a:r>
          </a:p>
          <a:p>
            <a:pPr lvl="2"/>
            <a:r>
              <a:rPr lang="en-US"/>
              <a:t>One Storage, One Lake architecture and One Data feature</a:t>
            </a:r>
          </a:p>
          <a:p>
            <a:pPr lvl="2"/>
            <a:r>
              <a:rPr lang="en-US" err="1"/>
              <a:t>OpenAPIs</a:t>
            </a:r>
            <a:r>
              <a:rPr lang="en-US"/>
              <a:t>, Open Source ecosystem support, partnerships and collaboration</a:t>
            </a:r>
          </a:p>
          <a:p>
            <a:pPr lvl="1"/>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5</a:t>
            </a:fld>
            <a:endParaRPr lang="en-US"/>
          </a:p>
        </p:txBody>
      </p:sp>
    </p:spTree>
    <p:extLst>
      <p:ext uri="{BB962C8B-B14F-4D97-AF65-F5344CB8AC3E}">
        <p14:creationId xmlns:p14="http://schemas.microsoft.com/office/powerpoint/2010/main" val="285058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6</a:t>
            </a:fld>
            <a:endParaRPr lang="en-US"/>
          </a:p>
        </p:txBody>
      </p:sp>
    </p:spTree>
    <p:extLst>
      <p:ext uri="{BB962C8B-B14F-4D97-AF65-F5344CB8AC3E}">
        <p14:creationId xmlns:p14="http://schemas.microsoft.com/office/powerpoint/2010/main" val="3728642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7</a:t>
            </a:fld>
            <a:endParaRPr lang="en-US"/>
          </a:p>
        </p:txBody>
      </p:sp>
    </p:spTree>
    <p:extLst>
      <p:ext uri="{BB962C8B-B14F-4D97-AF65-F5344CB8AC3E}">
        <p14:creationId xmlns:p14="http://schemas.microsoft.com/office/powerpoint/2010/main" val="2013414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328CE-3D7E-6540-860B-1D6707AD9B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04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9</a:t>
            </a:fld>
            <a:endParaRPr lang="en-US"/>
          </a:p>
        </p:txBody>
      </p:sp>
    </p:spTree>
    <p:extLst>
      <p:ext uri="{BB962C8B-B14F-4D97-AF65-F5344CB8AC3E}">
        <p14:creationId xmlns:p14="http://schemas.microsoft.com/office/powerpoint/2010/main" val="1923071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1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9973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52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2_Title Slide">
    <p:bg>
      <p:bgPr>
        <a:solidFill>
          <a:schemeClr val="accent1">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561232-9658-604F-9D62-4EC049E958A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hasCustomPrompt="1"/>
          </p:nvPr>
        </p:nvSpPr>
        <p:spPr bwMode="blackWhite">
          <a:xfrm>
            <a:off x="1524000" y="2386743"/>
            <a:ext cx="9144000" cy="822960"/>
          </a:xfrm>
          <a:noFill/>
          <a:ln w="38100">
            <a:noFill/>
          </a:ln>
        </p:spPr>
        <p:txBody>
          <a:bodyPr lIns="274320" rIns="274320" anchor="ctr" anchorCtr="1">
            <a:normAutofit/>
          </a:bodyPr>
          <a:lstStyle>
            <a:lvl1pPr algn="ctr">
              <a:defRPr sz="2400" b="1" i="0" spc="600">
                <a:solidFill>
                  <a:schemeClr val="tx1"/>
                </a:solidFill>
                <a:latin typeface="Avenir Next Demi Bold" panose="020B0503020202020204" pitchFamily="34" charset="0"/>
              </a:defRPr>
            </a:lvl1pPr>
          </a:lstStyle>
          <a:p>
            <a:r>
              <a:rPr lang="en-US"/>
              <a:t>Title</a:t>
            </a:r>
          </a:p>
        </p:txBody>
      </p:sp>
      <p:sp>
        <p:nvSpPr>
          <p:cNvPr id="3" name="Subtitle 2"/>
          <p:cNvSpPr>
            <a:spLocks noGrp="1"/>
          </p:cNvSpPr>
          <p:nvPr>
            <p:ph type="subTitle" idx="1" hasCustomPrompt="1"/>
          </p:nvPr>
        </p:nvSpPr>
        <p:spPr>
          <a:xfrm>
            <a:off x="2695194" y="3249221"/>
            <a:ext cx="6801612" cy="408955"/>
          </a:xfrm>
          <a:noFill/>
        </p:spPr>
        <p:txBody>
          <a:bodyPr>
            <a:normAutofit/>
          </a:bodyPr>
          <a:lstStyle>
            <a:lvl1pPr marL="0" indent="0" algn="ctr">
              <a:buNone/>
              <a:defRPr sz="1800" b="0" i="0" spc="300">
                <a:solidFill>
                  <a:schemeClr val="tx1">
                    <a:lumMod val="75000"/>
                    <a:lumOff val="25000"/>
                  </a:schemeClr>
                </a:solidFill>
                <a:latin typeface="Avenir Next" panose="020B0503020202020204" pitchFamily="34" charset="0"/>
                <a:cs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a:extLst>
              <a:ext uri="{FF2B5EF4-FFF2-40B4-BE49-F238E27FC236}">
                <a16:creationId xmlns:a16="http://schemas.microsoft.com/office/drawing/2014/main" id="{8CDFA1E4-4292-FD42-8512-D23CFD620AB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18528" y="5913897"/>
            <a:ext cx="557784" cy="520822"/>
          </a:xfrm>
          <a:prstGeom prst="rect">
            <a:avLst/>
          </a:prstGeom>
        </p:spPr>
      </p:pic>
    </p:spTree>
    <p:extLst>
      <p:ext uri="{BB962C8B-B14F-4D97-AF65-F5344CB8AC3E}">
        <p14:creationId xmlns:p14="http://schemas.microsoft.com/office/powerpoint/2010/main" val="386290654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tent with Caption">
    <p:bg>
      <p:bgPr>
        <a:solidFill>
          <a:schemeClr val="bg1"/>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4A24487-FADB-1C4C-A6A8-FA5C811B4D7B}"/>
              </a:ext>
            </a:extLst>
          </p:cNvPr>
          <p:cNvSpPr>
            <a:spLocks noGrp="1"/>
          </p:cNvSpPr>
          <p:nvPr>
            <p:ph idx="1"/>
          </p:nvPr>
        </p:nvSpPr>
        <p:spPr>
          <a:xfrm>
            <a:off x="6736080" y="2175164"/>
            <a:ext cx="4815840" cy="3878164"/>
          </a:xfrm>
        </p:spPr>
        <p:txBody>
          <a:bodyPr>
            <a:normAutofit/>
          </a:bodyPr>
          <a:lstStyle>
            <a:lvl1pPr>
              <a:lnSpc>
                <a:spcPct val="150000"/>
              </a:lnSpc>
              <a:spcBef>
                <a:spcPts val="0"/>
              </a:spcBef>
              <a:defRPr sz="1600" b="0" i="0">
                <a:solidFill>
                  <a:schemeClr val="bg1">
                    <a:lumMod val="50000"/>
                  </a:schemeClr>
                </a:solidFill>
                <a:latin typeface="Avenir Next" panose="020B0503020202020204" pitchFamily="34" charset="0"/>
              </a:defRPr>
            </a:lvl1pPr>
            <a:lvl2pPr>
              <a:lnSpc>
                <a:spcPct val="150000"/>
              </a:lnSpc>
              <a:spcBef>
                <a:spcPts val="0"/>
              </a:spcBef>
              <a:defRPr sz="1400" b="0" i="0">
                <a:solidFill>
                  <a:schemeClr val="bg1">
                    <a:lumMod val="50000"/>
                  </a:schemeClr>
                </a:solidFill>
                <a:latin typeface="Avenir Next" panose="020B0503020202020204" pitchFamily="34" charset="0"/>
              </a:defRPr>
            </a:lvl2pPr>
            <a:lvl3pPr>
              <a:lnSpc>
                <a:spcPct val="150000"/>
              </a:lnSpc>
              <a:spcBef>
                <a:spcPts val="0"/>
              </a:spcBef>
              <a:defRPr sz="1400" b="0" i="0">
                <a:solidFill>
                  <a:schemeClr val="bg1">
                    <a:lumMod val="50000"/>
                  </a:schemeClr>
                </a:solidFill>
                <a:latin typeface="Avenir Next" panose="020B0503020202020204" pitchFamily="34" charset="0"/>
              </a:defRPr>
            </a:lvl3pPr>
            <a:lvl4pPr>
              <a:lnSpc>
                <a:spcPct val="150000"/>
              </a:lnSpc>
              <a:spcBef>
                <a:spcPts val="0"/>
              </a:spcBef>
              <a:defRPr sz="1400" b="0" i="0">
                <a:solidFill>
                  <a:schemeClr val="bg1">
                    <a:lumMod val="50000"/>
                  </a:schemeClr>
                </a:solidFill>
                <a:latin typeface="Avenir Next" panose="020B0503020202020204" pitchFamily="34" charset="0"/>
              </a:defRPr>
            </a:lvl4pPr>
            <a:lvl5pPr>
              <a:lnSpc>
                <a:spcPct val="150000"/>
              </a:lnSpc>
              <a:spcBef>
                <a:spcPts val="0"/>
              </a:spcBef>
              <a:defRPr sz="1400" b="0" i="0">
                <a:solidFill>
                  <a:schemeClr val="bg1">
                    <a:lumMod val="50000"/>
                  </a:schemeClr>
                </a:solidFill>
                <a:latin typeface="Avenir Next" panose="020B0503020202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bwMode="blackWhite">
          <a:xfrm>
            <a:off x="6736080" y="914490"/>
            <a:ext cx="4815840" cy="548550"/>
          </a:xfrm>
          <a:noFill/>
          <a:ln>
            <a:noFill/>
          </a:ln>
        </p:spPr>
        <p:txBody>
          <a:bodyPr anchor="ctr" anchorCtr="1">
            <a:noAutofit/>
          </a:bodyPr>
          <a:lstStyle>
            <a:lvl1pPr>
              <a:defRPr sz="2400" b="1" i="0" cap="none" spc="300">
                <a:solidFill>
                  <a:schemeClr val="tx1"/>
                </a:solidFill>
                <a:latin typeface="Avenir Next Demi Bold" panose="020B0503020202020204" pitchFamily="34" charset="0"/>
              </a:defRPr>
            </a:lvl1pPr>
          </a:lstStyle>
          <a:p>
            <a:r>
              <a:rPr lang="en-US"/>
              <a:t>TITLE</a:t>
            </a:r>
          </a:p>
        </p:txBody>
      </p:sp>
      <p:sp>
        <p:nvSpPr>
          <p:cNvPr id="9" name="Text Placeholder 3">
            <a:extLst>
              <a:ext uri="{FF2B5EF4-FFF2-40B4-BE49-F238E27FC236}">
                <a16:creationId xmlns:a16="http://schemas.microsoft.com/office/drawing/2014/main" id="{D31BCDBE-E285-B644-B2CC-BA490F165A2A}"/>
              </a:ext>
            </a:extLst>
          </p:cNvPr>
          <p:cNvSpPr>
            <a:spLocks noGrp="1"/>
          </p:cNvSpPr>
          <p:nvPr>
            <p:ph type="body" sz="quarter" idx="14" hasCustomPrompt="1"/>
          </p:nvPr>
        </p:nvSpPr>
        <p:spPr>
          <a:xfrm>
            <a:off x="6736081" y="1488440"/>
            <a:ext cx="4815839" cy="533400"/>
          </a:xfrm>
        </p:spPr>
        <p:txBody>
          <a:bodyPr lIns="0" rIns="0">
            <a:normAutofit/>
          </a:bodyPr>
          <a:lstStyle>
            <a:lvl1pPr marL="0" indent="0" algn="ctr">
              <a:buNone/>
              <a:defRPr sz="1600" b="0" i="0" spc="300">
                <a:solidFill>
                  <a:schemeClr val="bg1">
                    <a:lumMod val="50000"/>
                  </a:schemeClr>
                </a:solidFill>
                <a:latin typeface="Avenir Next Medium" panose="020B0503020202020204" pitchFamily="34" charset="0"/>
              </a:defRPr>
            </a:lvl1pPr>
            <a:lvl2pPr marL="228600" indent="0">
              <a:buNone/>
              <a:defRPr/>
            </a:lvl2pPr>
          </a:lstStyle>
          <a:p>
            <a:pPr lvl="0"/>
            <a:r>
              <a:rPr lang="en-US"/>
              <a:t>SUBTITLE</a:t>
            </a:r>
          </a:p>
        </p:txBody>
      </p:sp>
      <p:sp>
        <p:nvSpPr>
          <p:cNvPr id="26" name="Rectangle 25"/>
          <p:cNvSpPr/>
          <p:nvPr/>
        </p:nvSpPr>
        <p:spPr>
          <a:xfrm>
            <a:off x="0" y="0"/>
            <a:ext cx="6096000" cy="6858000"/>
          </a:xfrm>
          <a:prstGeom prst="rect">
            <a:avLst/>
          </a:prstGeom>
          <a:solidFill>
            <a:srgbClr val="EBEBE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Slide Number Placeholder 8">
            <a:extLst>
              <a:ext uri="{FF2B5EF4-FFF2-40B4-BE49-F238E27FC236}">
                <a16:creationId xmlns:a16="http://schemas.microsoft.com/office/drawing/2014/main" id="{BCCAA4B1-A586-0D43-8421-D48BDB026709}"/>
              </a:ext>
            </a:extLst>
          </p:cNvPr>
          <p:cNvSpPr>
            <a:spLocks noGrp="1"/>
          </p:cNvSpPr>
          <p:nvPr>
            <p:ph type="sldNum" sz="quarter" idx="12"/>
          </p:nvPr>
        </p:nvSpPr>
        <p:spPr>
          <a:xfrm>
            <a:off x="11621490" y="6217920"/>
            <a:ext cx="365760" cy="365760"/>
          </a:xfrm>
          <a:noFill/>
          <a:ln>
            <a:noFill/>
          </a:ln>
        </p:spPr>
        <p:style>
          <a:lnRef idx="2">
            <a:schemeClr val="dk1"/>
          </a:lnRef>
          <a:fillRef idx="1">
            <a:schemeClr val="lt1"/>
          </a:fillRef>
          <a:effectRef idx="0">
            <a:schemeClr val="dk1"/>
          </a:effectRef>
          <a:fontRef idx="minor">
            <a:schemeClr val="dk1"/>
          </a:fontRef>
        </p:style>
        <p:txBody>
          <a:bodyPr/>
          <a:lstStyle>
            <a:lvl1pPr>
              <a:defRPr>
                <a:solidFill>
                  <a:schemeClr val="tx1"/>
                </a:solidFill>
              </a:defRPr>
            </a:lvl1pPr>
          </a:lstStyle>
          <a:p>
            <a:fld id="{AFB80875-C224-5743-83D2-E9876A097C7C}" type="slidenum">
              <a:rPr lang="en-US" smtClean="0"/>
              <a:pPr/>
              <a:t>‹#›</a:t>
            </a:fld>
            <a:endParaRPr lang="en-US"/>
          </a:p>
        </p:txBody>
      </p:sp>
    </p:spTree>
    <p:extLst>
      <p:ext uri="{BB962C8B-B14F-4D97-AF65-F5344CB8AC3E}">
        <p14:creationId xmlns:p14="http://schemas.microsoft.com/office/powerpoint/2010/main" val="787445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640080" y="914490"/>
            <a:ext cx="4815840" cy="548550"/>
          </a:xfrm>
          <a:noFill/>
          <a:ln>
            <a:noFill/>
          </a:ln>
        </p:spPr>
        <p:txBody>
          <a:bodyPr anchor="ctr" anchorCtr="1">
            <a:noAutofit/>
          </a:bodyPr>
          <a:lstStyle>
            <a:lvl1pPr>
              <a:defRPr sz="2400" b="1" i="0" cap="none" spc="300">
                <a:solidFill>
                  <a:schemeClr val="tx1"/>
                </a:solidFill>
                <a:latin typeface="Avenir Next Demi Bold" panose="020B0503020202020204" pitchFamily="34" charset="0"/>
              </a:defRPr>
            </a:lvl1pPr>
          </a:lstStyle>
          <a:p>
            <a:r>
              <a:rPr lang="en-US"/>
              <a:t>TITLE</a:t>
            </a:r>
          </a:p>
        </p:txBody>
      </p:sp>
      <p:sp>
        <p:nvSpPr>
          <p:cNvPr id="17" name="Slide Number Placeholder 8">
            <a:extLst>
              <a:ext uri="{FF2B5EF4-FFF2-40B4-BE49-F238E27FC236}">
                <a16:creationId xmlns:a16="http://schemas.microsoft.com/office/drawing/2014/main" id="{BCCAA4B1-A586-0D43-8421-D48BDB026709}"/>
              </a:ext>
            </a:extLst>
          </p:cNvPr>
          <p:cNvSpPr>
            <a:spLocks noGrp="1"/>
          </p:cNvSpPr>
          <p:nvPr>
            <p:ph type="sldNum" sz="quarter" idx="12"/>
          </p:nvPr>
        </p:nvSpPr>
        <p:spPr>
          <a:xfrm>
            <a:off x="11621490" y="6217920"/>
            <a:ext cx="365760" cy="365760"/>
          </a:xfrm>
          <a:noFill/>
          <a:ln>
            <a:noFill/>
          </a:ln>
        </p:spPr>
        <p:style>
          <a:lnRef idx="2">
            <a:schemeClr val="dk1"/>
          </a:lnRef>
          <a:fillRef idx="1">
            <a:schemeClr val="lt1"/>
          </a:fillRef>
          <a:effectRef idx="0">
            <a:schemeClr val="dk1"/>
          </a:effectRef>
          <a:fontRef idx="minor">
            <a:schemeClr val="dk1"/>
          </a:fontRef>
        </p:style>
        <p:txBody>
          <a:bodyPr/>
          <a:lstStyle>
            <a:lvl1pPr>
              <a:defRPr>
                <a:solidFill>
                  <a:schemeClr val="tx1"/>
                </a:solidFill>
              </a:defRPr>
            </a:lvl1pPr>
          </a:lstStyle>
          <a:p>
            <a:fld id="{AFB80875-C224-5743-83D2-E9876A097C7C}" type="slidenum">
              <a:rPr lang="en-US" smtClean="0"/>
              <a:pPr/>
              <a:t>‹#›</a:t>
            </a:fld>
            <a:endParaRPr lang="en-US"/>
          </a:p>
        </p:txBody>
      </p:sp>
      <p:sp>
        <p:nvSpPr>
          <p:cNvPr id="6" name="Content Placeholder 2">
            <a:extLst>
              <a:ext uri="{FF2B5EF4-FFF2-40B4-BE49-F238E27FC236}">
                <a16:creationId xmlns:a16="http://schemas.microsoft.com/office/drawing/2014/main" id="{2A4244C0-8919-4D4A-89CC-D3EBF1F54F76}"/>
              </a:ext>
            </a:extLst>
          </p:cNvPr>
          <p:cNvSpPr>
            <a:spLocks noGrp="1"/>
          </p:cNvSpPr>
          <p:nvPr>
            <p:ph idx="1"/>
          </p:nvPr>
        </p:nvSpPr>
        <p:spPr>
          <a:xfrm>
            <a:off x="640080" y="1671638"/>
            <a:ext cx="4815840" cy="4381690"/>
          </a:xfrm>
        </p:spPr>
        <p:txBody>
          <a:bodyPr>
            <a:normAutofit/>
          </a:bodyPr>
          <a:lstStyle>
            <a:lvl1pPr>
              <a:lnSpc>
                <a:spcPct val="150000"/>
              </a:lnSpc>
              <a:spcBef>
                <a:spcPts val="0"/>
              </a:spcBef>
              <a:defRPr sz="1900" b="0" i="0">
                <a:solidFill>
                  <a:schemeClr val="bg1">
                    <a:lumMod val="50000"/>
                  </a:schemeClr>
                </a:solidFill>
                <a:latin typeface="Avenir Next" panose="020B0503020202020204" pitchFamily="34" charset="0"/>
              </a:defRPr>
            </a:lvl1pPr>
            <a:lvl2pPr>
              <a:lnSpc>
                <a:spcPct val="150000"/>
              </a:lnSpc>
              <a:spcBef>
                <a:spcPts val="0"/>
              </a:spcBef>
              <a:defRPr sz="1600" b="0" i="0">
                <a:solidFill>
                  <a:schemeClr val="bg1">
                    <a:lumMod val="50000"/>
                  </a:schemeClr>
                </a:solidFill>
                <a:latin typeface="Avenir Next" panose="020B0503020202020204" pitchFamily="34" charset="0"/>
              </a:defRPr>
            </a:lvl2pPr>
            <a:lvl3pPr>
              <a:lnSpc>
                <a:spcPct val="150000"/>
              </a:lnSpc>
              <a:spcBef>
                <a:spcPts val="0"/>
              </a:spcBef>
              <a:defRPr sz="1600" b="0" i="0">
                <a:solidFill>
                  <a:schemeClr val="bg1">
                    <a:lumMod val="50000"/>
                  </a:schemeClr>
                </a:solidFill>
                <a:latin typeface="Avenir Next" panose="020B0503020202020204" pitchFamily="34" charset="0"/>
              </a:defRPr>
            </a:lvl3pPr>
            <a:lvl4pPr>
              <a:lnSpc>
                <a:spcPct val="150000"/>
              </a:lnSpc>
              <a:spcBef>
                <a:spcPts val="0"/>
              </a:spcBef>
              <a:defRPr sz="1600" b="0" i="0">
                <a:solidFill>
                  <a:schemeClr val="bg1">
                    <a:lumMod val="50000"/>
                  </a:schemeClr>
                </a:solidFill>
                <a:latin typeface="Avenir Next" panose="020B0503020202020204" pitchFamily="34" charset="0"/>
              </a:defRPr>
            </a:lvl4pPr>
            <a:lvl5pPr>
              <a:lnSpc>
                <a:spcPct val="150000"/>
              </a:lnSpc>
              <a:spcBef>
                <a:spcPts val="0"/>
              </a:spcBef>
              <a:defRPr sz="1600" b="0" i="0">
                <a:solidFill>
                  <a:schemeClr val="bg1">
                    <a:lumMod val="50000"/>
                  </a:schemeClr>
                </a:solidFill>
                <a:latin typeface="Avenir Next" panose="020B0503020202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CE11D9FE-8F7B-B64E-9004-7B51F5AA23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4486" y="6175550"/>
            <a:ext cx="2423029" cy="388599"/>
          </a:xfrm>
          <a:prstGeom prst="rect">
            <a:avLst/>
          </a:prstGeom>
        </p:spPr>
      </p:pic>
    </p:spTree>
    <p:extLst>
      <p:ext uri="{BB962C8B-B14F-4D97-AF65-F5344CB8AC3E}">
        <p14:creationId xmlns:p14="http://schemas.microsoft.com/office/powerpoint/2010/main" val="1540727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rue Blank">
    <p:bg>
      <p:bgPr>
        <a:solidFill>
          <a:schemeClr val="bg1"/>
        </a:solidFill>
        <a:effectLst/>
      </p:bgPr>
    </p:bg>
    <p:spTree>
      <p:nvGrpSpPr>
        <p:cNvPr id="1" name=""/>
        <p:cNvGrpSpPr/>
        <p:nvPr/>
      </p:nvGrpSpPr>
      <p:grpSpPr>
        <a:xfrm>
          <a:off x="0" y="0"/>
          <a:ext cx="0" cy="0"/>
          <a:chOff x="0" y="0"/>
          <a:chExt cx="0" cy="0"/>
        </a:xfrm>
      </p:grpSpPr>
      <p:sp>
        <p:nvSpPr>
          <p:cNvPr id="3" name="Slide Number Placeholder 8">
            <a:extLst>
              <a:ext uri="{FF2B5EF4-FFF2-40B4-BE49-F238E27FC236}">
                <a16:creationId xmlns:a16="http://schemas.microsoft.com/office/drawing/2014/main" id="{76F4891D-2027-DE43-A4BA-94E156E7C18F}"/>
              </a:ext>
            </a:extLst>
          </p:cNvPr>
          <p:cNvSpPr txBox="1">
            <a:spLocks/>
          </p:cNvSpPr>
          <p:nvPr userDrawn="1"/>
        </p:nvSpPr>
        <p:spPr>
          <a:xfrm>
            <a:off x="11621490" y="6217920"/>
            <a:ext cx="365760" cy="365760"/>
          </a:xfrm>
          <a:prstGeom prst="ellipse">
            <a:avLst/>
          </a:prstGeom>
          <a:noFill/>
          <a:ln w="12700" cap="flat" cmpd="sng" algn="ctr">
            <a:noFill/>
            <a:prstDash val="solid"/>
          </a:ln>
        </p:spPr>
        <p:style>
          <a:lnRef idx="2">
            <a:schemeClr val="dk1"/>
          </a:lnRef>
          <a:fillRef idx="1">
            <a:schemeClr val="lt1"/>
          </a:fillRef>
          <a:effectRef idx="0">
            <a:schemeClr val="dk1"/>
          </a:effectRef>
          <a:fontRef idx="minor">
            <a:schemeClr val="dk1"/>
          </a:fontRef>
        </p:style>
        <p:txBody>
          <a:bodyPr vert="horz" lIns="18288" tIns="45720" rIns="18288" bIns="45720" rtlCol="0" anchor="ctr">
            <a:noAutofit/>
          </a:bodyPr>
          <a:lstStyle>
            <a:defPPr>
              <a:defRPr lang="en-US"/>
            </a:defPPr>
            <a:lvl1pPr marL="0" algn="ctr" defTabSz="914400" rtl="0" eaLnBrk="1" latinLnBrk="0" hangingPunct="1">
              <a:defRPr sz="1100" kern="1200" spc="0" baseline="0">
                <a:solidFill>
                  <a:schemeClr val="tx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AFB80875-C224-5743-83D2-E9876A097C7C}" type="slidenum">
              <a:rPr lang="en-US" b="0" i="0" smtClean="0">
                <a:latin typeface="Avenir Next Regular" panose="020B0503020202020204" pitchFamily="34" charset="0"/>
              </a:rPr>
              <a:pPr/>
              <a:t>‹#›</a:t>
            </a:fld>
            <a:endParaRPr lang="en-US" b="0" i="0">
              <a:latin typeface="Avenir Next Regular" panose="020B0503020202020204" pitchFamily="34" charset="0"/>
            </a:endParaRPr>
          </a:p>
        </p:txBody>
      </p:sp>
    </p:spTree>
    <p:extLst>
      <p:ext uri="{BB962C8B-B14F-4D97-AF65-F5344CB8AC3E}">
        <p14:creationId xmlns:p14="http://schemas.microsoft.com/office/powerpoint/2010/main" val="18963816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hinese text page">
    <p:bg>
      <p:bgPr>
        <a:solidFill>
          <a:srgbClr val="232424"/>
        </a:solidFill>
        <a:effectLst/>
      </p:bgPr>
    </p:bg>
    <p:spTree>
      <p:nvGrpSpPr>
        <p:cNvPr id="1" name=""/>
        <p:cNvGrpSpPr/>
        <p:nvPr/>
      </p:nvGrpSpPr>
      <p:grpSpPr>
        <a:xfrm>
          <a:off x="0" y="0"/>
          <a:ext cx="0" cy="0"/>
          <a:chOff x="0" y="0"/>
          <a:chExt cx="0" cy="0"/>
        </a:xfrm>
      </p:grpSpPr>
      <p:sp>
        <p:nvSpPr>
          <p:cNvPr id="9" name="文本占位符 6"/>
          <p:cNvSpPr>
            <a:spLocks noGrp="1"/>
          </p:cNvSpPr>
          <p:nvPr>
            <p:ph type="body" sz="quarter" idx="13" hasCustomPrompt="1"/>
          </p:nvPr>
        </p:nvSpPr>
        <p:spPr>
          <a:xfrm>
            <a:off x="367287" y="1228848"/>
            <a:ext cx="6939647" cy="2108688"/>
          </a:xfrm>
          <a:prstGeom prst="rect">
            <a:avLst/>
          </a:prstGeom>
        </p:spPr>
        <p:txBody>
          <a:bodyPr/>
          <a:lstStyle>
            <a:lvl1pPr marL="0" indent="0">
              <a:buFontTx/>
              <a:buNone/>
              <a:defRPr sz="2399" baseline="0">
                <a:solidFill>
                  <a:schemeClr val="tx2"/>
                </a:solidFill>
                <a:latin typeface="Arial" panose="020B0604020202020204" pitchFamily="34" charset="0"/>
                <a:cs typeface="Arial" panose="020B0604020202020204" pitchFamily="34" charset="0"/>
              </a:defRPr>
            </a:lvl1pPr>
            <a:lvl2pPr marL="609371" indent="0">
              <a:buFontTx/>
              <a:buNone/>
              <a:defRPr>
                <a:solidFill>
                  <a:schemeClr val="bg1"/>
                </a:solidFill>
                <a:latin typeface="Akkurat Pro" panose="020B0504020101020102" pitchFamily="34" charset="0"/>
              </a:defRPr>
            </a:lvl2pPr>
            <a:lvl3pPr marL="1218742" indent="0">
              <a:buFontTx/>
              <a:buNone/>
              <a:defRPr>
                <a:solidFill>
                  <a:schemeClr val="bg1"/>
                </a:solidFill>
                <a:latin typeface="Akkurat Pro" panose="020B0504020101020102" pitchFamily="34" charset="0"/>
              </a:defRPr>
            </a:lvl3pPr>
            <a:lvl4pPr marL="1828748" indent="0">
              <a:buFontTx/>
              <a:buNone/>
              <a:defRPr>
                <a:solidFill>
                  <a:schemeClr val="bg1"/>
                </a:solidFill>
                <a:latin typeface="Akkurat Pro" panose="020B0504020101020102" pitchFamily="34" charset="0"/>
              </a:defRPr>
            </a:lvl4pPr>
            <a:lvl5pPr marL="2438120" indent="0">
              <a:buFontTx/>
              <a:buNone/>
              <a:defRPr>
                <a:solidFill>
                  <a:schemeClr val="bg1"/>
                </a:solidFill>
                <a:latin typeface="Akkurat Pro" panose="020B0504020101020102" pitchFamily="34" charset="0"/>
              </a:defRPr>
            </a:lvl5pPr>
          </a:lstStyle>
          <a:p>
            <a:pPr lvl="0"/>
            <a:r>
              <a:rPr lang="en-US" altLang="zh-CN"/>
              <a:t>Use the "</a:t>
            </a:r>
            <a:r>
              <a:rPr lang="en-US" altLang="zh-CN" err="1"/>
              <a:t>Arial</a:t>
            </a:r>
            <a:r>
              <a:rPr lang="en-US" altLang="zh-CN"/>
              <a:t>" font for all text. Maximum font size should not exceed 24pt. Minimum font size cannot be less than 6pt.</a:t>
            </a:r>
            <a:endParaRPr lang="zh-CN" altLang="en-US"/>
          </a:p>
        </p:txBody>
      </p:sp>
      <p:sp>
        <p:nvSpPr>
          <p:cNvPr id="10" name="文本占位符 9"/>
          <p:cNvSpPr>
            <a:spLocks noGrp="1"/>
          </p:cNvSpPr>
          <p:nvPr>
            <p:ph type="body" sz="quarter" idx="14" hasCustomPrompt="1"/>
          </p:nvPr>
        </p:nvSpPr>
        <p:spPr>
          <a:xfrm>
            <a:off x="367288" y="333695"/>
            <a:ext cx="10747033" cy="965423"/>
          </a:xfrm>
          <a:prstGeom prst="rect">
            <a:avLst/>
          </a:prstGeom>
        </p:spPr>
        <p:txBody>
          <a:bodyPr/>
          <a:lstStyle>
            <a:lvl1pPr marL="0" indent="0">
              <a:buFontTx/>
              <a:buNone/>
              <a:defRPr sz="3599" b="1">
                <a:solidFill>
                  <a:schemeClr val="tx2"/>
                </a:solidFill>
                <a:latin typeface="Arial" panose="020B0604020202020204" pitchFamily="34" charset="0"/>
                <a:cs typeface="Arial" panose="020B0604020202020204" pitchFamily="34" charset="0"/>
              </a:defRPr>
            </a:lvl1pPr>
            <a:lvl2pPr marL="543991" indent="0">
              <a:buFontTx/>
              <a:buNone/>
              <a:defRPr>
                <a:solidFill>
                  <a:schemeClr val="bg1"/>
                </a:solidFill>
              </a:defRPr>
            </a:lvl2pPr>
            <a:lvl3pPr marL="1087982" indent="0">
              <a:buFontTx/>
              <a:buNone/>
              <a:defRPr>
                <a:solidFill>
                  <a:schemeClr val="bg1"/>
                </a:solidFill>
              </a:defRPr>
            </a:lvl3pPr>
            <a:lvl4pPr marL="1632608" indent="0">
              <a:buFontTx/>
              <a:buNone/>
              <a:defRPr>
                <a:solidFill>
                  <a:schemeClr val="bg1"/>
                </a:solidFill>
              </a:defRPr>
            </a:lvl4pPr>
            <a:lvl5pPr marL="2176598" indent="0">
              <a:buFontTx/>
              <a:buNone/>
              <a:defRPr>
                <a:solidFill>
                  <a:schemeClr val="bg1"/>
                </a:solidFill>
              </a:defRPr>
            </a:lvl5pPr>
          </a:lstStyle>
          <a:p>
            <a:pPr lvl="0"/>
            <a:r>
              <a:rPr lang="en-US" altLang="zh-CN"/>
              <a:t>The title-36pt </a:t>
            </a:r>
            <a:r>
              <a:rPr lang="en-US" altLang="zh-CN" err="1"/>
              <a:t>Arial</a:t>
            </a:r>
            <a:r>
              <a:rPr lang="en-US" altLang="zh-CN"/>
              <a:t> Bold</a:t>
            </a:r>
            <a:endParaRPr lang="zh-CN" altLang="en-US"/>
          </a:p>
        </p:txBody>
      </p:sp>
    </p:spTree>
    <p:extLst>
      <p:ext uri="{BB962C8B-B14F-4D97-AF65-F5344CB8AC3E}">
        <p14:creationId xmlns:p14="http://schemas.microsoft.com/office/powerpoint/2010/main" val="2304807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两栏内容">
    <p:bg>
      <p:bgRef idx="1001">
        <a:schemeClr val="bg1"/>
      </p:bgRef>
    </p:bg>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DD0D462F-670C-C642-8AC6-0B7F9FD601D8}"/>
              </a:ext>
            </a:extLst>
          </p:cNvPr>
          <p:cNvSpPr>
            <a:spLocks noChangeArrowheads="1"/>
          </p:cNvSpPr>
          <p:nvPr userDrawn="1"/>
        </p:nvSpPr>
        <p:spPr bwMode="auto">
          <a:xfrm>
            <a:off x="372729" y="6597149"/>
            <a:ext cx="271984" cy="195898"/>
          </a:xfrm>
          <a:prstGeom prst="rect">
            <a:avLst/>
          </a:prstGeom>
          <a:noFill/>
          <a:ln w="9525">
            <a:noFill/>
            <a:miter lim="800000"/>
            <a:headEnd/>
            <a:tailEnd/>
          </a:ln>
        </p:spPr>
        <p:txBody>
          <a:bodyPr lIns="0" tIns="0" rIns="0" bIns="0"/>
          <a:lstStyle/>
          <a:p>
            <a:pPr eaLnBrk="0" hangingPunct="0">
              <a:lnSpc>
                <a:spcPct val="85000"/>
              </a:lnSpc>
              <a:defRPr/>
            </a:pPr>
            <a:fld id="{F350CB96-EF0E-44F1-90D2-2D2DCEB1810F}" type="slidenum">
              <a:rPr lang="de-DE" altLang="zh-CN" sz="900" b="0" smtClean="0">
                <a:solidFill>
                  <a:schemeClr val="tx1"/>
                </a:solidFill>
                <a:latin typeface="Arial" panose="020B0604020202020204" pitchFamily="34" charset="0"/>
                <a:ea typeface="+mn-ea"/>
              </a:rPr>
              <a:pPr eaLnBrk="0" hangingPunct="0">
                <a:lnSpc>
                  <a:spcPct val="85000"/>
                </a:lnSpc>
                <a:defRPr/>
              </a:pPr>
              <a:t>‹#›</a:t>
            </a:fld>
            <a:endParaRPr lang="en-GB" altLang="zh-CN" sz="900" b="0">
              <a:solidFill>
                <a:schemeClr val="tx1"/>
              </a:solidFill>
              <a:latin typeface="Arial" panose="020B0604020202020204" pitchFamily="34" charset="0"/>
              <a:ea typeface="+mn-ea"/>
            </a:endParaRPr>
          </a:p>
        </p:txBody>
      </p:sp>
      <p:sp>
        <p:nvSpPr>
          <p:cNvPr id="4" name="Title 22">
            <a:extLst>
              <a:ext uri="{FF2B5EF4-FFF2-40B4-BE49-F238E27FC236}">
                <a16:creationId xmlns:a16="http://schemas.microsoft.com/office/drawing/2014/main" id="{C07667CE-3D14-094C-8389-B0E814597662}"/>
              </a:ext>
            </a:extLst>
          </p:cNvPr>
          <p:cNvSpPr>
            <a:spLocks noGrp="1"/>
          </p:cNvSpPr>
          <p:nvPr>
            <p:ph type="title"/>
          </p:nvPr>
        </p:nvSpPr>
        <p:spPr>
          <a:xfrm>
            <a:off x="281608" y="281007"/>
            <a:ext cx="10515600" cy="645872"/>
          </a:xfrm>
          <a:prstGeom prst="rect">
            <a:avLst/>
          </a:prstGeom>
        </p:spPr>
        <p:txBody>
          <a:bodyPr/>
          <a:lstStyle>
            <a:lvl1pPr>
              <a:defRPr sz="32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00132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6"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749" r:id="rId19"/>
    <p:sldLayoutId id="2147483750" r:id="rId20"/>
    <p:sldLayoutId id="2147483751" r:id="rId21"/>
    <p:sldLayoutId id="2147483752" r:id="rId22"/>
    <p:sldLayoutId id="2147483753" r:id="rId23"/>
    <p:sldLayoutId id="2147483754" r:id="rId24"/>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image" Target="../media/image34.png"/><Relationship Id="rId42" Type="http://schemas.openxmlformats.org/officeDocument/2006/relationships/image" Target="../media/image55.png"/><Relationship Id="rId47" Type="http://schemas.openxmlformats.org/officeDocument/2006/relationships/image" Target="../media/image60.png"/><Relationship Id="rId63" Type="http://schemas.openxmlformats.org/officeDocument/2006/relationships/image" Target="../media/image76.png"/><Relationship Id="rId68" Type="http://schemas.openxmlformats.org/officeDocument/2006/relationships/image" Target="../media/image81.png"/><Relationship Id="rId2" Type="http://schemas.openxmlformats.org/officeDocument/2006/relationships/notesSlide" Target="../notesSlides/notesSlide1.xml"/><Relationship Id="rId16" Type="http://schemas.openxmlformats.org/officeDocument/2006/relationships/image" Target="../media/image29.png"/><Relationship Id="rId29" Type="http://schemas.openxmlformats.org/officeDocument/2006/relationships/image" Target="../media/image42.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3" Type="http://schemas.openxmlformats.org/officeDocument/2006/relationships/image" Target="../media/image66.png"/><Relationship Id="rId58" Type="http://schemas.openxmlformats.org/officeDocument/2006/relationships/image" Target="../media/image71.png"/><Relationship Id="rId66" Type="http://schemas.openxmlformats.org/officeDocument/2006/relationships/image" Target="../media/image79.png"/><Relationship Id="rId5" Type="http://schemas.openxmlformats.org/officeDocument/2006/relationships/image" Target="../media/image18.png"/><Relationship Id="rId61" Type="http://schemas.openxmlformats.org/officeDocument/2006/relationships/image" Target="../media/image74.png"/><Relationship Id="rId19" Type="http://schemas.openxmlformats.org/officeDocument/2006/relationships/image" Target="../media/image3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56" Type="http://schemas.openxmlformats.org/officeDocument/2006/relationships/image" Target="../media/image69.png"/><Relationship Id="rId64" Type="http://schemas.openxmlformats.org/officeDocument/2006/relationships/image" Target="../media/image77.png"/><Relationship Id="rId69" Type="http://schemas.openxmlformats.org/officeDocument/2006/relationships/diagramData" Target="../diagrams/data1.xml"/><Relationship Id="rId8" Type="http://schemas.openxmlformats.org/officeDocument/2006/relationships/image" Target="../media/image21.png"/><Relationship Id="rId51" Type="http://schemas.openxmlformats.org/officeDocument/2006/relationships/image" Target="../media/image64.png"/><Relationship Id="rId72" Type="http://schemas.openxmlformats.org/officeDocument/2006/relationships/diagramColors" Target="../diagrams/colors1.xml"/><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59" Type="http://schemas.openxmlformats.org/officeDocument/2006/relationships/image" Target="../media/image72.png"/><Relationship Id="rId67" Type="http://schemas.openxmlformats.org/officeDocument/2006/relationships/image" Target="../media/image80.png"/><Relationship Id="rId20" Type="http://schemas.openxmlformats.org/officeDocument/2006/relationships/image" Target="../media/image33.png"/><Relationship Id="rId41" Type="http://schemas.openxmlformats.org/officeDocument/2006/relationships/image" Target="../media/image54.png"/><Relationship Id="rId54" Type="http://schemas.openxmlformats.org/officeDocument/2006/relationships/image" Target="../media/image67.png"/><Relationship Id="rId62" Type="http://schemas.openxmlformats.org/officeDocument/2006/relationships/image" Target="../media/image75.png"/><Relationship Id="rId70" Type="http://schemas.openxmlformats.org/officeDocument/2006/relationships/diagramLayout" Target="../diagrams/layout1.xml"/><Relationship Id="rId1" Type="http://schemas.openxmlformats.org/officeDocument/2006/relationships/slideLayout" Target="../slideLayouts/slideLayout10.xml"/><Relationship Id="rId6" Type="http://schemas.openxmlformats.org/officeDocument/2006/relationships/image" Target="../media/image19.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png"/><Relationship Id="rId57" Type="http://schemas.openxmlformats.org/officeDocument/2006/relationships/image" Target="../media/image70.png"/><Relationship Id="rId10" Type="http://schemas.openxmlformats.org/officeDocument/2006/relationships/image" Target="../media/image23.png"/><Relationship Id="rId31" Type="http://schemas.openxmlformats.org/officeDocument/2006/relationships/image" Target="../media/image44.png"/><Relationship Id="rId44" Type="http://schemas.openxmlformats.org/officeDocument/2006/relationships/image" Target="../media/image57.png"/><Relationship Id="rId52" Type="http://schemas.openxmlformats.org/officeDocument/2006/relationships/image" Target="../media/image65.png"/><Relationship Id="rId60" Type="http://schemas.openxmlformats.org/officeDocument/2006/relationships/image" Target="../media/image73.png"/><Relationship Id="rId65" Type="http://schemas.openxmlformats.org/officeDocument/2006/relationships/image" Target="../media/image78.png"/><Relationship Id="rId73" Type="http://schemas.microsoft.com/office/2007/relationships/diagramDrawing" Target="../diagrams/drawing1.xml"/><Relationship Id="rId4" Type="http://schemas.openxmlformats.org/officeDocument/2006/relationships/image" Target="../media/image17.png"/><Relationship Id="rId9"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1.png"/><Relationship Id="rId39" Type="http://schemas.openxmlformats.org/officeDocument/2006/relationships/image" Target="../media/image52.png"/><Relationship Id="rId34" Type="http://schemas.openxmlformats.org/officeDocument/2006/relationships/image" Target="../media/image47.png"/><Relationship Id="rId50" Type="http://schemas.openxmlformats.org/officeDocument/2006/relationships/image" Target="../media/image63.png"/><Relationship Id="rId55" Type="http://schemas.openxmlformats.org/officeDocument/2006/relationships/image" Target="../media/image68.png"/><Relationship Id="rId7" Type="http://schemas.openxmlformats.org/officeDocument/2006/relationships/image" Target="../media/image20.png"/><Relationship Id="rId71"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13" Type="http://schemas.openxmlformats.org/officeDocument/2006/relationships/image" Target="../media/image236.tiff"/><Relationship Id="rId18" Type="http://schemas.openxmlformats.org/officeDocument/2006/relationships/image" Target="../media/image241.tiff"/><Relationship Id="rId26" Type="http://schemas.openxmlformats.org/officeDocument/2006/relationships/image" Target="../media/image249.tiff"/><Relationship Id="rId39" Type="http://schemas.openxmlformats.org/officeDocument/2006/relationships/image" Target="../media/image262.tiff"/><Relationship Id="rId21" Type="http://schemas.openxmlformats.org/officeDocument/2006/relationships/image" Target="../media/image244.tiff"/><Relationship Id="rId34" Type="http://schemas.openxmlformats.org/officeDocument/2006/relationships/image" Target="../media/image257.tiff"/><Relationship Id="rId42" Type="http://schemas.openxmlformats.org/officeDocument/2006/relationships/image" Target="../media/image265.emf"/><Relationship Id="rId47" Type="http://schemas.microsoft.com/office/2007/relationships/diagramDrawing" Target="../diagrams/drawing10.xml"/><Relationship Id="rId7" Type="http://schemas.openxmlformats.org/officeDocument/2006/relationships/image" Target="../media/image230.tiff"/><Relationship Id="rId2" Type="http://schemas.openxmlformats.org/officeDocument/2006/relationships/notesSlide" Target="../notesSlides/notesSlide11.xml"/><Relationship Id="rId16" Type="http://schemas.openxmlformats.org/officeDocument/2006/relationships/image" Target="../media/image239.tiff"/><Relationship Id="rId29" Type="http://schemas.openxmlformats.org/officeDocument/2006/relationships/image" Target="../media/image252.tiff"/><Relationship Id="rId1" Type="http://schemas.openxmlformats.org/officeDocument/2006/relationships/slideLayout" Target="../slideLayouts/slideLayout14.xml"/><Relationship Id="rId6" Type="http://schemas.openxmlformats.org/officeDocument/2006/relationships/image" Target="../media/image229.tiff"/><Relationship Id="rId11" Type="http://schemas.openxmlformats.org/officeDocument/2006/relationships/image" Target="../media/image234.tiff"/><Relationship Id="rId24" Type="http://schemas.openxmlformats.org/officeDocument/2006/relationships/image" Target="../media/image247.tiff"/><Relationship Id="rId32" Type="http://schemas.openxmlformats.org/officeDocument/2006/relationships/image" Target="../media/image255.tiff"/><Relationship Id="rId37" Type="http://schemas.openxmlformats.org/officeDocument/2006/relationships/image" Target="../media/image260.tiff"/><Relationship Id="rId40" Type="http://schemas.openxmlformats.org/officeDocument/2006/relationships/image" Target="../media/image263.png"/><Relationship Id="rId45" Type="http://schemas.openxmlformats.org/officeDocument/2006/relationships/diagramQuickStyle" Target="../diagrams/quickStyle10.xml"/><Relationship Id="rId5" Type="http://schemas.openxmlformats.org/officeDocument/2006/relationships/image" Target="../media/image228.tiff"/><Relationship Id="rId15" Type="http://schemas.openxmlformats.org/officeDocument/2006/relationships/image" Target="../media/image238.tiff"/><Relationship Id="rId23" Type="http://schemas.openxmlformats.org/officeDocument/2006/relationships/image" Target="../media/image246.tiff"/><Relationship Id="rId28" Type="http://schemas.openxmlformats.org/officeDocument/2006/relationships/image" Target="../media/image251.tiff"/><Relationship Id="rId36" Type="http://schemas.openxmlformats.org/officeDocument/2006/relationships/image" Target="../media/image259.tiff"/><Relationship Id="rId10" Type="http://schemas.openxmlformats.org/officeDocument/2006/relationships/image" Target="../media/image233.tiff"/><Relationship Id="rId19" Type="http://schemas.openxmlformats.org/officeDocument/2006/relationships/image" Target="../media/image242.tiff"/><Relationship Id="rId31" Type="http://schemas.openxmlformats.org/officeDocument/2006/relationships/image" Target="../media/image254.tiff"/><Relationship Id="rId44" Type="http://schemas.openxmlformats.org/officeDocument/2006/relationships/diagramLayout" Target="../diagrams/layout10.xml"/><Relationship Id="rId4" Type="http://schemas.openxmlformats.org/officeDocument/2006/relationships/image" Target="../media/image227.tiff"/><Relationship Id="rId9" Type="http://schemas.openxmlformats.org/officeDocument/2006/relationships/image" Target="../media/image232.tiff"/><Relationship Id="rId14" Type="http://schemas.openxmlformats.org/officeDocument/2006/relationships/image" Target="../media/image237.tiff"/><Relationship Id="rId22" Type="http://schemas.openxmlformats.org/officeDocument/2006/relationships/image" Target="../media/image245.tiff"/><Relationship Id="rId27" Type="http://schemas.openxmlformats.org/officeDocument/2006/relationships/image" Target="../media/image250.tiff"/><Relationship Id="rId30" Type="http://schemas.openxmlformats.org/officeDocument/2006/relationships/image" Target="../media/image253.tiff"/><Relationship Id="rId35" Type="http://schemas.openxmlformats.org/officeDocument/2006/relationships/image" Target="../media/image258.tiff"/><Relationship Id="rId43" Type="http://schemas.openxmlformats.org/officeDocument/2006/relationships/diagramData" Target="../diagrams/data10.xml"/><Relationship Id="rId8" Type="http://schemas.openxmlformats.org/officeDocument/2006/relationships/image" Target="../media/image231.tiff"/><Relationship Id="rId3" Type="http://schemas.openxmlformats.org/officeDocument/2006/relationships/image" Target="../media/image226.tiff"/><Relationship Id="rId12" Type="http://schemas.openxmlformats.org/officeDocument/2006/relationships/image" Target="../media/image235.tiff"/><Relationship Id="rId17" Type="http://schemas.openxmlformats.org/officeDocument/2006/relationships/image" Target="../media/image240.tiff"/><Relationship Id="rId25" Type="http://schemas.openxmlformats.org/officeDocument/2006/relationships/image" Target="../media/image248.tiff"/><Relationship Id="rId33" Type="http://schemas.openxmlformats.org/officeDocument/2006/relationships/image" Target="../media/image256.tiff"/><Relationship Id="rId38" Type="http://schemas.openxmlformats.org/officeDocument/2006/relationships/image" Target="../media/image261.tiff"/><Relationship Id="rId46" Type="http://schemas.openxmlformats.org/officeDocument/2006/relationships/diagramColors" Target="../diagrams/colors10.xml"/><Relationship Id="rId20" Type="http://schemas.openxmlformats.org/officeDocument/2006/relationships/image" Target="../media/image243.tiff"/><Relationship Id="rId41" Type="http://schemas.openxmlformats.org/officeDocument/2006/relationships/image" Target="../media/image264.tif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26" Type="http://schemas.openxmlformats.org/officeDocument/2006/relationships/image" Target="../media/image52.png"/><Relationship Id="rId117" Type="http://schemas.openxmlformats.org/officeDocument/2006/relationships/image" Target="../media/image183.png"/><Relationship Id="rId21" Type="http://schemas.openxmlformats.org/officeDocument/2006/relationships/image" Target="../media/image63.png"/><Relationship Id="rId42" Type="http://schemas.openxmlformats.org/officeDocument/2006/relationships/image" Target="../media/image110.png"/><Relationship Id="rId47" Type="http://schemas.openxmlformats.org/officeDocument/2006/relationships/image" Target="../media/image115.png"/><Relationship Id="rId63" Type="http://schemas.openxmlformats.org/officeDocument/2006/relationships/image" Target="../media/image131.png"/><Relationship Id="rId68" Type="http://schemas.openxmlformats.org/officeDocument/2006/relationships/image" Target="../media/image134.png"/><Relationship Id="rId84" Type="http://schemas.openxmlformats.org/officeDocument/2006/relationships/image" Target="../media/image150.emf"/><Relationship Id="rId89" Type="http://schemas.openxmlformats.org/officeDocument/2006/relationships/image" Target="../media/image155.emf"/><Relationship Id="rId112" Type="http://schemas.openxmlformats.org/officeDocument/2006/relationships/image" Target="../media/image178.png"/><Relationship Id="rId16" Type="http://schemas.openxmlformats.org/officeDocument/2006/relationships/image" Target="../media/image94.png"/><Relationship Id="rId107" Type="http://schemas.openxmlformats.org/officeDocument/2006/relationships/image" Target="../media/image173.png"/><Relationship Id="rId11" Type="http://schemas.openxmlformats.org/officeDocument/2006/relationships/image" Target="../media/image42.png"/><Relationship Id="rId32" Type="http://schemas.openxmlformats.org/officeDocument/2006/relationships/image" Target="../media/image100.png"/><Relationship Id="rId37" Type="http://schemas.openxmlformats.org/officeDocument/2006/relationships/image" Target="../media/image105.png"/><Relationship Id="rId53" Type="http://schemas.openxmlformats.org/officeDocument/2006/relationships/image" Target="../media/image121.png"/><Relationship Id="rId58" Type="http://schemas.openxmlformats.org/officeDocument/2006/relationships/image" Target="../media/image126.png"/><Relationship Id="rId74" Type="http://schemas.openxmlformats.org/officeDocument/2006/relationships/image" Target="../media/image140.png"/><Relationship Id="rId79" Type="http://schemas.openxmlformats.org/officeDocument/2006/relationships/image" Target="../media/image145.png"/><Relationship Id="rId102" Type="http://schemas.openxmlformats.org/officeDocument/2006/relationships/image" Target="../media/image168.emf"/><Relationship Id="rId123" Type="http://schemas.microsoft.com/office/2007/relationships/diagramDrawing" Target="../diagrams/drawing2.xml"/><Relationship Id="rId5" Type="http://schemas.openxmlformats.org/officeDocument/2006/relationships/image" Target="../media/image84.png"/><Relationship Id="rId90" Type="http://schemas.openxmlformats.org/officeDocument/2006/relationships/image" Target="../media/image156.emf"/><Relationship Id="rId95" Type="http://schemas.openxmlformats.org/officeDocument/2006/relationships/image" Target="../media/image161.emf"/><Relationship Id="rId22" Type="http://schemas.openxmlformats.org/officeDocument/2006/relationships/image" Target="../media/image40.png"/><Relationship Id="rId27" Type="http://schemas.openxmlformats.org/officeDocument/2006/relationships/image" Target="../media/image67.png"/><Relationship Id="rId43" Type="http://schemas.openxmlformats.org/officeDocument/2006/relationships/image" Target="../media/image111.png"/><Relationship Id="rId48" Type="http://schemas.openxmlformats.org/officeDocument/2006/relationships/image" Target="../media/image116.png"/><Relationship Id="rId64" Type="http://schemas.openxmlformats.org/officeDocument/2006/relationships/image" Target="../media/image132.png"/><Relationship Id="rId69" Type="http://schemas.openxmlformats.org/officeDocument/2006/relationships/image" Target="../media/image135.png"/><Relationship Id="rId113" Type="http://schemas.openxmlformats.org/officeDocument/2006/relationships/image" Target="../media/image179.png"/><Relationship Id="rId118" Type="http://schemas.openxmlformats.org/officeDocument/2006/relationships/image" Target="../media/image184.png"/><Relationship Id="rId80" Type="http://schemas.openxmlformats.org/officeDocument/2006/relationships/image" Target="../media/image146.png"/><Relationship Id="rId85" Type="http://schemas.openxmlformats.org/officeDocument/2006/relationships/image" Target="../media/image151.emf"/><Relationship Id="rId12" Type="http://schemas.openxmlformats.org/officeDocument/2006/relationships/image" Target="../media/image90.png"/><Relationship Id="rId17" Type="http://schemas.openxmlformats.org/officeDocument/2006/relationships/image" Target="../media/image95.png"/><Relationship Id="rId33" Type="http://schemas.openxmlformats.org/officeDocument/2006/relationships/image" Target="../media/image101.png"/><Relationship Id="rId38" Type="http://schemas.openxmlformats.org/officeDocument/2006/relationships/image" Target="../media/image106.png"/><Relationship Id="rId59" Type="http://schemas.openxmlformats.org/officeDocument/2006/relationships/image" Target="../media/image127.png"/><Relationship Id="rId103" Type="http://schemas.openxmlformats.org/officeDocument/2006/relationships/image" Target="../media/image169.emf"/><Relationship Id="rId108" Type="http://schemas.openxmlformats.org/officeDocument/2006/relationships/image" Target="../media/image174.png"/><Relationship Id="rId54" Type="http://schemas.openxmlformats.org/officeDocument/2006/relationships/image" Target="../media/image122.png"/><Relationship Id="rId70" Type="http://schemas.openxmlformats.org/officeDocument/2006/relationships/image" Target="../media/image136.png"/><Relationship Id="rId75" Type="http://schemas.openxmlformats.org/officeDocument/2006/relationships/image" Target="../media/image141.png"/><Relationship Id="rId91" Type="http://schemas.openxmlformats.org/officeDocument/2006/relationships/image" Target="../media/image157.emf"/><Relationship Id="rId96" Type="http://schemas.openxmlformats.org/officeDocument/2006/relationships/image" Target="../media/image162.emf"/><Relationship Id="rId1" Type="http://schemas.openxmlformats.org/officeDocument/2006/relationships/slideLayout" Target="../slideLayouts/slideLayout10.xml"/><Relationship Id="rId6" Type="http://schemas.openxmlformats.org/officeDocument/2006/relationships/image" Target="../media/image85.png"/><Relationship Id="rId23" Type="http://schemas.openxmlformats.org/officeDocument/2006/relationships/image" Target="../media/image49.png"/><Relationship Id="rId28" Type="http://schemas.openxmlformats.org/officeDocument/2006/relationships/image" Target="../media/image68.png"/><Relationship Id="rId49" Type="http://schemas.openxmlformats.org/officeDocument/2006/relationships/image" Target="../media/image117.png"/><Relationship Id="rId114" Type="http://schemas.openxmlformats.org/officeDocument/2006/relationships/image" Target="../media/image180.png"/><Relationship Id="rId119" Type="http://schemas.openxmlformats.org/officeDocument/2006/relationships/diagramData" Target="../diagrams/data2.xml"/><Relationship Id="rId44" Type="http://schemas.openxmlformats.org/officeDocument/2006/relationships/image" Target="../media/image112.png"/><Relationship Id="rId60" Type="http://schemas.openxmlformats.org/officeDocument/2006/relationships/image" Target="../media/image128.png"/><Relationship Id="rId65" Type="http://schemas.openxmlformats.org/officeDocument/2006/relationships/image" Target="../media/image74.png"/><Relationship Id="rId81" Type="http://schemas.openxmlformats.org/officeDocument/2006/relationships/image" Target="../media/image147.png"/><Relationship Id="rId86" Type="http://schemas.openxmlformats.org/officeDocument/2006/relationships/image" Target="../media/image152.emf"/><Relationship Id="rId4" Type="http://schemas.openxmlformats.org/officeDocument/2006/relationships/image" Target="../media/image83.png"/><Relationship Id="rId9" Type="http://schemas.openxmlformats.org/officeDocument/2006/relationships/image" Target="../media/image88.png"/><Relationship Id="rId13" Type="http://schemas.openxmlformats.org/officeDocument/2006/relationships/image" Target="../media/image91.png"/><Relationship Id="rId18" Type="http://schemas.openxmlformats.org/officeDocument/2006/relationships/image" Target="../media/image96.png"/><Relationship Id="rId39" Type="http://schemas.openxmlformats.org/officeDocument/2006/relationships/image" Target="../media/image107.png"/><Relationship Id="rId109" Type="http://schemas.openxmlformats.org/officeDocument/2006/relationships/image" Target="../media/image175.png"/><Relationship Id="rId34" Type="http://schemas.openxmlformats.org/officeDocument/2006/relationships/image" Target="../media/image102.png"/><Relationship Id="rId50" Type="http://schemas.openxmlformats.org/officeDocument/2006/relationships/image" Target="../media/image118.png"/><Relationship Id="rId55" Type="http://schemas.openxmlformats.org/officeDocument/2006/relationships/image" Target="../media/image123.png"/><Relationship Id="rId76" Type="http://schemas.openxmlformats.org/officeDocument/2006/relationships/image" Target="../media/image142.png"/><Relationship Id="rId97" Type="http://schemas.openxmlformats.org/officeDocument/2006/relationships/image" Target="../media/image163.emf"/><Relationship Id="rId104" Type="http://schemas.openxmlformats.org/officeDocument/2006/relationships/image" Target="../media/image170.emf"/><Relationship Id="rId120" Type="http://schemas.openxmlformats.org/officeDocument/2006/relationships/diagramLayout" Target="../diagrams/layout2.xml"/><Relationship Id="rId7" Type="http://schemas.openxmlformats.org/officeDocument/2006/relationships/image" Target="../media/image86.png"/><Relationship Id="rId71" Type="http://schemas.openxmlformats.org/officeDocument/2006/relationships/image" Target="../media/image137.png"/><Relationship Id="rId92" Type="http://schemas.openxmlformats.org/officeDocument/2006/relationships/image" Target="../media/image158.emf"/><Relationship Id="rId2" Type="http://schemas.openxmlformats.org/officeDocument/2006/relationships/notesSlide" Target="../notesSlides/notesSlide2.xml"/><Relationship Id="rId29" Type="http://schemas.openxmlformats.org/officeDocument/2006/relationships/image" Target="../media/image97.png"/><Relationship Id="rId24" Type="http://schemas.openxmlformats.org/officeDocument/2006/relationships/image" Target="../media/image50.png"/><Relationship Id="rId40" Type="http://schemas.openxmlformats.org/officeDocument/2006/relationships/image" Target="../media/image108.png"/><Relationship Id="rId45" Type="http://schemas.openxmlformats.org/officeDocument/2006/relationships/image" Target="../media/image113.png"/><Relationship Id="rId66" Type="http://schemas.openxmlformats.org/officeDocument/2006/relationships/image" Target="../media/image73.png"/><Relationship Id="rId87" Type="http://schemas.openxmlformats.org/officeDocument/2006/relationships/image" Target="../media/image153.emf"/><Relationship Id="rId110" Type="http://schemas.openxmlformats.org/officeDocument/2006/relationships/image" Target="../media/image176.png"/><Relationship Id="rId115" Type="http://schemas.openxmlformats.org/officeDocument/2006/relationships/image" Target="../media/image181.png"/><Relationship Id="rId61" Type="http://schemas.openxmlformats.org/officeDocument/2006/relationships/image" Target="../media/image129.png"/><Relationship Id="rId82" Type="http://schemas.openxmlformats.org/officeDocument/2006/relationships/image" Target="../media/image148.png"/><Relationship Id="rId19" Type="http://schemas.openxmlformats.org/officeDocument/2006/relationships/image" Target="../media/image61.png"/><Relationship Id="rId14" Type="http://schemas.openxmlformats.org/officeDocument/2006/relationships/image" Target="../media/image92.png"/><Relationship Id="rId30" Type="http://schemas.openxmlformats.org/officeDocument/2006/relationships/image" Target="../media/image98.png"/><Relationship Id="rId35" Type="http://schemas.openxmlformats.org/officeDocument/2006/relationships/image" Target="../media/image103.png"/><Relationship Id="rId56" Type="http://schemas.openxmlformats.org/officeDocument/2006/relationships/image" Target="../media/image124.png"/><Relationship Id="rId77" Type="http://schemas.openxmlformats.org/officeDocument/2006/relationships/image" Target="../media/image143.png"/><Relationship Id="rId100" Type="http://schemas.openxmlformats.org/officeDocument/2006/relationships/image" Target="../media/image166.emf"/><Relationship Id="rId105" Type="http://schemas.openxmlformats.org/officeDocument/2006/relationships/image" Target="../media/image171.png"/><Relationship Id="rId8" Type="http://schemas.openxmlformats.org/officeDocument/2006/relationships/image" Target="../media/image87.png"/><Relationship Id="rId51" Type="http://schemas.openxmlformats.org/officeDocument/2006/relationships/image" Target="../media/image119.png"/><Relationship Id="rId72" Type="http://schemas.openxmlformats.org/officeDocument/2006/relationships/image" Target="../media/image138.png"/><Relationship Id="rId93" Type="http://schemas.openxmlformats.org/officeDocument/2006/relationships/image" Target="../media/image159.emf"/><Relationship Id="rId98" Type="http://schemas.openxmlformats.org/officeDocument/2006/relationships/image" Target="../media/image164.emf"/><Relationship Id="rId121" Type="http://schemas.openxmlformats.org/officeDocument/2006/relationships/diagramQuickStyle" Target="../diagrams/quickStyle2.xml"/><Relationship Id="rId3" Type="http://schemas.openxmlformats.org/officeDocument/2006/relationships/image" Target="../media/image82.png"/><Relationship Id="rId25" Type="http://schemas.openxmlformats.org/officeDocument/2006/relationships/image" Target="../media/image51.png"/><Relationship Id="rId46" Type="http://schemas.openxmlformats.org/officeDocument/2006/relationships/image" Target="../media/image114.png"/><Relationship Id="rId67" Type="http://schemas.openxmlformats.org/officeDocument/2006/relationships/image" Target="../media/image133.png"/><Relationship Id="rId116" Type="http://schemas.openxmlformats.org/officeDocument/2006/relationships/image" Target="../media/image182.png"/><Relationship Id="rId20" Type="http://schemas.openxmlformats.org/officeDocument/2006/relationships/image" Target="../media/image62.png"/><Relationship Id="rId41" Type="http://schemas.openxmlformats.org/officeDocument/2006/relationships/image" Target="../media/image109.png"/><Relationship Id="rId62" Type="http://schemas.openxmlformats.org/officeDocument/2006/relationships/image" Target="../media/image130.png"/><Relationship Id="rId83" Type="http://schemas.openxmlformats.org/officeDocument/2006/relationships/image" Target="../media/image149.png"/><Relationship Id="rId88" Type="http://schemas.openxmlformats.org/officeDocument/2006/relationships/image" Target="../media/image154.emf"/><Relationship Id="rId111" Type="http://schemas.openxmlformats.org/officeDocument/2006/relationships/image" Target="../media/image177.png"/><Relationship Id="rId15" Type="http://schemas.openxmlformats.org/officeDocument/2006/relationships/image" Target="../media/image93.png"/><Relationship Id="rId36" Type="http://schemas.openxmlformats.org/officeDocument/2006/relationships/image" Target="../media/image104.png"/><Relationship Id="rId57" Type="http://schemas.openxmlformats.org/officeDocument/2006/relationships/image" Target="../media/image125.png"/><Relationship Id="rId106" Type="http://schemas.openxmlformats.org/officeDocument/2006/relationships/image" Target="../media/image172.png"/><Relationship Id="rId10" Type="http://schemas.openxmlformats.org/officeDocument/2006/relationships/image" Target="../media/image89.png"/><Relationship Id="rId31" Type="http://schemas.openxmlformats.org/officeDocument/2006/relationships/image" Target="../media/image99.png"/><Relationship Id="rId52" Type="http://schemas.openxmlformats.org/officeDocument/2006/relationships/image" Target="../media/image120.png"/><Relationship Id="rId73" Type="http://schemas.openxmlformats.org/officeDocument/2006/relationships/image" Target="../media/image139.png"/><Relationship Id="rId78" Type="http://schemas.openxmlformats.org/officeDocument/2006/relationships/image" Target="../media/image144.png"/><Relationship Id="rId94" Type="http://schemas.openxmlformats.org/officeDocument/2006/relationships/image" Target="../media/image160.emf"/><Relationship Id="rId99" Type="http://schemas.openxmlformats.org/officeDocument/2006/relationships/image" Target="../media/image165.emf"/><Relationship Id="rId101" Type="http://schemas.openxmlformats.org/officeDocument/2006/relationships/image" Target="../media/image167.emf"/><Relationship Id="rId122" Type="http://schemas.openxmlformats.org/officeDocument/2006/relationships/diagramColors" Target="../diagrams/colors2.xml"/></Relationships>
</file>

<file path=ppt/slides/_rels/slide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png"/><Relationship Id="rId3" Type="http://schemas.openxmlformats.org/officeDocument/2006/relationships/image" Target="../media/image185.png"/><Relationship Id="rId21" Type="http://schemas.openxmlformats.org/officeDocument/2006/relationships/diagramQuickStyle" Target="../diagrams/quickStyle3.xml"/><Relationship Id="rId7" Type="http://schemas.openxmlformats.org/officeDocument/2006/relationships/image" Target="../media/image189.jpe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notesSlide" Target="../notesSlides/notesSlide3.xml"/><Relationship Id="rId16" Type="http://schemas.openxmlformats.org/officeDocument/2006/relationships/image" Target="../media/image198.jpeg"/><Relationship Id="rId20" Type="http://schemas.openxmlformats.org/officeDocument/2006/relationships/diagramLayout" Target="../diagrams/layout3.xml"/><Relationship Id="rId1" Type="http://schemas.openxmlformats.org/officeDocument/2006/relationships/slideLayout" Target="../slideLayouts/slideLayout10.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97.png"/><Relationship Id="rId23" Type="http://schemas.microsoft.com/office/2007/relationships/diagramDrawing" Target="../diagrams/drawing3.xml"/><Relationship Id="rId10" Type="http://schemas.openxmlformats.org/officeDocument/2006/relationships/image" Target="../media/image192.png"/><Relationship Id="rId19" Type="http://schemas.openxmlformats.org/officeDocument/2006/relationships/diagramData" Target="../diagrams/data3.xml"/><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 Id="rId22" Type="http://schemas.openxmlformats.org/officeDocument/2006/relationships/diagramColors" Target="../diagrams/colors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06.tiff"/><Relationship Id="rId13" Type="http://schemas.openxmlformats.org/officeDocument/2006/relationships/image" Target="../media/image211.tiff"/><Relationship Id="rId18" Type="http://schemas.openxmlformats.org/officeDocument/2006/relationships/image" Target="../media/image216.tiff"/><Relationship Id="rId26" Type="http://schemas.openxmlformats.org/officeDocument/2006/relationships/diagramData" Target="../diagrams/data5.xml"/><Relationship Id="rId3" Type="http://schemas.openxmlformats.org/officeDocument/2006/relationships/image" Target="../media/image201.jpeg"/><Relationship Id="rId21" Type="http://schemas.openxmlformats.org/officeDocument/2006/relationships/image" Target="../media/image219.tiff"/><Relationship Id="rId7" Type="http://schemas.openxmlformats.org/officeDocument/2006/relationships/image" Target="../media/image205.tiff"/><Relationship Id="rId12" Type="http://schemas.openxmlformats.org/officeDocument/2006/relationships/image" Target="../media/image210.tiff"/><Relationship Id="rId17" Type="http://schemas.openxmlformats.org/officeDocument/2006/relationships/image" Target="../media/image215.tiff"/><Relationship Id="rId25" Type="http://schemas.openxmlformats.org/officeDocument/2006/relationships/image" Target="../media/image223.tiff"/><Relationship Id="rId2" Type="http://schemas.openxmlformats.org/officeDocument/2006/relationships/notesSlide" Target="../notesSlides/notesSlide6.xml"/><Relationship Id="rId16" Type="http://schemas.openxmlformats.org/officeDocument/2006/relationships/image" Target="../media/image214.tiff"/><Relationship Id="rId20" Type="http://schemas.openxmlformats.org/officeDocument/2006/relationships/image" Target="../media/image218.tiff"/><Relationship Id="rId29" Type="http://schemas.openxmlformats.org/officeDocument/2006/relationships/diagramColors" Target="../diagrams/colors5.xml"/><Relationship Id="rId1" Type="http://schemas.openxmlformats.org/officeDocument/2006/relationships/slideLayout" Target="../slideLayouts/slideLayout20.xml"/><Relationship Id="rId6" Type="http://schemas.openxmlformats.org/officeDocument/2006/relationships/image" Target="../media/image204.tiff"/><Relationship Id="rId11" Type="http://schemas.openxmlformats.org/officeDocument/2006/relationships/image" Target="../media/image209.tiff"/><Relationship Id="rId24" Type="http://schemas.openxmlformats.org/officeDocument/2006/relationships/image" Target="../media/image222.tiff"/><Relationship Id="rId5" Type="http://schemas.openxmlformats.org/officeDocument/2006/relationships/image" Target="../media/image203.tiff"/><Relationship Id="rId15" Type="http://schemas.openxmlformats.org/officeDocument/2006/relationships/image" Target="../media/image213.tiff"/><Relationship Id="rId23" Type="http://schemas.openxmlformats.org/officeDocument/2006/relationships/image" Target="../media/image221.tiff"/><Relationship Id="rId28" Type="http://schemas.openxmlformats.org/officeDocument/2006/relationships/diagramQuickStyle" Target="../diagrams/quickStyle5.xml"/><Relationship Id="rId10" Type="http://schemas.openxmlformats.org/officeDocument/2006/relationships/image" Target="../media/image208.tiff"/><Relationship Id="rId19" Type="http://schemas.openxmlformats.org/officeDocument/2006/relationships/image" Target="../media/image217.tiff"/><Relationship Id="rId4" Type="http://schemas.openxmlformats.org/officeDocument/2006/relationships/image" Target="../media/image202.tiff"/><Relationship Id="rId9" Type="http://schemas.openxmlformats.org/officeDocument/2006/relationships/image" Target="../media/image207.tiff"/><Relationship Id="rId14" Type="http://schemas.openxmlformats.org/officeDocument/2006/relationships/image" Target="../media/image212.tiff"/><Relationship Id="rId22" Type="http://schemas.openxmlformats.org/officeDocument/2006/relationships/image" Target="../media/image220.png"/><Relationship Id="rId27" Type="http://schemas.openxmlformats.org/officeDocument/2006/relationships/diagramLayout" Target="../diagrams/layout5.xml"/><Relationship Id="rId30"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24.tiff"/><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25.tiff"/><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38659" y="217453"/>
            <a:ext cx="11268075" cy="434975"/>
          </a:xfrm>
        </p:spPr>
        <p:txBody>
          <a:bodyPr>
            <a:normAutofit fontScale="90000"/>
          </a:bodyPr>
          <a:lstStyle/>
          <a:p>
            <a:r>
              <a:rPr lang="en-US"/>
              <a:t>ARM64 Booming: One Architecture, Many SoC CPUs &amp; Servers</a:t>
            </a:r>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442304" y="805641"/>
            <a:ext cx="11476863" cy="343344"/>
          </a:xfrm>
        </p:spPr>
        <p:txBody>
          <a:bodyPr>
            <a:noAutofit/>
          </a:bodyPr>
          <a:lstStyle/>
          <a:p>
            <a:pPr>
              <a:buFont typeface="Wingdings" panose="05000000000000000000" pitchFamily="2" charset="2"/>
              <a:buChar char="ü"/>
            </a:pPr>
            <a:r>
              <a:rPr lang="en-US" sz="1600"/>
              <a:t>One Architecture &amp; Many SoCs, Servers and Cloud Instances from several Cloud, OEM/ODM &amp; SoC Providers</a:t>
            </a:r>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a:t>
            </a:fld>
            <a:endParaRPr lang="en-US"/>
          </a:p>
        </p:txBody>
      </p:sp>
      <p:grpSp>
        <p:nvGrpSpPr>
          <p:cNvPr id="23" name="Group 22">
            <a:extLst>
              <a:ext uri="{FF2B5EF4-FFF2-40B4-BE49-F238E27FC236}">
                <a16:creationId xmlns:a16="http://schemas.microsoft.com/office/drawing/2014/main" id="{469C8896-9E38-44E1-B8E7-E80E6C288645}"/>
              </a:ext>
            </a:extLst>
          </p:cNvPr>
          <p:cNvGrpSpPr/>
          <p:nvPr/>
        </p:nvGrpSpPr>
        <p:grpSpPr>
          <a:xfrm>
            <a:off x="384398" y="1342280"/>
            <a:ext cx="11211509" cy="4890842"/>
            <a:chOff x="384398" y="1342280"/>
            <a:chExt cx="11211509" cy="4890842"/>
          </a:xfrm>
        </p:grpSpPr>
        <p:sp>
          <p:nvSpPr>
            <p:cNvPr id="214" name="Rectangle 213">
              <a:extLst>
                <a:ext uri="{FF2B5EF4-FFF2-40B4-BE49-F238E27FC236}">
                  <a16:creationId xmlns:a16="http://schemas.microsoft.com/office/drawing/2014/main" id="{1DFD76F2-5860-4A12-BB84-E3542E50A6B8}"/>
                </a:ext>
              </a:extLst>
            </p:cNvPr>
            <p:cNvSpPr/>
            <p:nvPr/>
          </p:nvSpPr>
          <p:spPr>
            <a:xfrm>
              <a:off x="1233187" y="1342280"/>
              <a:ext cx="10360591" cy="495874"/>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Rectangle 158">
              <a:extLst>
                <a:ext uri="{FF2B5EF4-FFF2-40B4-BE49-F238E27FC236}">
                  <a16:creationId xmlns:a16="http://schemas.microsoft.com/office/drawing/2014/main" id="{DCC39E81-A95E-4CF7-A720-D6B1FF8D5083}"/>
                </a:ext>
              </a:extLst>
            </p:cNvPr>
            <p:cNvSpPr/>
            <p:nvPr/>
          </p:nvSpPr>
          <p:spPr>
            <a:xfrm>
              <a:off x="1221285" y="1866452"/>
              <a:ext cx="10372493" cy="495874"/>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54550181-1F8D-454F-81D7-976425E3856C}"/>
                </a:ext>
              </a:extLst>
            </p:cNvPr>
            <p:cNvSpPr/>
            <p:nvPr/>
          </p:nvSpPr>
          <p:spPr>
            <a:xfrm>
              <a:off x="1223468" y="5833012"/>
              <a:ext cx="2164426" cy="400110"/>
            </a:xfrm>
            <a:prstGeom prst="rect">
              <a:avLst/>
            </a:prstGeom>
            <a:solidFill>
              <a:schemeClr val="bg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ACD97483-460A-4A25-ADAC-9BEEACD38D9B}"/>
                </a:ext>
              </a:extLst>
            </p:cNvPr>
            <p:cNvSpPr/>
            <p:nvPr/>
          </p:nvSpPr>
          <p:spPr>
            <a:xfrm>
              <a:off x="3664119" y="5843286"/>
              <a:ext cx="7929660" cy="3898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a:extLst>
                <a:ext uri="{FF2B5EF4-FFF2-40B4-BE49-F238E27FC236}">
                  <a16:creationId xmlns:a16="http://schemas.microsoft.com/office/drawing/2014/main" id="{87A67BCF-3AC1-44E9-BEF0-F9793F0804EE}"/>
                </a:ext>
              </a:extLst>
            </p:cNvPr>
            <p:cNvSpPr txBox="1"/>
            <p:nvPr/>
          </p:nvSpPr>
          <p:spPr>
            <a:xfrm>
              <a:off x="1727785" y="5912201"/>
              <a:ext cx="1593391" cy="246221"/>
            </a:xfrm>
            <a:prstGeom prst="rect">
              <a:avLst/>
            </a:prstGeom>
            <a:noFill/>
          </p:spPr>
          <p:txBody>
            <a:bodyPr wrap="square" rtlCol="0">
              <a:spAutoFit/>
            </a:bodyPr>
            <a:lstStyle/>
            <a:p>
              <a:r>
                <a:rPr lang="en-US" altLang="zh-CN" sz="1000"/>
                <a:t>Value-Added System IP</a:t>
              </a:r>
              <a:endParaRPr lang="zh-CN" altLang="en-US" sz="1000"/>
            </a:p>
          </p:txBody>
        </p:sp>
        <p:sp>
          <p:nvSpPr>
            <p:cNvPr id="11" name="Rectangle 10">
              <a:extLst>
                <a:ext uri="{FF2B5EF4-FFF2-40B4-BE49-F238E27FC236}">
                  <a16:creationId xmlns:a16="http://schemas.microsoft.com/office/drawing/2014/main" id="{D5198B51-296F-4A94-ABCD-25E8F9DAC867}"/>
                </a:ext>
              </a:extLst>
            </p:cNvPr>
            <p:cNvSpPr/>
            <p:nvPr/>
          </p:nvSpPr>
          <p:spPr>
            <a:xfrm>
              <a:off x="1223283" y="4157240"/>
              <a:ext cx="2290328" cy="1625398"/>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a:extLst>
                <a:ext uri="{FF2B5EF4-FFF2-40B4-BE49-F238E27FC236}">
                  <a16:creationId xmlns:a16="http://schemas.microsoft.com/office/drawing/2014/main" id="{01F453BE-1E2C-46D5-B115-601CF9A48D3C}"/>
                </a:ext>
              </a:extLst>
            </p:cNvPr>
            <p:cNvPicPr>
              <a:picLocks noChangeAspect="1"/>
            </p:cNvPicPr>
            <p:nvPr/>
          </p:nvPicPr>
          <p:blipFill>
            <a:blip r:embed="rId3"/>
            <a:stretch>
              <a:fillRect/>
            </a:stretch>
          </p:blipFill>
          <p:spPr>
            <a:xfrm>
              <a:off x="6657677" y="5897816"/>
              <a:ext cx="715703" cy="270502"/>
            </a:xfrm>
            <a:prstGeom prst="rect">
              <a:avLst/>
            </a:prstGeom>
          </p:spPr>
        </p:pic>
        <p:pic>
          <p:nvPicPr>
            <p:cNvPr id="13" name="Picture 12">
              <a:extLst>
                <a:ext uri="{FF2B5EF4-FFF2-40B4-BE49-F238E27FC236}">
                  <a16:creationId xmlns:a16="http://schemas.microsoft.com/office/drawing/2014/main" id="{BB24E3D7-6739-4F77-A4FC-319CB6F5B71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47695" y="5861587"/>
              <a:ext cx="355657" cy="353022"/>
            </a:xfrm>
            <a:prstGeom prst="rect">
              <a:avLst/>
            </a:prstGeom>
          </p:spPr>
        </p:pic>
        <p:sp>
          <p:nvSpPr>
            <p:cNvPr id="14" name="TextBox 13">
              <a:extLst>
                <a:ext uri="{FF2B5EF4-FFF2-40B4-BE49-F238E27FC236}">
                  <a16:creationId xmlns:a16="http://schemas.microsoft.com/office/drawing/2014/main" id="{6584FF10-87A9-419C-9006-5CD839680BBC}"/>
                </a:ext>
              </a:extLst>
            </p:cNvPr>
            <p:cNvSpPr txBox="1"/>
            <p:nvPr/>
          </p:nvSpPr>
          <p:spPr>
            <a:xfrm>
              <a:off x="384398" y="4799573"/>
              <a:ext cx="747943" cy="461665"/>
            </a:xfrm>
            <a:prstGeom prst="rect">
              <a:avLst/>
            </a:prstGeom>
            <a:noFill/>
          </p:spPr>
          <p:txBody>
            <a:bodyPr wrap="square" rtlCol="0">
              <a:spAutoFit/>
            </a:bodyPr>
            <a:lstStyle/>
            <a:p>
              <a:pPr algn="ctr"/>
              <a:r>
                <a:rPr lang="en-US" altLang="zh-CN" sz="1200"/>
                <a:t>ARM64 SoC</a:t>
              </a:r>
              <a:endParaRPr lang="zh-CN" altLang="en-US" sz="1200"/>
            </a:p>
          </p:txBody>
        </p:sp>
        <p:sp>
          <p:nvSpPr>
            <p:cNvPr id="15" name="Rectangle 14">
              <a:extLst>
                <a:ext uri="{FF2B5EF4-FFF2-40B4-BE49-F238E27FC236}">
                  <a16:creationId xmlns:a16="http://schemas.microsoft.com/office/drawing/2014/main" id="{BF46D36D-8B2F-4D5B-B62E-064EFA3A6E13}"/>
                </a:ext>
              </a:extLst>
            </p:cNvPr>
            <p:cNvSpPr/>
            <p:nvPr/>
          </p:nvSpPr>
          <p:spPr>
            <a:xfrm>
              <a:off x="1221285" y="2401729"/>
              <a:ext cx="2279625" cy="1210494"/>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B6D23A9C-284F-41BF-BBF6-BDD27A0A62AD}"/>
                </a:ext>
              </a:extLst>
            </p:cNvPr>
            <p:cNvSpPr/>
            <p:nvPr/>
          </p:nvSpPr>
          <p:spPr>
            <a:xfrm>
              <a:off x="3548252" y="4152515"/>
              <a:ext cx="2265455" cy="1625398"/>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6">
              <a:extLst>
                <a:ext uri="{FF2B5EF4-FFF2-40B4-BE49-F238E27FC236}">
                  <a16:creationId xmlns:a16="http://schemas.microsoft.com/office/drawing/2014/main" id="{CE346116-6E3F-4368-97E2-517BD178E878}"/>
                </a:ext>
              </a:extLst>
            </p:cNvPr>
            <p:cNvSpPr/>
            <p:nvPr/>
          </p:nvSpPr>
          <p:spPr>
            <a:xfrm>
              <a:off x="5850775" y="4152515"/>
              <a:ext cx="2265455" cy="1625398"/>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zh-CN" altLang="en-US"/>
            </a:p>
          </p:txBody>
        </p:sp>
        <p:sp>
          <p:nvSpPr>
            <p:cNvPr id="18" name="Rectangle 17">
              <a:extLst>
                <a:ext uri="{FF2B5EF4-FFF2-40B4-BE49-F238E27FC236}">
                  <a16:creationId xmlns:a16="http://schemas.microsoft.com/office/drawing/2014/main" id="{9C01B88B-1E9E-4B1C-A7C2-ECC29B767C53}"/>
                </a:ext>
              </a:extLst>
            </p:cNvPr>
            <p:cNvSpPr/>
            <p:nvPr/>
          </p:nvSpPr>
          <p:spPr>
            <a:xfrm>
              <a:off x="8165976" y="4148698"/>
              <a:ext cx="3427803" cy="1626933"/>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30E5C6F1-68EC-47EC-96C2-9823D09A9792}"/>
                </a:ext>
              </a:extLst>
            </p:cNvPr>
            <p:cNvSpPr txBox="1"/>
            <p:nvPr/>
          </p:nvSpPr>
          <p:spPr>
            <a:xfrm>
              <a:off x="421474" y="2842620"/>
              <a:ext cx="754052" cy="461665"/>
            </a:xfrm>
            <a:prstGeom prst="rect">
              <a:avLst/>
            </a:prstGeom>
            <a:noFill/>
          </p:spPr>
          <p:txBody>
            <a:bodyPr wrap="square" rtlCol="0">
              <a:spAutoFit/>
            </a:bodyPr>
            <a:lstStyle/>
            <a:p>
              <a:r>
                <a:rPr lang="en-US" altLang="zh-CN" sz="1200"/>
                <a:t>ARM64 Servers</a:t>
              </a:r>
              <a:endParaRPr lang="zh-CN" altLang="en-US" sz="1200"/>
            </a:p>
          </p:txBody>
        </p:sp>
        <p:sp>
          <p:nvSpPr>
            <p:cNvPr id="20" name="Rectangle 19">
              <a:extLst>
                <a:ext uri="{FF2B5EF4-FFF2-40B4-BE49-F238E27FC236}">
                  <a16:creationId xmlns:a16="http://schemas.microsoft.com/office/drawing/2014/main" id="{8B7DE155-1BCD-47E0-B2AE-E6049D8CF362}"/>
                </a:ext>
              </a:extLst>
            </p:cNvPr>
            <p:cNvSpPr/>
            <p:nvPr/>
          </p:nvSpPr>
          <p:spPr>
            <a:xfrm>
              <a:off x="3551569" y="2401729"/>
              <a:ext cx="2265200" cy="1210494"/>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a:extLst>
                <a:ext uri="{FF2B5EF4-FFF2-40B4-BE49-F238E27FC236}">
                  <a16:creationId xmlns:a16="http://schemas.microsoft.com/office/drawing/2014/main" id="{FC633D26-274D-4727-AE85-7C28BB286E40}"/>
                </a:ext>
              </a:extLst>
            </p:cNvPr>
            <p:cNvSpPr/>
            <p:nvPr/>
          </p:nvSpPr>
          <p:spPr>
            <a:xfrm>
              <a:off x="5861304" y="2401549"/>
              <a:ext cx="2265200" cy="1210494"/>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AE3F826C-68DA-4154-89A4-98A282A4E56E}"/>
                </a:ext>
              </a:extLst>
            </p:cNvPr>
            <p:cNvSpPr/>
            <p:nvPr/>
          </p:nvSpPr>
          <p:spPr>
            <a:xfrm>
              <a:off x="8166102" y="2401549"/>
              <a:ext cx="3427676" cy="1210580"/>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27">
              <a:extLst>
                <a:ext uri="{FF2B5EF4-FFF2-40B4-BE49-F238E27FC236}">
                  <a16:creationId xmlns:a16="http://schemas.microsoft.com/office/drawing/2014/main" id="{7492FE41-E646-46B1-A978-69394E26C79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917660" y="5460678"/>
              <a:ext cx="293529" cy="291354"/>
            </a:xfrm>
            <a:prstGeom prst="rect">
              <a:avLst/>
            </a:prstGeom>
          </p:spPr>
        </p:pic>
        <p:pic>
          <p:nvPicPr>
            <p:cNvPr id="30" name="Picture 29">
              <a:extLst>
                <a:ext uri="{FF2B5EF4-FFF2-40B4-BE49-F238E27FC236}">
                  <a16:creationId xmlns:a16="http://schemas.microsoft.com/office/drawing/2014/main" id="{E507DD8F-5F58-41BA-9F4A-0EAD411F48B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736582" y="5481051"/>
              <a:ext cx="514643" cy="269018"/>
            </a:xfrm>
            <a:prstGeom prst="rect">
              <a:avLst/>
            </a:prstGeom>
          </p:spPr>
        </p:pic>
        <p:pic>
          <p:nvPicPr>
            <p:cNvPr id="31" name="Picture 30">
              <a:extLst>
                <a:ext uri="{FF2B5EF4-FFF2-40B4-BE49-F238E27FC236}">
                  <a16:creationId xmlns:a16="http://schemas.microsoft.com/office/drawing/2014/main" id="{BBF86B87-02C8-4912-9A3F-736EE02E001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232026" y="5481051"/>
              <a:ext cx="499393" cy="265732"/>
            </a:xfrm>
            <a:prstGeom prst="rect">
              <a:avLst/>
            </a:prstGeom>
          </p:spPr>
        </p:pic>
        <p:pic>
          <p:nvPicPr>
            <p:cNvPr id="32" name="Picture 31">
              <a:extLst>
                <a:ext uri="{FF2B5EF4-FFF2-40B4-BE49-F238E27FC236}">
                  <a16:creationId xmlns:a16="http://schemas.microsoft.com/office/drawing/2014/main" id="{74D3D56F-B563-4C7F-8605-4B250B504F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315070" y="5489475"/>
              <a:ext cx="432986" cy="265732"/>
            </a:xfrm>
            <a:prstGeom prst="rect">
              <a:avLst/>
            </a:prstGeom>
          </p:spPr>
        </p:pic>
        <p:sp>
          <p:nvSpPr>
            <p:cNvPr id="35" name="TextBox 34">
              <a:extLst>
                <a:ext uri="{FF2B5EF4-FFF2-40B4-BE49-F238E27FC236}">
                  <a16:creationId xmlns:a16="http://schemas.microsoft.com/office/drawing/2014/main" id="{EAE11121-7708-4521-AD98-26D3D301BC83}"/>
                </a:ext>
              </a:extLst>
            </p:cNvPr>
            <p:cNvSpPr txBox="1"/>
            <p:nvPr/>
          </p:nvSpPr>
          <p:spPr>
            <a:xfrm>
              <a:off x="9654156" y="5475823"/>
              <a:ext cx="665132" cy="246221"/>
            </a:xfrm>
            <a:prstGeom prst="rect">
              <a:avLst/>
            </a:prstGeom>
            <a:noFill/>
          </p:spPr>
          <p:txBody>
            <a:bodyPr wrap="square" rtlCol="0">
              <a:spAutoFit/>
            </a:bodyPr>
            <a:lstStyle/>
            <a:p>
              <a:r>
                <a:rPr lang="en-US" altLang="zh-CN" sz="1000">
                  <a:solidFill>
                    <a:srgbClr val="FF0000"/>
                  </a:solidFill>
                </a:rPr>
                <a:t>Graviton</a:t>
              </a:r>
              <a:endParaRPr lang="zh-CN" altLang="en-US" sz="1000">
                <a:solidFill>
                  <a:srgbClr val="FF0000"/>
                </a:solidFill>
              </a:endParaRPr>
            </a:p>
          </p:txBody>
        </p:sp>
        <p:sp>
          <p:nvSpPr>
            <p:cNvPr id="8" name="TextBox 7">
              <a:extLst>
                <a:ext uri="{FF2B5EF4-FFF2-40B4-BE49-F238E27FC236}">
                  <a16:creationId xmlns:a16="http://schemas.microsoft.com/office/drawing/2014/main" id="{ADA94A99-FB86-4F4A-B34A-B96E7E56A6D7}"/>
                </a:ext>
              </a:extLst>
            </p:cNvPr>
            <p:cNvSpPr txBox="1"/>
            <p:nvPr/>
          </p:nvSpPr>
          <p:spPr>
            <a:xfrm>
              <a:off x="8100102" y="5921727"/>
              <a:ext cx="3428526" cy="246221"/>
            </a:xfrm>
            <a:prstGeom prst="rect">
              <a:avLst/>
            </a:prstGeom>
            <a:noFill/>
          </p:spPr>
          <p:txBody>
            <a:bodyPr wrap="square" rtlCol="0">
              <a:spAutoFit/>
            </a:bodyPr>
            <a:lstStyle/>
            <a:p>
              <a:r>
                <a:rPr lang="en-US" altLang="zh-CN" sz="1000"/>
                <a:t>ARM64 CPU Architecture &amp; IP, Neoverse Reference SoC</a:t>
              </a:r>
              <a:endParaRPr lang="zh-CN" altLang="en-US" sz="1000"/>
            </a:p>
          </p:txBody>
        </p:sp>
        <p:pic>
          <p:nvPicPr>
            <p:cNvPr id="39" name="Picture 38">
              <a:extLst>
                <a:ext uri="{FF2B5EF4-FFF2-40B4-BE49-F238E27FC236}">
                  <a16:creationId xmlns:a16="http://schemas.microsoft.com/office/drawing/2014/main" id="{9ADB9703-923D-4068-9909-0EB2768615C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491095" y="5464657"/>
              <a:ext cx="286576" cy="297323"/>
            </a:xfrm>
            <a:prstGeom prst="rect">
              <a:avLst/>
            </a:prstGeom>
          </p:spPr>
        </p:pic>
        <p:pic>
          <p:nvPicPr>
            <p:cNvPr id="41" name="Picture 40">
              <a:extLst>
                <a:ext uri="{FF2B5EF4-FFF2-40B4-BE49-F238E27FC236}">
                  <a16:creationId xmlns:a16="http://schemas.microsoft.com/office/drawing/2014/main" id="{C376876E-77FB-4FD6-B6DD-7137E5D28FB0}"/>
                </a:ext>
              </a:extLst>
            </p:cNvPr>
            <p:cNvPicPr>
              <a:picLocks noChangeAspect="1"/>
            </p:cNvPicPr>
            <p:nvPr/>
          </p:nvPicPr>
          <p:blipFill>
            <a:blip r:embed="rId10"/>
            <a:stretch>
              <a:fillRect/>
            </a:stretch>
          </p:blipFill>
          <p:spPr>
            <a:xfrm>
              <a:off x="3441583" y="5931663"/>
              <a:ext cx="198009" cy="198009"/>
            </a:xfrm>
            <a:prstGeom prst="rect">
              <a:avLst/>
            </a:prstGeom>
          </p:spPr>
        </p:pic>
        <p:sp>
          <p:nvSpPr>
            <p:cNvPr id="43" name="TextBox 42">
              <a:extLst>
                <a:ext uri="{FF2B5EF4-FFF2-40B4-BE49-F238E27FC236}">
                  <a16:creationId xmlns:a16="http://schemas.microsoft.com/office/drawing/2014/main" id="{A0E5623B-A658-471D-BB70-7CBCEC0A4DE7}"/>
                </a:ext>
              </a:extLst>
            </p:cNvPr>
            <p:cNvSpPr txBox="1"/>
            <p:nvPr/>
          </p:nvSpPr>
          <p:spPr>
            <a:xfrm>
              <a:off x="8632216" y="5498712"/>
              <a:ext cx="665132" cy="246221"/>
            </a:xfrm>
            <a:prstGeom prst="rect">
              <a:avLst/>
            </a:prstGeom>
            <a:noFill/>
          </p:spPr>
          <p:txBody>
            <a:bodyPr wrap="square" rtlCol="0">
              <a:spAutoFit/>
            </a:bodyPr>
            <a:lstStyle/>
            <a:p>
              <a:pPr algn="ctr"/>
              <a:r>
                <a:rPr lang="en-US" altLang="zh-CN" sz="1000">
                  <a:solidFill>
                    <a:srgbClr val="FF0000"/>
                  </a:solidFill>
                </a:rPr>
                <a:t>A64FX</a:t>
              </a:r>
              <a:endParaRPr lang="zh-CN" altLang="en-US" sz="1000">
                <a:solidFill>
                  <a:srgbClr val="FF0000"/>
                </a:solidFill>
              </a:endParaRPr>
            </a:p>
          </p:txBody>
        </p:sp>
        <p:sp>
          <p:nvSpPr>
            <p:cNvPr id="46" name="TextBox 45">
              <a:extLst>
                <a:ext uri="{FF2B5EF4-FFF2-40B4-BE49-F238E27FC236}">
                  <a16:creationId xmlns:a16="http://schemas.microsoft.com/office/drawing/2014/main" id="{A6F43BAF-6D50-466A-A7BD-930C553558FE}"/>
                </a:ext>
              </a:extLst>
            </p:cNvPr>
            <p:cNvSpPr txBox="1"/>
            <p:nvPr/>
          </p:nvSpPr>
          <p:spPr>
            <a:xfrm>
              <a:off x="2152898" y="5508986"/>
              <a:ext cx="820394" cy="246221"/>
            </a:xfrm>
            <a:prstGeom prst="rect">
              <a:avLst/>
            </a:prstGeom>
            <a:noFill/>
          </p:spPr>
          <p:txBody>
            <a:bodyPr wrap="square" rtlCol="0">
              <a:spAutoFit/>
            </a:bodyPr>
            <a:lstStyle/>
            <a:p>
              <a:pPr algn="ctr"/>
              <a:r>
                <a:rPr lang="en-US" altLang="zh-CN" sz="1000">
                  <a:solidFill>
                    <a:srgbClr val="FF0000"/>
                  </a:solidFill>
                </a:rPr>
                <a:t>KunPeng</a:t>
              </a:r>
              <a:endParaRPr lang="zh-CN" altLang="en-US" sz="1000">
                <a:solidFill>
                  <a:srgbClr val="FF0000"/>
                </a:solidFill>
              </a:endParaRPr>
            </a:p>
          </p:txBody>
        </p:sp>
        <p:grpSp>
          <p:nvGrpSpPr>
            <p:cNvPr id="163" name="Group 162">
              <a:extLst>
                <a:ext uri="{FF2B5EF4-FFF2-40B4-BE49-F238E27FC236}">
                  <a16:creationId xmlns:a16="http://schemas.microsoft.com/office/drawing/2014/main" id="{6A69E406-4EBD-4AD4-93C5-43A9C487ECCB}"/>
                </a:ext>
              </a:extLst>
            </p:cNvPr>
            <p:cNvGrpSpPr/>
            <p:nvPr/>
          </p:nvGrpSpPr>
          <p:grpSpPr>
            <a:xfrm>
              <a:off x="4145014" y="5460678"/>
              <a:ext cx="1300225" cy="309939"/>
              <a:chOff x="4145014" y="5460678"/>
              <a:chExt cx="1300225" cy="309939"/>
            </a:xfrm>
          </p:grpSpPr>
          <p:pic>
            <p:nvPicPr>
              <p:cNvPr id="29" name="Picture 28">
                <a:extLst>
                  <a:ext uri="{FF2B5EF4-FFF2-40B4-BE49-F238E27FC236}">
                    <a16:creationId xmlns:a16="http://schemas.microsoft.com/office/drawing/2014/main" id="{82564D23-2415-48A7-A7A7-AB4B69645F9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145014" y="5460678"/>
                <a:ext cx="510207" cy="309939"/>
              </a:xfrm>
              <a:prstGeom prst="rect">
                <a:avLst/>
              </a:prstGeom>
            </p:spPr>
          </p:pic>
          <p:sp>
            <p:nvSpPr>
              <p:cNvPr id="47" name="TextBox 46">
                <a:extLst>
                  <a:ext uri="{FF2B5EF4-FFF2-40B4-BE49-F238E27FC236}">
                    <a16:creationId xmlns:a16="http://schemas.microsoft.com/office/drawing/2014/main" id="{031AE92B-8B60-4403-9B62-26D9DF5DF67F}"/>
                  </a:ext>
                </a:extLst>
              </p:cNvPr>
              <p:cNvSpPr txBox="1"/>
              <p:nvPr/>
            </p:nvSpPr>
            <p:spPr>
              <a:xfrm>
                <a:off x="4595756" y="5478161"/>
                <a:ext cx="849483" cy="246221"/>
              </a:xfrm>
              <a:prstGeom prst="rect">
                <a:avLst/>
              </a:prstGeom>
              <a:noFill/>
            </p:spPr>
            <p:txBody>
              <a:bodyPr wrap="square" rtlCol="0">
                <a:spAutoFit/>
              </a:bodyPr>
              <a:lstStyle/>
              <a:p>
                <a:pPr algn="ctr"/>
                <a:r>
                  <a:rPr lang="en-US" altLang="zh-CN" sz="1000">
                    <a:solidFill>
                      <a:srgbClr val="FF0000"/>
                    </a:solidFill>
                  </a:rPr>
                  <a:t>ThunderX</a:t>
                </a:r>
                <a:endParaRPr lang="zh-CN" altLang="en-US" sz="1000">
                  <a:solidFill>
                    <a:srgbClr val="FF0000"/>
                  </a:solidFill>
                </a:endParaRPr>
              </a:p>
            </p:txBody>
          </p:sp>
        </p:grpSp>
        <p:sp>
          <p:nvSpPr>
            <p:cNvPr id="51" name="Rectangle: Rounded Corners 50">
              <a:extLst>
                <a:ext uri="{FF2B5EF4-FFF2-40B4-BE49-F238E27FC236}">
                  <a16:creationId xmlns:a16="http://schemas.microsoft.com/office/drawing/2014/main" id="{481236B5-0D18-40A9-93D7-7EACA26CAFA6}"/>
                </a:ext>
              </a:extLst>
            </p:cNvPr>
            <p:cNvSpPr/>
            <p:nvPr/>
          </p:nvSpPr>
          <p:spPr>
            <a:xfrm>
              <a:off x="2834763" y="4333003"/>
              <a:ext cx="497876" cy="360950"/>
            </a:xfrm>
            <a:prstGeom prst="roundRect">
              <a:avLst/>
            </a:prstGeom>
            <a:solidFill>
              <a:srgbClr val="02AE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Picture 51">
              <a:extLst>
                <a:ext uri="{FF2B5EF4-FFF2-40B4-BE49-F238E27FC236}">
                  <a16:creationId xmlns:a16="http://schemas.microsoft.com/office/drawing/2014/main" id="{C26DD14F-85B4-4A87-B1B3-5796EDA82A80}"/>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287791" y="4863700"/>
              <a:ext cx="464426" cy="453553"/>
            </a:xfrm>
            <a:prstGeom prst="rect">
              <a:avLst/>
            </a:prstGeom>
          </p:spPr>
        </p:pic>
        <p:sp>
          <p:nvSpPr>
            <p:cNvPr id="56" name="TextBox 55">
              <a:extLst>
                <a:ext uri="{FF2B5EF4-FFF2-40B4-BE49-F238E27FC236}">
                  <a16:creationId xmlns:a16="http://schemas.microsoft.com/office/drawing/2014/main" id="{E969672F-580E-42FC-9FE0-83AA3AB932A2}"/>
                </a:ext>
              </a:extLst>
            </p:cNvPr>
            <p:cNvSpPr txBox="1"/>
            <p:nvPr/>
          </p:nvSpPr>
          <p:spPr>
            <a:xfrm>
              <a:off x="2806792" y="4122194"/>
              <a:ext cx="592839" cy="246221"/>
            </a:xfrm>
            <a:prstGeom prst="rect">
              <a:avLst/>
            </a:prstGeom>
            <a:noFill/>
          </p:spPr>
          <p:txBody>
            <a:bodyPr wrap="square" rtlCol="0">
              <a:spAutoFit/>
            </a:bodyPr>
            <a:lstStyle/>
            <a:p>
              <a:r>
                <a:rPr lang="en-US" altLang="zh-CN" sz="1000"/>
                <a:t>Hi1630</a:t>
              </a:r>
              <a:endParaRPr lang="zh-CN" altLang="en-US" sz="1000"/>
            </a:p>
          </p:txBody>
        </p:sp>
        <p:sp>
          <p:nvSpPr>
            <p:cNvPr id="57" name="TextBox 56">
              <a:extLst>
                <a:ext uri="{FF2B5EF4-FFF2-40B4-BE49-F238E27FC236}">
                  <a16:creationId xmlns:a16="http://schemas.microsoft.com/office/drawing/2014/main" id="{19ADD86B-60B4-4BCC-AF62-0E3DEFFBD7C0}"/>
                </a:ext>
              </a:extLst>
            </p:cNvPr>
            <p:cNvSpPr txBox="1"/>
            <p:nvPr/>
          </p:nvSpPr>
          <p:spPr>
            <a:xfrm>
              <a:off x="2064255" y="4322416"/>
              <a:ext cx="591602" cy="246221"/>
            </a:xfrm>
            <a:prstGeom prst="rect">
              <a:avLst/>
            </a:prstGeom>
            <a:noFill/>
          </p:spPr>
          <p:txBody>
            <a:bodyPr wrap="square" rtlCol="0">
              <a:spAutoFit/>
            </a:bodyPr>
            <a:lstStyle/>
            <a:p>
              <a:r>
                <a:rPr lang="en-US" altLang="zh-CN" sz="1000"/>
                <a:t>Hi1620</a:t>
              </a:r>
              <a:endParaRPr lang="zh-CN" altLang="en-US" sz="1000"/>
            </a:p>
          </p:txBody>
        </p:sp>
        <p:sp>
          <p:nvSpPr>
            <p:cNvPr id="58" name="TextBox 57">
              <a:extLst>
                <a:ext uri="{FF2B5EF4-FFF2-40B4-BE49-F238E27FC236}">
                  <a16:creationId xmlns:a16="http://schemas.microsoft.com/office/drawing/2014/main" id="{D5EFD66D-EFF2-43A5-BAB2-52825F6206D5}"/>
                </a:ext>
              </a:extLst>
            </p:cNvPr>
            <p:cNvSpPr txBox="1"/>
            <p:nvPr/>
          </p:nvSpPr>
          <p:spPr>
            <a:xfrm>
              <a:off x="1234679" y="4673483"/>
              <a:ext cx="591602" cy="246221"/>
            </a:xfrm>
            <a:prstGeom prst="rect">
              <a:avLst/>
            </a:prstGeom>
            <a:noFill/>
          </p:spPr>
          <p:txBody>
            <a:bodyPr wrap="square" rtlCol="0">
              <a:spAutoFit/>
            </a:bodyPr>
            <a:lstStyle/>
            <a:p>
              <a:r>
                <a:rPr lang="en-US" altLang="zh-CN" sz="1000"/>
                <a:t>Hi1616</a:t>
              </a:r>
              <a:endParaRPr lang="zh-CN" altLang="en-US" sz="1000"/>
            </a:p>
          </p:txBody>
        </p:sp>
        <p:sp>
          <p:nvSpPr>
            <p:cNvPr id="59" name="TextBox 58">
              <a:extLst>
                <a:ext uri="{FF2B5EF4-FFF2-40B4-BE49-F238E27FC236}">
                  <a16:creationId xmlns:a16="http://schemas.microsoft.com/office/drawing/2014/main" id="{904412B1-828E-4D4A-91F2-3961456A8AFF}"/>
                </a:ext>
              </a:extLst>
            </p:cNvPr>
            <p:cNvSpPr txBox="1"/>
            <p:nvPr/>
          </p:nvSpPr>
          <p:spPr>
            <a:xfrm>
              <a:off x="1251845" y="5288720"/>
              <a:ext cx="503174" cy="215444"/>
            </a:xfrm>
            <a:prstGeom prst="rect">
              <a:avLst/>
            </a:prstGeom>
            <a:noFill/>
          </p:spPr>
          <p:txBody>
            <a:bodyPr wrap="square" rtlCol="0">
              <a:spAutoFit/>
            </a:bodyPr>
            <a:lstStyle/>
            <a:p>
              <a:pPr algn="ctr"/>
              <a:r>
                <a:rPr lang="en-US" altLang="zh-CN" sz="800"/>
                <a:t>2017</a:t>
              </a:r>
              <a:endParaRPr lang="zh-CN" altLang="en-US" sz="800"/>
            </a:p>
          </p:txBody>
        </p:sp>
        <p:sp>
          <p:nvSpPr>
            <p:cNvPr id="60" name="TextBox 59">
              <a:extLst>
                <a:ext uri="{FF2B5EF4-FFF2-40B4-BE49-F238E27FC236}">
                  <a16:creationId xmlns:a16="http://schemas.microsoft.com/office/drawing/2014/main" id="{7F60ADAB-A41D-443B-B315-F856BCD24FD0}"/>
                </a:ext>
              </a:extLst>
            </p:cNvPr>
            <p:cNvSpPr txBox="1"/>
            <p:nvPr/>
          </p:nvSpPr>
          <p:spPr>
            <a:xfrm>
              <a:off x="2090286" y="4946611"/>
              <a:ext cx="503174" cy="215444"/>
            </a:xfrm>
            <a:prstGeom prst="rect">
              <a:avLst/>
            </a:prstGeom>
            <a:noFill/>
          </p:spPr>
          <p:txBody>
            <a:bodyPr wrap="square" rtlCol="0">
              <a:spAutoFit/>
            </a:bodyPr>
            <a:lstStyle/>
            <a:p>
              <a:pPr algn="ctr"/>
              <a:r>
                <a:rPr lang="en-US" altLang="zh-CN" sz="800"/>
                <a:t>2019</a:t>
              </a:r>
              <a:endParaRPr lang="zh-CN" altLang="en-US" sz="800"/>
            </a:p>
          </p:txBody>
        </p:sp>
        <p:sp>
          <p:nvSpPr>
            <p:cNvPr id="61" name="TextBox 60">
              <a:extLst>
                <a:ext uri="{FF2B5EF4-FFF2-40B4-BE49-F238E27FC236}">
                  <a16:creationId xmlns:a16="http://schemas.microsoft.com/office/drawing/2014/main" id="{74FD99B2-A781-4117-96FF-7BFC94D31CFF}"/>
                </a:ext>
              </a:extLst>
            </p:cNvPr>
            <p:cNvSpPr txBox="1"/>
            <p:nvPr/>
          </p:nvSpPr>
          <p:spPr>
            <a:xfrm>
              <a:off x="2844105" y="4670095"/>
              <a:ext cx="503174" cy="215444"/>
            </a:xfrm>
            <a:prstGeom prst="rect">
              <a:avLst/>
            </a:prstGeom>
            <a:noFill/>
          </p:spPr>
          <p:txBody>
            <a:bodyPr wrap="square" rtlCol="0">
              <a:spAutoFit/>
            </a:bodyPr>
            <a:lstStyle/>
            <a:p>
              <a:pPr algn="ctr"/>
              <a:r>
                <a:rPr lang="en-US" altLang="zh-CN" sz="800"/>
                <a:t>2021</a:t>
              </a:r>
              <a:endParaRPr lang="zh-CN" altLang="en-US" sz="800"/>
            </a:p>
          </p:txBody>
        </p:sp>
        <p:pic>
          <p:nvPicPr>
            <p:cNvPr id="67" name="Picture 66">
              <a:extLst>
                <a:ext uri="{FF2B5EF4-FFF2-40B4-BE49-F238E27FC236}">
                  <a16:creationId xmlns:a16="http://schemas.microsoft.com/office/drawing/2014/main" id="{C1149CDA-3563-41A0-9B2C-09FEBEE91BC3}"/>
                </a:ext>
              </a:extLst>
            </p:cNvPr>
            <p:cNvPicPr>
              <a:picLocks noChangeAspect="1"/>
            </p:cNvPicPr>
            <p:nvPr/>
          </p:nvPicPr>
          <p:blipFill>
            <a:blip r:embed="rId13"/>
            <a:stretch>
              <a:fillRect/>
            </a:stretch>
          </p:blipFill>
          <p:spPr>
            <a:xfrm>
              <a:off x="3596592" y="4908620"/>
              <a:ext cx="423132" cy="397487"/>
            </a:xfrm>
            <a:prstGeom prst="rect">
              <a:avLst/>
            </a:prstGeom>
          </p:spPr>
        </p:pic>
        <p:pic>
          <p:nvPicPr>
            <p:cNvPr id="70" name="Picture 69">
              <a:extLst>
                <a:ext uri="{FF2B5EF4-FFF2-40B4-BE49-F238E27FC236}">
                  <a16:creationId xmlns:a16="http://schemas.microsoft.com/office/drawing/2014/main" id="{630B889E-0250-4115-A391-085283FB6DFF}"/>
                </a:ext>
              </a:extLst>
            </p:cNvPr>
            <p:cNvPicPr>
              <a:picLocks noChangeAspect="1"/>
            </p:cNvPicPr>
            <p:nvPr/>
          </p:nvPicPr>
          <p:blipFill>
            <a:blip r:embed="rId14"/>
            <a:stretch>
              <a:fillRect/>
            </a:stretch>
          </p:blipFill>
          <p:spPr>
            <a:xfrm>
              <a:off x="5294591" y="4174043"/>
              <a:ext cx="420958" cy="396554"/>
            </a:xfrm>
            <a:prstGeom prst="rect">
              <a:avLst/>
            </a:prstGeom>
          </p:spPr>
        </p:pic>
        <p:sp>
          <p:nvSpPr>
            <p:cNvPr id="71" name="TextBox 70">
              <a:extLst>
                <a:ext uri="{FF2B5EF4-FFF2-40B4-BE49-F238E27FC236}">
                  <a16:creationId xmlns:a16="http://schemas.microsoft.com/office/drawing/2014/main" id="{234FEC39-469D-48B2-AA4B-3CDD4A1E2C03}"/>
                </a:ext>
              </a:extLst>
            </p:cNvPr>
            <p:cNvSpPr txBox="1"/>
            <p:nvPr/>
          </p:nvSpPr>
          <p:spPr>
            <a:xfrm>
              <a:off x="3596592" y="5260379"/>
              <a:ext cx="438497" cy="215444"/>
            </a:xfrm>
            <a:prstGeom prst="rect">
              <a:avLst/>
            </a:prstGeom>
            <a:noFill/>
          </p:spPr>
          <p:txBody>
            <a:bodyPr wrap="square" rtlCol="0">
              <a:spAutoFit/>
            </a:bodyPr>
            <a:lstStyle/>
            <a:p>
              <a:pPr algn="ctr"/>
              <a:r>
                <a:rPr lang="en-US" altLang="zh-CN" sz="800"/>
                <a:t>2016</a:t>
              </a:r>
              <a:endParaRPr lang="zh-CN" altLang="en-US" sz="800"/>
            </a:p>
          </p:txBody>
        </p:sp>
        <p:sp>
          <p:nvSpPr>
            <p:cNvPr id="72" name="TextBox 71">
              <a:extLst>
                <a:ext uri="{FF2B5EF4-FFF2-40B4-BE49-F238E27FC236}">
                  <a16:creationId xmlns:a16="http://schemas.microsoft.com/office/drawing/2014/main" id="{36534153-108B-4621-BB41-C49E3C8E7745}"/>
                </a:ext>
              </a:extLst>
            </p:cNvPr>
            <p:cNvSpPr txBox="1"/>
            <p:nvPr/>
          </p:nvSpPr>
          <p:spPr>
            <a:xfrm>
              <a:off x="4099135" y="4984468"/>
              <a:ext cx="503174" cy="215444"/>
            </a:xfrm>
            <a:prstGeom prst="rect">
              <a:avLst/>
            </a:prstGeom>
            <a:noFill/>
          </p:spPr>
          <p:txBody>
            <a:bodyPr wrap="square" rtlCol="0">
              <a:spAutoFit/>
            </a:bodyPr>
            <a:lstStyle/>
            <a:p>
              <a:pPr algn="ctr"/>
              <a:r>
                <a:rPr lang="en-US" altLang="zh-CN" sz="800"/>
                <a:t>2018</a:t>
              </a:r>
              <a:endParaRPr lang="zh-CN" altLang="en-US" sz="800"/>
            </a:p>
          </p:txBody>
        </p:sp>
        <p:sp>
          <p:nvSpPr>
            <p:cNvPr id="73" name="TextBox 72">
              <a:extLst>
                <a:ext uri="{FF2B5EF4-FFF2-40B4-BE49-F238E27FC236}">
                  <a16:creationId xmlns:a16="http://schemas.microsoft.com/office/drawing/2014/main" id="{331135FC-8735-49C3-AD7C-F7A689F9A259}"/>
                </a:ext>
              </a:extLst>
            </p:cNvPr>
            <p:cNvSpPr txBox="1"/>
            <p:nvPr/>
          </p:nvSpPr>
          <p:spPr>
            <a:xfrm>
              <a:off x="4658620" y="4721206"/>
              <a:ext cx="503174" cy="215444"/>
            </a:xfrm>
            <a:prstGeom prst="rect">
              <a:avLst/>
            </a:prstGeom>
            <a:noFill/>
          </p:spPr>
          <p:txBody>
            <a:bodyPr wrap="square" rtlCol="0">
              <a:spAutoFit/>
            </a:bodyPr>
            <a:lstStyle/>
            <a:p>
              <a:pPr algn="ctr"/>
              <a:r>
                <a:rPr lang="en-US" altLang="zh-CN" sz="800"/>
                <a:t>2020</a:t>
              </a:r>
              <a:endParaRPr lang="zh-CN" altLang="en-US" sz="800"/>
            </a:p>
          </p:txBody>
        </p:sp>
        <p:sp>
          <p:nvSpPr>
            <p:cNvPr id="74" name="TextBox 73">
              <a:extLst>
                <a:ext uri="{FF2B5EF4-FFF2-40B4-BE49-F238E27FC236}">
                  <a16:creationId xmlns:a16="http://schemas.microsoft.com/office/drawing/2014/main" id="{6267A176-9AB5-47E2-B8E4-3E72843F009C}"/>
                </a:ext>
              </a:extLst>
            </p:cNvPr>
            <p:cNvSpPr txBox="1"/>
            <p:nvPr/>
          </p:nvSpPr>
          <p:spPr>
            <a:xfrm>
              <a:off x="5215436" y="4547045"/>
              <a:ext cx="503174" cy="215444"/>
            </a:xfrm>
            <a:prstGeom prst="rect">
              <a:avLst/>
            </a:prstGeom>
            <a:noFill/>
          </p:spPr>
          <p:txBody>
            <a:bodyPr wrap="square" rtlCol="0">
              <a:spAutoFit/>
            </a:bodyPr>
            <a:lstStyle/>
            <a:p>
              <a:pPr algn="ctr"/>
              <a:r>
                <a:rPr lang="en-US" altLang="zh-CN" sz="800"/>
                <a:t>2022</a:t>
              </a:r>
              <a:endParaRPr lang="zh-CN" altLang="en-US" sz="800"/>
            </a:p>
          </p:txBody>
        </p:sp>
        <p:sp>
          <p:nvSpPr>
            <p:cNvPr id="81" name="TextBox 80">
              <a:extLst>
                <a:ext uri="{FF2B5EF4-FFF2-40B4-BE49-F238E27FC236}">
                  <a16:creationId xmlns:a16="http://schemas.microsoft.com/office/drawing/2014/main" id="{B56F5687-C189-4013-8BCA-36F6CACBD268}"/>
                </a:ext>
              </a:extLst>
            </p:cNvPr>
            <p:cNvSpPr txBox="1"/>
            <p:nvPr/>
          </p:nvSpPr>
          <p:spPr>
            <a:xfrm>
              <a:off x="5920474" y="5274031"/>
              <a:ext cx="438497" cy="215444"/>
            </a:xfrm>
            <a:prstGeom prst="rect">
              <a:avLst/>
            </a:prstGeom>
            <a:noFill/>
          </p:spPr>
          <p:txBody>
            <a:bodyPr wrap="square" rtlCol="0">
              <a:spAutoFit/>
            </a:bodyPr>
            <a:lstStyle/>
            <a:p>
              <a:pPr algn="ctr"/>
              <a:r>
                <a:rPr lang="en-US" altLang="zh-CN" sz="800"/>
                <a:t>2016</a:t>
              </a:r>
              <a:endParaRPr lang="zh-CN" altLang="en-US" sz="800"/>
            </a:p>
          </p:txBody>
        </p:sp>
        <p:sp>
          <p:nvSpPr>
            <p:cNvPr id="82" name="TextBox 81">
              <a:extLst>
                <a:ext uri="{FF2B5EF4-FFF2-40B4-BE49-F238E27FC236}">
                  <a16:creationId xmlns:a16="http://schemas.microsoft.com/office/drawing/2014/main" id="{77F712F9-AD26-40C0-9917-40F3CE9B5592}"/>
                </a:ext>
              </a:extLst>
            </p:cNvPr>
            <p:cNvSpPr txBox="1"/>
            <p:nvPr/>
          </p:nvSpPr>
          <p:spPr>
            <a:xfrm>
              <a:off x="6438428" y="5090663"/>
              <a:ext cx="438497" cy="215444"/>
            </a:xfrm>
            <a:prstGeom prst="rect">
              <a:avLst/>
            </a:prstGeom>
            <a:noFill/>
          </p:spPr>
          <p:txBody>
            <a:bodyPr wrap="square" rtlCol="0">
              <a:spAutoFit/>
            </a:bodyPr>
            <a:lstStyle/>
            <a:p>
              <a:pPr algn="ctr"/>
              <a:r>
                <a:rPr lang="en-US" altLang="zh-CN" sz="800"/>
                <a:t>2020</a:t>
              </a:r>
              <a:endParaRPr lang="zh-CN" altLang="en-US" sz="800"/>
            </a:p>
          </p:txBody>
        </p:sp>
        <p:sp>
          <p:nvSpPr>
            <p:cNvPr id="83" name="TextBox 82">
              <a:extLst>
                <a:ext uri="{FF2B5EF4-FFF2-40B4-BE49-F238E27FC236}">
                  <a16:creationId xmlns:a16="http://schemas.microsoft.com/office/drawing/2014/main" id="{040E8523-B972-4317-968E-CB57450A26AE}"/>
                </a:ext>
              </a:extLst>
            </p:cNvPr>
            <p:cNvSpPr txBox="1"/>
            <p:nvPr/>
          </p:nvSpPr>
          <p:spPr>
            <a:xfrm>
              <a:off x="7054067" y="4777817"/>
              <a:ext cx="438497" cy="215444"/>
            </a:xfrm>
            <a:prstGeom prst="rect">
              <a:avLst/>
            </a:prstGeom>
            <a:noFill/>
          </p:spPr>
          <p:txBody>
            <a:bodyPr wrap="square" rtlCol="0">
              <a:spAutoFit/>
            </a:bodyPr>
            <a:lstStyle/>
            <a:p>
              <a:pPr algn="ctr"/>
              <a:r>
                <a:rPr lang="en-US" altLang="zh-CN" sz="800"/>
                <a:t>2021</a:t>
              </a:r>
              <a:endParaRPr lang="zh-CN" altLang="en-US" sz="800"/>
            </a:p>
          </p:txBody>
        </p:sp>
        <p:sp>
          <p:nvSpPr>
            <p:cNvPr id="84" name="TextBox 83">
              <a:extLst>
                <a:ext uri="{FF2B5EF4-FFF2-40B4-BE49-F238E27FC236}">
                  <a16:creationId xmlns:a16="http://schemas.microsoft.com/office/drawing/2014/main" id="{DF03BDA4-122D-4885-AA3C-C7E572D5D9A9}"/>
                </a:ext>
              </a:extLst>
            </p:cNvPr>
            <p:cNvSpPr txBox="1"/>
            <p:nvPr/>
          </p:nvSpPr>
          <p:spPr>
            <a:xfrm>
              <a:off x="7586370" y="4519684"/>
              <a:ext cx="438497" cy="215444"/>
            </a:xfrm>
            <a:prstGeom prst="rect">
              <a:avLst/>
            </a:prstGeom>
            <a:noFill/>
          </p:spPr>
          <p:txBody>
            <a:bodyPr wrap="square" rtlCol="0">
              <a:spAutoFit/>
            </a:bodyPr>
            <a:lstStyle/>
            <a:p>
              <a:pPr algn="ctr"/>
              <a:r>
                <a:rPr lang="en-US" altLang="zh-CN" sz="800"/>
                <a:t>2022</a:t>
              </a:r>
              <a:endParaRPr lang="zh-CN" altLang="en-US" sz="800"/>
            </a:p>
          </p:txBody>
        </p:sp>
        <p:cxnSp>
          <p:nvCxnSpPr>
            <p:cNvPr id="53" name="Straight Arrow Connector 52">
              <a:extLst>
                <a:ext uri="{FF2B5EF4-FFF2-40B4-BE49-F238E27FC236}">
                  <a16:creationId xmlns:a16="http://schemas.microsoft.com/office/drawing/2014/main" id="{646EEE8A-A0B0-4EE1-8F34-F89360DF6AF8}"/>
                </a:ext>
              </a:extLst>
            </p:cNvPr>
            <p:cNvCxnSpPr>
              <a:cxnSpLocks/>
              <a:endCxn id="51" idx="1"/>
            </p:cNvCxnSpPr>
            <p:nvPr/>
          </p:nvCxnSpPr>
          <p:spPr>
            <a:xfrm flipV="1">
              <a:off x="1634331" y="4513478"/>
              <a:ext cx="1200432" cy="514996"/>
            </a:xfrm>
            <a:prstGeom prst="straightConnector1">
              <a:avLst/>
            </a:prstGeom>
            <a:ln w="19050">
              <a:solidFill>
                <a:srgbClr val="16EA06"/>
              </a:solidFill>
              <a:tailEnd type="non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3CC0C3BA-709C-43CB-9963-654413814554}"/>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2114001" y="4510692"/>
              <a:ext cx="486786" cy="453552"/>
            </a:xfrm>
            <a:prstGeom prst="rect">
              <a:avLst/>
            </a:prstGeom>
          </p:spPr>
        </p:pic>
        <p:cxnSp>
          <p:nvCxnSpPr>
            <p:cNvPr id="88" name="Straight Arrow Connector 87">
              <a:extLst>
                <a:ext uri="{FF2B5EF4-FFF2-40B4-BE49-F238E27FC236}">
                  <a16:creationId xmlns:a16="http://schemas.microsoft.com/office/drawing/2014/main" id="{E5F9939D-7ADE-4D38-A90B-55D4786A5DB8}"/>
                </a:ext>
              </a:extLst>
            </p:cNvPr>
            <p:cNvCxnSpPr>
              <a:cxnSpLocks/>
            </p:cNvCxnSpPr>
            <p:nvPr/>
          </p:nvCxnSpPr>
          <p:spPr>
            <a:xfrm flipV="1">
              <a:off x="4061187" y="4483917"/>
              <a:ext cx="1200432" cy="514996"/>
            </a:xfrm>
            <a:prstGeom prst="straightConnector1">
              <a:avLst/>
            </a:prstGeom>
            <a:ln w="19050">
              <a:solidFill>
                <a:srgbClr val="16EA06"/>
              </a:solidFill>
              <a:tailEnd type="non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D1844DCA-E5A4-4FE7-AB73-1F1018C701A7}"/>
                </a:ext>
              </a:extLst>
            </p:cNvPr>
            <p:cNvPicPr>
              <a:picLocks noChangeAspect="1"/>
            </p:cNvPicPr>
            <p:nvPr/>
          </p:nvPicPr>
          <p:blipFill>
            <a:blip r:embed="rId16"/>
            <a:stretch>
              <a:fillRect/>
            </a:stretch>
          </p:blipFill>
          <p:spPr>
            <a:xfrm>
              <a:off x="4116235" y="4582145"/>
              <a:ext cx="476696" cy="442153"/>
            </a:xfrm>
            <a:prstGeom prst="rect">
              <a:avLst/>
            </a:prstGeom>
          </p:spPr>
        </p:pic>
        <p:pic>
          <p:nvPicPr>
            <p:cNvPr id="69" name="Picture 68">
              <a:extLst>
                <a:ext uri="{FF2B5EF4-FFF2-40B4-BE49-F238E27FC236}">
                  <a16:creationId xmlns:a16="http://schemas.microsoft.com/office/drawing/2014/main" id="{6ACD095E-F6D5-4875-9A39-445FDD7ABA92}"/>
                </a:ext>
              </a:extLst>
            </p:cNvPr>
            <p:cNvPicPr>
              <a:picLocks noChangeAspect="1"/>
            </p:cNvPicPr>
            <p:nvPr/>
          </p:nvPicPr>
          <p:blipFill>
            <a:blip r:embed="rId17"/>
            <a:stretch>
              <a:fillRect/>
            </a:stretch>
          </p:blipFill>
          <p:spPr>
            <a:xfrm>
              <a:off x="4676478" y="4314385"/>
              <a:ext cx="465698" cy="451145"/>
            </a:xfrm>
            <a:prstGeom prst="rect">
              <a:avLst/>
            </a:prstGeom>
          </p:spPr>
        </p:pic>
        <p:cxnSp>
          <p:nvCxnSpPr>
            <p:cNvPr id="89" name="Straight Arrow Connector 88">
              <a:extLst>
                <a:ext uri="{FF2B5EF4-FFF2-40B4-BE49-F238E27FC236}">
                  <a16:creationId xmlns:a16="http://schemas.microsoft.com/office/drawing/2014/main" id="{00354557-426E-48C9-B8BA-F384895BF4EE}"/>
                </a:ext>
              </a:extLst>
            </p:cNvPr>
            <p:cNvCxnSpPr>
              <a:cxnSpLocks/>
            </p:cNvCxnSpPr>
            <p:nvPr/>
          </p:nvCxnSpPr>
          <p:spPr>
            <a:xfrm flipV="1">
              <a:off x="6290020" y="4454426"/>
              <a:ext cx="1361659" cy="688914"/>
            </a:xfrm>
            <a:prstGeom prst="straightConnector1">
              <a:avLst/>
            </a:prstGeom>
            <a:ln w="19050">
              <a:solidFill>
                <a:srgbClr val="16EA06"/>
              </a:solidFill>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3FAEA42E-5F79-4859-BF97-2F415CFEA719}"/>
                </a:ext>
              </a:extLst>
            </p:cNvPr>
            <p:cNvGrpSpPr/>
            <p:nvPr/>
          </p:nvGrpSpPr>
          <p:grpSpPr>
            <a:xfrm>
              <a:off x="7551708" y="4181568"/>
              <a:ext cx="497876" cy="360950"/>
              <a:chOff x="7589808" y="3952968"/>
              <a:chExt cx="497876" cy="360950"/>
            </a:xfrm>
          </p:grpSpPr>
          <p:sp>
            <p:nvSpPr>
              <p:cNvPr id="80" name="Rectangle: Rounded Corners 79">
                <a:extLst>
                  <a:ext uri="{FF2B5EF4-FFF2-40B4-BE49-F238E27FC236}">
                    <a16:creationId xmlns:a16="http://schemas.microsoft.com/office/drawing/2014/main" id="{17B15826-6D29-4803-B69E-8CCB919637E7}"/>
                  </a:ext>
                </a:extLst>
              </p:cNvPr>
              <p:cNvSpPr/>
              <p:nvPr/>
            </p:nvSpPr>
            <p:spPr>
              <a:xfrm>
                <a:off x="7589808" y="3952968"/>
                <a:ext cx="497876" cy="36095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85">
                <a:extLst>
                  <a:ext uri="{FF2B5EF4-FFF2-40B4-BE49-F238E27FC236}">
                    <a16:creationId xmlns:a16="http://schemas.microsoft.com/office/drawing/2014/main" id="{3179C387-B703-4BAB-BF29-4B5AA383B4CE}"/>
                  </a:ext>
                </a:extLst>
              </p:cNvPr>
              <p:cNvSpPr txBox="1"/>
              <p:nvPr/>
            </p:nvSpPr>
            <p:spPr>
              <a:xfrm>
                <a:off x="7615721" y="4018688"/>
                <a:ext cx="438497" cy="215444"/>
              </a:xfrm>
              <a:prstGeom prst="rect">
                <a:avLst/>
              </a:prstGeom>
              <a:noFill/>
            </p:spPr>
            <p:txBody>
              <a:bodyPr wrap="square" rtlCol="0">
                <a:spAutoFit/>
              </a:bodyPr>
              <a:lstStyle/>
              <a:p>
                <a:pPr algn="ctr"/>
                <a:r>
                  <a:rPr lang="en-US" altLang="zh-CN" sz="800"/>
                  <a:t>Siryn</a:t>
                </a:r>
                <a:endParaRPr lang="zh-CN" altLang="en-US" sz="800"/>
              </a:p>
            </p:txBody>
          </p:sp>
        </p:grpSp>
        <p:grpSp>
          <p:nvGrpSpPr>
            <p:cNvPr id="91" name="Group 90">
              <a:extLst>
                <a:ext uri="{FF2B5EF4-FFF2-40B4-BE49-F238E27FC236}">
                  <a16:creationId xmlns:a16="http://schemas.microsoft.com/office/drawing/2014/main" id="{0DA3807D-BE4B-4CDF-9D2D-67EDEE0F9B2B}"/>
                </a:ext>
              </a:extLst>
            </p:cNvPr>
            <p:cNvGrpSpPr/>
            <p:nvPr/>
          </p:nvGrpSpPr>
          <p:grpSpPr>
            <a:xfrm>
              <a:off x="6941933" y="4455699"/>
              <a:ext cx="611242" cy="360950"/>
              <a:chOff x="6980033" y="4227099"/>
              <a:chExt cx="611242" cy="360950"/>
            </a:xfrm>
          </p:grpSpPr>
          <p:sp>
            <p:nvSpPr>
              <p:cNvPr id="79" name="Rectangle: Rounded Corners 78">
                <a:extLst>
                  <a:ext uri="{FF2B5EF4-FFF2-40B4-BE49-F238E27FC236}">
                    <a16:creationId xmlns:a16="http://schemas.microsoft.com/office/drawing/2014/main" id="{D17F2F69-44AF-46BC-BB19-1948A54463C0}"/>
                  </a:ext>
                </a:extLst>
              </p:cNvPr>
              <p:cNvSpPr/>
              <p:nvPr/>
            </p:nvSpPr>
            <p:spPr>
              <a:xfrm>
                <a:off x="7028583" y="4227099"/>
                <a:ext cx="497876" cy="360950"/>
              </a:xfrm>
              <a:prstGeom prst="roundRect">
                <a:avLst/>
              </a:prstGeom>
              <a:solidFill>
                <a:srgbClr val="00B0F0">
                  <a:alpha val="9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84">
                <a:extLst>
                  <a:ext uri="{FF2B5EF4-FFF2-40B4-BE49-F238E27FC236}">
                    <a16:creationId xmlns:a16="http://schemas.microsoft.com/office/drawing/2014/main" id="{9BB31F27-28BF-4158-A619-463E188944C0}"/>
                  </a:ext>
                </a:extLst>
              </p:cNvPr>
              <p:cNvSpPr txBox="1"/>
              <p:nvPr/>
            </p:nvSpPr>
            <p:spPr>
              <a:xfrm>
                <a:off x="6980033" y="4302416"/>
                <a:ext cx="611242" cy="215444"/>
              </a:xfrm>
              <a:prstGeom prst="rect">
                <a:avLst/>
              </a:prstGeom>
              <a:noFill/>
            </p:spPr>
            <p:txBody>
              <a:bodyPr wrap="square" rtlCol="0">
                <a:spAutoFit/>
              </a:bodyPr>
              <a:lstStyle/>
              <a:p>
                <a:pPr algn="ctr"/>
                <a:r>
                  <a:rPr lang="en-US" altLang="zh-CN" sz="800"/>
                  <a:t>Mystique</a:t>
                </a:r>
                <a:endParaRPr lang="zh-CN" altLang="en-US" sz="800"/>
              </a:p>
            </p:txBody>
          </p:sp>
        </p:grpSp>
        <p:pic>
          <p:nvPicPr>
            <p:cNvPr id="77" name="Picture 76">
              <a:extLst>
                <a:ext uri="{FF2B5EF4-FFF2-40B4-BE49-F238E27FC236}">
                  <a16:creationId xmlns:a16="http://schemas.microsoft.com/office/drawing/2014/main" id="{ABFD4975-C293-480E-9CAF-519E3BE11D6A}"/>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6402816" y="4685019"/>
              <a:ext cx="539117" cy="447202"/>
            </a:xfrm>
            <a:prstGeom prst="rect">
              <a:avLst/>
            </a:prstGeom>
          </p:spPr>
        </p:pic>
        <p:pic>
          <p:nvPicPr>
            <p:cNvPr id="75" name="Picture 74">
              <a:extLst>
                <a:ext uri="{FF2B5EF4-FFF2-40B4-BE49-F238E27FC236}">
                  <a16:creationId xmlns:a16="http://schemas.microsoft.com/office/drawing/2014/main" id="{5EFB6CD1-982D-4355-ABA5-DF23B379D979}"/>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5908636" y="4908620"/>
              <a:ext cx="420958" cy="420958"/>
            </a:xfrm>
            <a:prstGeom prst="rect">
              <a:avLst/>
            </a:prstGeom>
          </p:spPr>
        </p:pic>
        <p:sp>
          <p:nvSpPr>
            <p:cNvPr id="95" name="TextBox 94">
              <a:extLst>
                <a:ext uri="{FF2B5EF4-FFF2-40B4-BE49-F238E27FC236}">
                  <a16:creationId xmlns:a16="http://schemas.microsoft.com/office/drawing/2014/main" id="{B1A947D4-3DCE-41CA-A18B-DA047CC5E4A6}"/>
                </a:ext>
              </a:extLst>
            </p:cNvPr>
            <p:cNvSpPr txBox="1"/>
            <p:nvPr/>
          </p:nvSpPr>
          <p:spPr>
            <a:xfrm>
              <a:off x="9060902" y="4651090"/>
              <a:ext cx="665132" cy="215444"/>
            </a:xfrm>
            <a:prstGeom prst="rect">
              <a:avLst/>
            </a:prstGeom>
            <a:noFill/>
          </p:spPr>
          <p:txBody>
            <a:bodyPr wrap="square" rtlCol="0">
              <a:spAutoFit/>
            </a:bodyPr>
            <a:lstStyle/>
            <a:p>
              <a:r>
                <a:rPr lang="en-US" altLang="zh-CN" sz="800">
                  <a:solidFill>
                    <a:schemeClr val="tx2"/>
                  </a:solidFill>
                </a:rPr>
                <a:t>Graviton</a:t>
              </a:r>
              <a:endParaRPr lang="zh-CN" altLang="en-US" sz="800">
                <a:solidFill>
                  <a:schemeClr val="tx2"/>
                </a:solidFill>
              </a:endParaRPr>
            </a:p>
          </p:txBody>
        </p:sp>
        <p:sp>
          <p:nvSpPr>
            <p:cNvPr id="97" name="TextBox 96">
              <a:extLst>
                <a:ext uri="{FF2B5EF4-FFF2-40B4-BE49-F238E27FC236}">
                  <a16:creationId xmlns:a16="http://schemas.microsoft.com/office/drawing/2014/main" id="{152B5F8B-6AB7-4208-895E-09BC84349FC6}"/>
                </a:ext>
              </a:extLst>
            </p:cNvPr>
            <p:cNvSpPr txBox="1"/>
            <p:nvPr/>
          </p:nvSpPr>
          <p:spPr>
            <a:xfrm>
              <a:off x="9531563" y="4124594"/>
              <a:ext cx="665132" cy="215444"/>
            </a:xfrm>
            <a:prstGeom prst="rect">
              <a:avLst/>
            </a:prstGeom>
            <a:noFill/>
          </p:spPr>
          <p:txBody>
            <a:bodyPr wrap="square" rtlCol="0">
              <a:spAutoFit/>
            </a:bodyPr>
            <a:lstStyle/>
            <a:p>
              <a:r>
                <a:rPr lang="en-US" altLang="zh-CN" sz="800">
                  <a:solidFill>
                    <a:schemeClr val="tx2"/>
                  </a:solidFill>
                </a:rPr>
                <a:t>Graviton2</a:t>
              </a:r>
              <a:endParaRPr lang="zh-CN" altLang="en-US" sz="800">
                <a:solidFill>
                  <a:schemeClr val="tx2"/>
                </a:solidFill>
              </a:endParaRPr>
            </a:p>
          </p:txBody>
        </p:sp>
        <p:pic>
          <p:nvPicPr>
            <p:cNvPr id="99" name="Picture 98">
              <a:extLst>
                <a:ext uri="{FF2B5EF4-FFF2-40B4-BE49-F238E27FC236}">
                  <a16:creationId xmlns:a16="http://schemas.microsoft.com/office/drawing/2014/main" id="{3AB5F7CA-1DF2-4089-B05A-283FF1487D7B}"/>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10813720" y="5438860"/>
              <a:ext cx="727351" cy="297324"/>
            </a:xfrm>
            <a:prstGeom prst="rect">
              <a:avLst/>
            </a:prstGeom>
          </p:spPr>
        </p:pic>
        <p:sp>
          <p:nvSpPr>
            <p:cNvPr id="102" name="TextBox 101">
              <a:extLst>
                <a:ext uri="{FF2B5EF4-FFF2-40B4-BE49-F238E27FC236}">
                  <a16:creationId xmlns:a16="http://schemas.microsoft.com/office/drawing/2014/main" id="{46248CD7-716F-4953-A0C3-1C0A760B1D90}"/>
                </a:ext>
              </a:extLst>
            </p:cNvPr>
            <p:cNvSpPr txBox="1"/>
            <p:nvPr/>
          </p:nvSpPr>
          <p:spPr>
            <a:xfrm>
              <a:off x="9616456" y="4670095"/>
              <a:ext cx="503174" cy="215444"/>
            </a:xfrm>
            <a:prstGeom prst="rect">
              <a:avLst/>
            </a:prstGeom>
            <a:noFill/>
          </p:spPr>
          <p:txBody>
            <a:bodyPr wrap="square" rtlCol="0">
              <a:spAutoFit/>
            </a:bodyPr>
            <a:lstStyle/>
            <a:p>
              <a:pPr algn="ctr"/>
              <a:r>
                <a:rPr lang="en-US" altLang="zh-CN" sz="800"/>
                <a:t>2019</a:t>
              </a:r>
              <a:endParaRPr lang="zh-CN" altLang="en-US" sz="800"/>
            </a:p>
          </p:txBody>
        </p:sp>
        <p:sp>
          <p:nvSpPr>
            <p:cNvPr id="103" name="TextBox 102">
              <a:extLst>
                <a:ext uri="{FF2B5EF4-FFF2-40B4-BE49-F238E27FC236}">
                  <a16:creationId xmlns:a16="http://schemas.microsoft.com/office/drawing/2014/main" id="{96F28F54-55C3-48A9-88F8-6F83DDC258CA}"/>
                </a:ext>
              </a:extLst>
            </p:cNvPr>
            <p:cNvSpPr txBox="1"/>
            <p:nvPr/>
          </p:nvSpPr>
          <p:spPr>
            <a:xfrm>
              <a:off x="9110344" y="5146965"/>
              <a:ext cx="503174" cy="215444"/>
            </a:xfrm>
            <a:prstGeom prst="rect">
              <a:avLst/>
            </a:prstGeom>
            <a:noFill/>
          </p:spPr>
          <p:txBody>
            <a:bodyPr wrap="square" rtlCol="0">
              <a:spAutoFit/>
            </a:bodyPr>
            <a:lstStyle/>
            <a:p>
              <a:pPr algn="ctr"/>
              <a:r>
                <a:rPr lang="en-US" altLang="zh-CN" sz="800"/>
                <a:t>2018</a:t>
              </a:r>
              <a:endParaRPr lang="zh-CN" altLang="en-US" sz="800"/>
            </a:p>
          </p:txBody>
        </p:sp>
        <p:cxnSp>
          <p:nvCxnSpPr>
            <p:cNvPr id="107" name="Straight Arrow Connector 106">
              <a:extLst>
                <a:ext uri="{FF2B5EF4-FFF2-40B4-BE49-F238E27FC236}">
                  <a16:creationId xmlns:a16="http://schemas.microsoft.com/office/drawing/2014/main" id="{9AC00B7F-472F-4C57-9490-63D9DE776F8F}"/>
                </a:ext>
              </a:extLst>
            </p:cNvPr>
            <p:cNvCxnSpPr>
              <a:cxnSpLocks/>
            </p:cNvCxnSpPr>
            <p:nvPr/>
          </p:nvCxnSpPr>
          <p:spPr>
            <a:xfrm flipV="1">
              <a:off x="10550430" y="4334151"/>
              <a:ext cx="724082" cy="728337"/>
            </a:xfrm>
            <a:prstGeom prst="straightConnector1">
              <a:avLst/>
            </a:prstGeom>
            <a:ln w="19050">
              <a:solidFill>
                <a:srgbClr val="16EA06"/>
              </a:solidFill>
              <a:tailEnd type="non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3DA309FE-F01D-47F1-876E-8A4D00FD6CF7}"/>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10953233" y="4309150"/>
              <a:ext cx="394827" cy="412056"/>
            </a:xfrm>
            <a:prstGeom prst="rect">
              <a:avLst/>
            </a:prstGeom>
          </p:spPr>
        </p:pic>
        <p:pic>
          <p:nvPicPr>
            <p:cNvPr id="100" name="Picture 99">
              <a:extLst>
                <a:ext uri="{FF2B5EF4-FFF2-40B4-BE49-F238E27FC236}">
                  <a16:creationId xmlns:a16="http://schemas.microsoft.com/office/drawing/2014/main" id="{B61FB011-9472-4FFD-9B27-25030977F7AA}"/>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10408619" y="4765530"/>
              <a:ext cx="394827" cy="412056"/>
            </a:xfrm>
            <a:prstGeom prst="rect">
              <a:avLst/>
            </a:prstGeom>
          </p:spPr>
        </p:pic>
        <p:cxnSp>
          <p:nvCxnSpPr>
            <p:cNvPr id="109" name="Straight Arrow Connector 108">
              <a:extLst>
                <a:ext uri="{FF2B5EF4-FFF2-40B4-BE49-F238E27FC236}">
                  <a16:creationId xmlns:a16="http://schemas.microsoft.com/office/drawing/2014/main" id="{91A10FEF-1736-435E-B818-A1536D46DFA7}"/>
                </a:ext>
              </a:extLst>
            </p:cNvPr>
            <p:cNvCxnSpPr>
              <a:cxnSpLocks/>
            </p:cNvCxnSpPr>
            <p:nvPr/>
          </p:nvCxnSpPr>
          <p:spPr>
            <a:xfrm flipV="1">
              <a:off x="9300843" y="4335014"/>
              <a:ext cx="725506" cy="688877"/>
            </a:xfrm>
            <a:prstGeom prst="straightConnector1">
              <a:avLst/>
            </a:prstGeom>
            <a:ln w="19050">
              <a:solidFill>
                <a:srgbClr val="16EA06"/>
              </a:solidFill>
              <a:tailEnd type="non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600083E8-7F08-49E9-AB66-64B54AD85FE6}"/>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9657752" y="4327381"/>
              <a:ext cx="368597" cy="366023"/>
            </a:xfrm>
            <a:prstGeom prst="rect">
              <a:avLst/>
            </a:prstGeom>
          </p:spPr>
        </p:pic>
        <p:pic>
          <p:nvPicPr>
            <p:cNvPr id="94" name="Picture 93">
              <a:extLst>
                <a:ext uri="{FF2B5EF4-FFF2-40B4-BE49-F238E27FC236}">
                  <a16:creationId xmlns:a16="http://schemas.microsoft.com/office/drawing/2014/main" id="{7DD3F33A-0525-45F8-B9C3-645AA4F95804}"/>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9187155" y="4830284"/>
              <a:ext cx="344408" cy="347302"/>
            </a:xfrm>
            <a:prstGeom prst="rect">
              <a:avLst/>
            </a:prstGeom>
          </p:spPr>
        </p:pic>
        <p:cxnSp>
          <p:nvCxnSpPr>
            <p:cNvPr id="110" name="Straight Arrow Connector 109">
              <a:extLst>
                <a:ext uri="{FF2B5EF4-FFF2-40B4-BE49-F238E27FC236}">
                  <a16:creationId xmlns:a16="http://schemas.microsoft.com/office/drawing/2014/main" id="{90C223B3-DC4F-481B-B576-1E25C39C76C5}"/>
                </a:ext>
              </a:extLst>
            </p:cNvPr>
            <p:cNvCxnSpPr>
              <a:cxnSpLocks/>
            </p:cNvCxnSpPr>
            <p:nvPr/>
          </p:nvCxnSpPr>
          <p:spPr>
            <a:xfrm flipV="1">
              <a:off x="8275169" y="4392534"/>
              <a:ext cx="754829" cy="679519"/>
            </a:xfrm>
            <a:prstGeom prst="straightConnector1">
              <a:avLst/>
            </a:prstGeom>
            <a:ln w="19050">
              <a:solidFill>
                <a:srgbClr val="16EA06"/>
              </a:solidFill>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BF5C782B-A928-4B02-AEB8-66E8CA2FBC5B}"/>
                </a:ext>
              </a:extLst>
            </p:cNvPr>
            <p:cNvPicPr>
              <a:picLocks noChangeAspect="1"/>
            </p:cNvPicPr>
            <p:nvPr/>
          </p:nvPicPr>
          <p:blipFill>
            <a:blip r:embed="rId24"/>
            <a:stretch>
              <a:fillRect/>
            </a:stretch>
          </p:blipFill>
          <p:spPr>
            <a:xfrm>
              <a:off x="8202141" y="4858873"/>
              <a:ext cx="434560" cy="331956"/>
            </a:xfrm>
            <a:prstGeom prst="rect">
              <a:avLst/>
            </a:prstGeom>
          </p:spPr>
        </p:pic>
        <p:grpSp>
          <p:nvGrpSpPr>
            <p:cNvPr id="93" name="Group 92">
              <a:extLst>
                <a:ext uri="{FF2B5EF4-FFF2-40B4-BE49-F238E27FC236}">
                  <a16:creationId xmlns:a16="http://schemas.microsoft.com/office/drawing/2014/main" id="{2462CA80-CAF7-4EFA-832F-7B3F2623EEB4}"/>
                </a:ext>
              </a:extLst>
            </p:cNvPr>
            <p:cNvGrpSpPr/>
            <p:nvPr/>
          </p:nvGrpSpPr>
          <p:grpSpPr>
            <a:xfrm>
              <a:off x="8528192" y="4386413"/>
              <a:ext cx="503049" cy="347251"/>
              <a:chOff x="8566292" y="4034525"/>
              <a:chExt cx="503049" cy="347251"/>
            </a:xfrm>
          </p:grpSpPr>
          <p:sp>
            <p:nvSpPr>
              <p:cNvPr id="45" name="Rectangle: Rounded Corners 44">
                <a:extLst>
                  <a:ext uri="{FF2B5EF4-FFF2-40B4-BE49-F238E27FC236}">
                    <a16:creationId xmlns:a16="http://schemas.microsoft.com/office/drawing/2014/main" id="{E71415EC-B0E4-413B-A0FE-CF6910F61702}"/>
                  </a:ext>
                </a:extLst>
              </p:cNvPr>
              <p:cNvSpPr/>
              <p:nvPr/>
            </p:nvSpPr>
            <p:spPr>
              <a:xfrm>
                <a:off x="8566292" y="4034525"/>
                <a:ext cx="503049" cy="34725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0B46E652-DE0A-41F4-ADE3-64E03033BC04}"/>
                  </a:ext>
                </a:extLst>
              </p:cNvPr>
              <p:cNvSpPr txBox="1"/>
              <p:nvPr/>
            </p:nvSpPr>
            <p:spPr>
              <a:xfrm>
                <a:off x="8626775" y="4093816"/>
                <a:ext cx="419773" cy="246221"/>
              </a:xfrm>
              <a:prstGeom prst="rect">
                <a:avLst/>
              </a:prstGeom>
              <a:noFill/>
            </p:spPr>
            <p:txBody>
              <a:bodyPr wrap="square" rtlCol="0">
                <a:spAutoFit/>
              </a:bodyPr>
              <a:lstStyle/>
              <a:p>
                <a:r>
                  <a:rPr lang="en-US" altLang="zh-CN" sz="1000"/>
                  <a:t>NG</a:t>
                </a:r>
                <a:endParaRPr lang="zh-CN" altLang="en-US" sz="1000"/>
              </a:p>
            </p:txBody>
          </p:sp>
        </p:grpSp>
        <p:sp>
          <p:nvSpPr>
            <p:cNvPr id="111" name="TextBox 110">
              <a:extLst>
                <a:ext uri="{FF2B5EF4-FFF2-40B4-BE49-F238E27FC236}">
                  <a16:creationId xmlns:a16="http://schemas.microsoft.com/office/drawing/2014/main" id="{31DD0308-1D7C-4827-8CE3-D38E3C86A2DC}"/>
                </a:ext>
              </a:extLst>
            </p:cNvPr>
            <p:cNvSpPr txBox="1"/>
            <p:nvPr/>
          </p:nvSpPr>
          <p:spPr>
            <a:xfrm>
              <a:off x="10352061" y="5137742"/>
              <a:ext cx="503174" cy="215444"/>
            </a:xfrm>
            <a:prstGeom prst="rect">
              <a:avLst/>
            </a:prstGeom>
            <a:noFill/>
          </p:spPr>
          <p:txBody>
            <a:bodyPr wrap="square" rtlCol="0">
              <a:spAutoFit/>
            </a:bodyPr>
            <a:lstStyle/>
            <a:p>
              <a:pPr algn="ctr"/>
              <a:r>
                <a:rPr lang="en-US" altLang="zh-CN" sz="800"/>
                <a:t>2021</a:t>
              </a:r>
              <a:endParaRPr lang="zh-CN" altLang="en-US" sz="800"/>
            </a:p>
          </p:txBody>
        </p:sp>
        <p:sp>
          <p:nvSpPr>
            <p:cNvPr id="112" name="TextBox 111">
              <a:extLst>
                <a:ext uri="{FF2B5EF4-FFF2-40B4-BE49-F238E27FC236}">
                  <a16:creationId xmlns:a16="http://schemas.microsoft.com/office/drawing/2014/main" id="{BEEAC7C2-F34E-40E9-8A59-718E74FEFD59}"/>
                </a:ext>
              </a:extLst>
            </p:cNvPr>
            <p:cNvSpPr txBox="1"/>
            <p:nvPr/>
          </p:nvSpPr>
          <p:spPr>
            <a:xfrm>
              <a:off x="10900606" y="4699226"/>
              <a:ext cx="503174" cy="338554"/>
            </a:xfrm>
            <a:prstGeom prst="rect">
              <a:avLst/>
            </a:prstGeom>
            <a:noFill/>
          </p:spPr>
          <p:txBody>
            <a:bodyPr wrap="square" rtlCol="0">
              <a:spAutoFit/>
            </a:bodyPr>
            <a:lstStyle/>
            <a:p>
              <a:pPr algn="ctr"/>
              <a:r>
                <a:rPr lang="en-US" altLang="zh-CN" sz="800"/>
                <a:t>2022-2023</a:t>
              </a:r>
              <a:endParaRPr lang="zh-CN" altLang="en-US" sz="800"/>
            </a:p>
          </p:txBody>
        </p:sp>
        <p:sp>
          <p:nvSpPr>
            <p:cNvPr id="113" name="TextBox 112">
              <a:extLst>
                <a:ext uri="{FF2B5EF4-FFF2-40B4-BE49-F238E27FC236}">
                  <a16:creationId xmlns:a16="http://schemas.microsoft.com/office/drawing/2014/main" id="{BC367ECA-1E3B-4A0F-A55E-E3F129047175}"/>
                </a:ext>
              </a:extLst>
            </p:cNvPr>
            <p:cNvSpPr txBox="1"/>
            <p:nvPr/>
          </p:nvSpPr>
          <p:spPr>
            <a:xfrm>
              <a:off x="10314500" y="4565274"/>
              <a:ext cx="522911" cy="215444"/>
            </a:xfrm>
            <a:prstGeom prst="rect">
              <a:avLst/>
            </a:prstGeom>
            <a:noFill/>
          </p:spPr>
          <p:txBody>
            <a:bodyPr wrap="square" rtlCol="0">
              <a:spAutoFit/>
            </a:bodyPr>
            <a:lstStyle/>
            <a:p>
              <a:pPr algn="ctr"/>
              <a:r>
                <a:rPr lang="en-US" altLang="zh-CN" sz="800">
                  <a:solidFill>
                    <a:schemeClr val="tx2"/>
                  </a:solidFill>
                </a:rPr>
                <a:t>Rhea</a:t>
              </a:r>
              <a:endParaRPr lang="zh-CN" altLang="en-US" sz="800">
                <a:solidFill>
                  <a:schemeClr val="tx2"/>
                </a:solidFill>
              </a:endParaRPr>
            </a:p>
          </p:txBody>
        </p:sp>
        <p:sp>
          <p:nvSpPr>
            <p:cNvPr id="114" name="TextBox 113">
              <a:extLst>
                <a:ext uri="{FF2B5EF4-FFF2-40B4-BE49-F238E27FC236}">
                  <a16:creationId xmlns:a16="http://schemas.microsoft.com/office/drawing/2014/main" id="{988180A2-1D2A-4246-84DA-53130FFA137A}"/>
                </a:ext>
              </a:extLst>
            </p:cNvPr>
            <p:cNvSpPr txBox="1"/>
            <p:nvPr/>
          </p:nvSpPr>
          <p:spPr>
            <a:xfrm>
              <a:off x="10856053" y="4118864"/>
              <a:ext cx="522911" cy="215444"/>
            </a:xfrm>
            <a:prstGeom prst="rect">
              <a:avLst/>
            </a:prstGeom>
            <a:noFill/>
          </p:spPr>
          <p:txBody>
            <a:bodyPr wrap="square" rtlCol="0">
              <a:spAutoFit/>
            </a:bodyPr>
            <a:lstStyle/>
            <a:p>
              <a:pPr algn="ctr"/>
              <a:r>
                <a:rPr lang="en-US" altLang="zh-CN" sz="800">
                  <a:solidFill>
                    <a:schemeClr val="tx2"/>
                  </a:solidFill>
                </a:rPr>
                <a:t>Cronos</a:t>
              </a:r>
              <a:endParaRPr lang="zh-CN" altLang="en-US" sz="800">
                <a:solidFill>
                  <a:schemeClr val="tx2"/>
                </a:solidFill>
              </a:endParaRPr>
            </a:p>
          </p:txBody>
        </p:sp>
        <p:sp>
          <p:nvSpPr>
            <p:cNvPr id="115" name="TextBox 114">
              <a:extLst>
                <a:ext uri="{FF2B5EF4-FFF2-40B4-BE49-F238E27FC236}">
                  <a16:creationId xmlns:a16="http://schemas.microsoft.com/office/drawing/2014/main" id="{4CE741BA-62F2-4A92-83F0-491DA78BE286}"/>
                </a:ext>
              </a:extLst>
            </p:cNvPr>
            <p:cNvSpPr txBox="1"/>
            <p:nvPr/>
          </p:nvSpPr>
          <p:spPr>
            <a:xfrm>
              <a:off x="8188430" y="5146965"/>
              <a:ext cx="503174" cy="215444"/>
            </a:xfrm>
            <a:prstGeom prst="rect">
              <a:avLst/>
            </a:prstGeom>
            <a:noFill/>
          </p:spPr>
          <p:txBody>
            <a:bodyPr wrap="square" rtlCol="0">
              <a:spAutoFit/>
            </a:bodyPr>
            <a:lstStyle/>
            <a:p>
              <a:pPr algn="ctr"/>
              <a:r>
                <a:rPr lang="en-US" altLang="zh-CN" sz="800"/>
                <a:t>2019</a:t>
              </a:r>
              <a:endParaRPr lang="zh-CN" altLang="en-US" sz="800"/>
            </a:p>
          </p:txBody>
        </p:sp>
        <p:pic>
          <p:nvPicPr>
            <p:cNvPr id="116" name="Picture 115">
              <a:extLst>
                <a:ext uri="{FF2B5EF4-FFF2-40B4-BE49-F238E27FC236}">
                  <a16:creationId xmlns:a16="http://schemas.microsoft.com/office/drawing/2014/main" id="{48B78581-34DC-4B27-8372-0C60D5BCA145}"/>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1325953" y="3298174"/>
              <a:ext cx="308863" cy="306575"/>
            </a:xfrm>
            <a:prstGeom prst="rect">
              <a:avLst/>
            </a:prstGeom>
          </p:spPr>
        </p:pic>
        <p:pic>
          <p:nvPicPr>
            <p:cNvPr id="117" name="Picture 116">
              <a:extLst>
                <a:ext uri="{FF2B5EF4-FFF2-40B4-BE49-F238E27FC236}">
                  <a16:creationId xmlns:a16="http://schemas.microsoft.com/office/drawing/2014/main" id="{C50B5BD9-4434-4127-AE21-F63E8417D391}"/>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8257044" y="3341547"/>
              <a:ext cx="434560" cy="231234"/>
            </a:xfrm>
            <a:prstGeom prst="rect">
              <a:avLst/>
            </a:prstGeom>
          </p:spPr>
        </p:pic>
        <p:pic>
          <p:nvPicPr>
            <p:cNvPr id="118" name="Picture 117">
              <a:extLst>
                <a:ext uri="{FF2B5EF4-FFF2-40B4-BE49-F238E27FC236}">
                  <a16:creationId xmlns:a16="http://schemas.microsoft.com/office/drawing/2014/main" id="{0176DD8D-D377-4E9E-9AE7-FD30A4670D68}"/>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3615103" y="3320627"/>
              <a:ext cx="648460" cy="277736"/>
            </a:xfrm>
            <a:prstGeom prst="rect">
              <a:avLst/>
            </a:prstGeom>
          </p:spPr>
        </p:pic>
        <p:pic>
          <p:nvPicPr>
            <p:cNvPr id="119" name="Picture 118">
              <a:extLst>
                <a:ext uri="{FF2B5EF4-FFF2-40B4-BE49-F238E27FC236}">
                  <a16:creationId xmlns:a16="http://schemas.microsoft.com/office/drawing/2014/main" id="{1311CBA7-D1C1-482E-BC0D-82C130F27091}"/>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8222850" y="3103794"/>
              <a:ext cx="517743" cy="204444"/>
            </a:xfrm>
            <a:prstGeom prst="rect">
              <a:avLst/>
            </a:prstGeom>
          </p:spPr>
        </p:pic>
        <p:pic>
          <p:nvPicPr>
            <p:cNvPr id="120" name="Picture 119">
              <a:extLst>
                <a:ext uri="{FF2B5EF4-FFF2-40B4-BE49-F238E27FC236}">
                  <a16:creationId xmlns:a16="http://schemas.microsoft.com/office/drawing/2014/main" id="{D7E26E1D-FEA2-40BD-B545-77F0BEE26F8F}"/>
                </a:ext>
              </a:extLst>
            </p:cNvPr>
            <p:cNvPicPr>
              <a:picLocks noChangeAspect="1"/>
            </p:cNvPicPr>
            <p:nvPr/>
          </p:nvPicPr>
          <p:blipFill>
            <a:blip r:embed="rId29"/>
            <a:stretch>
              <a:fillRect/>
            </a:stretch>
          </p:blipFill>
          <p:spPr>
            <a:xfrm>
              <a:off x="9625623" y="3220704"/>
              <a:ext cx="432854" cy="262151"/>
            </a:xfrm>
            <a:prstGeom prst="rect">
              <a:avLst/>
            </a:prstGeom>
          </p:spPr>
        </p:pic>
        <p:pic>
          <p:nvPicPr>
            <p:cNvPr id="123" name="Picture 122">
              <a:extLst>
                <a:ext uri="{FF2B5EF4-FFF2-40B4-BE49-F238E27FC236}">
                  <a16:creationId xmlns:a16="http://schemas.microsoft.com/office/drawing/2014/main" id="{04AD70AA-63A5-42FD-9B91-C731EA9C2909}"/>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1287494" y="2873022"/>
              <a:ext cx="576517" cy="207370"/>
            </a:xfrm>
            <a:prstGeom prst="rect">
              <a:avLst/>
            </a:prstGeom>
          </p:spPr>
        </p:pic>
        <p:pic>
          <p:nvPicPr>
            <p:cNvPr id="124" name="Picture 123">
              <a:extLst>
                <a:ext uri="{FF2B5EF4-FFF2-40B4-BE49-F238E27FC236}">
                  <a16:creationId xmlns:a16="http://schemas.microsoft.com/office/drawing/2014/main" id="{DB83941B-BAF5-423A-8E21-C3DC6560C882}"/>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1355606" y="2610641"/>
              <a:ext cx="440291" cy="238729"/>
            </a:xfrm>
            <a:prstGeom prst="rect">
              <a:avLst/>
            </a:prstGeom>
          </p:spPr>
        </p:pic>
        <p:pic>
          <p:nvPicPr>
            <p:cNvPr id="125" name="Picture 124">
              <a:extLst>
                <a:ext uri="{FF2B5EF4-FFF2-40B4-BE49-F238E27FC236}">
                  <a16:creationId xmlns:a16="http://schemas.microsoft.com/office/drawing/2014/main" id="{AF5F05FA-7A4D-47AD-BA24-92A12996FCE0}"/>
                </a:ext>
              </a:extLst>
            </p:cNvPr>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1287494" y="3049744"/>
              <a:ext cx="576517" cy="222779"/>
            </a:xfrm>
            <a:prstGeom prst="rect">
              <a:avLst/>
            </a:prstGeom>
          </p:spPr>
        </p:pic>
        <p:sp>
          <p:nvSpPr>
            <p:cNvPr id="126" name="TextBox 125">
              <a:extLst>
                <a:ext uri="{FF2B5EF4-FFF2-40B4-BE49-F238E27FC236}">
                  <a16:creationId xmlns:a16="http://schemas.microsoft.com/office/drawing/2014/main" id="{259804AB-292C-4609-AFE8-261A428B88FA}"/>
                </a:ext>
              </a:extLst>
            </p:cNvPr>
            <p:cNvSpPr txBox="1"/>
            <p:nvPr/>
          </p:nvSpPr>
          <p:spPr>
            <a:xfrm>
              <a:off x="1816061" y="3060422"/>
              <a:ext cx="839795" cy="221898"/>
            </a:xfrm>
            <a:prstGeom prst="rect">
              <a:avLst/>
            </a:prstGeom>
            <a:noFill/>
          </p:spPr>
          <p:txBody>
            <a:bodyPr wrap="square" rtlCol="0">
              <a:spAutoFit/>
            </a:bodyPr>
            <a:lstStyle/>
            <a:p>
              <a:r>
                <a:rPr lang="en-US" altLang="zh-CN" sz="800"/>
                <a:t>TaiShan 6000</a:t>
              </a:r>
              <a:endParaRPr lang="zh-CN" altLang="en-US" sz="800"/>
            </a:p>
          </p:txBody>
        </p:sp>
        <p:sp>
          <p:nvSpPr>
            <p:cNvPr id="127" name="TextBox 126">
              <a:extLst>
                <a:ext uri="{FF2B5EF4-FFF2-40B4-BE49-F238E27FC236}">
                  <a16:creationId xmlns:a16="http://schemas.microsoft.com/office/drawing/2014/main" id="{447D3517-26A8-4978-A894-9267F6DA0496}"/>
                </a:ext>
              </a:extLst>
            </p:cNvPr>
            <p:cNvSpPr txBox="1"/>
            <p:nvPr/>
          </p:nvSpPr>
          <p:spPr>
            <a:xfrm>
              <a:off x="1799539" y="2852107"/>
              <a:ext cx="858622" cy="215444"/>
            </a:xfrm>
            <a:prstGeom prst="rect">
              <a:avLst/>
            </a:prstGeom>
            <a:noFill/>
          </p:spPr>
          <p:txBody>
            <a:bodyPr wrap="square" rtlCol="0">
              <a:spAutoFit/>
            </a:bodyPr>
            <a:lstStyle/>
            <a:p>
              <a:r>
                <a:rPr lang="en-US" altLang="zh-CN" sz="800"/>
                <a:t>TaiShan 2280</a:t>
              </a:r>
              <a:endParaRPr lang="zh-CN" altLang="en-US" sz="800"/>
            </a:p>
          </p:txBody>
        </p:sp>
        <p:sp>
          <p:nvSpPr>
            <p:cNvPr id="128" name="TextBox 127">
              <a:extLst>
                <a:ext uri="{FF2B5EF4-FFF2-40B4-BE49-F238E27FC236}">
                  <a16:creationId xmlns:a16="http://schemas.microsoft.com/office/drawing/2014/main" id="{849233CF-0F27-4D76-B792-2F45311789AA}"/>
                </a:ext>
              </a:extLst>
            </p:cNvPr>
            <p:cNvSpPr txBox="1"/>
            <p:nvPr/>
          </p:nvSpPr>
          <p:spPr>
            <a:xfrm>
              <a:off x="1799539" y="2632470"/>
              <a:ext cx="858622" cy="215444"/>
            </a:xfrm>
            <a:prstGeom prst="rect">
              <a:avLst/>
            </a:prstGeom>
            <a:noFill/>
          </p:spPr>
          <p:txBody>
            <a:bodyPr wrap="square" rtlCol="0">
              <a:spAutoFit/>
            </a:bodyPr>
            <a:lstStyle/>
            <a:p>
              <a:r>
                <a:rPr lang="en-US" altLang="zh-CN" sz="800"/>
                <a:t>TaiShan 5280</a:t>
              </a:r>
              <a:endParaRPr lang="zh-CN" altLang="en-US" sz="800"/>
            </a:p>
          </p:txBody>
        </p:sp>
        <p:pic>
          <p:nvPicPr>
            <p:cNvPr id="134" name="Picture 133">
              <a:extLst>
                <a:ext uri="{FF2B5EF4-FFF2-40B4-BE49-F238E27FC236}">
                  <a16:creationId xmlns:a16="http://schemas.microsoft.com/office/drawing/2014/main" id="{28D659E3-F253-434B-A7F7-D7374765BDCA}"/>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7232032" y="2916499"/>
              <a:ext cx="602777" cy="316592"/>
            </a:xfrm>
            <a:prstGeom prst="rect">
              <a:avLst/>
            </a:prstGeom>
          </p:spPr>
        </p:pic>
        <p:pic>
          <p:nvPicPr>
            <p:cNvPr id="135" name="Picture 134">
              <a:extLst>
                <a:ext uri="{FF2B5EF4-FFF2-40B4-BE49-F238E27FC236}">
                  <a16:creationId xmlns:a16="http://schemas.microsoft.com/office/drawing/2014/main" id="{AC4EF81D-8739-4093-B38D-37A42614A9D9}"/>
                </a:ext>
              </a:extLst>
            </p:cNvPr>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7052259" y="3214322"/>
              <a:ext cx="684704" cy="356285"/>
            </a:xfrm>
            <a:prstGeom prst="rect">
              <a:avLst/>
            </a:prstGeom>
          </p:spPr>
        </p:pic>
        <p:pic>
          <p:nvPicPr>
            <p:cNvPr id="138" name="Picture 137">
              <a:extLst>
                <a:ext uri="{FF2B5EF4-FFF2-40B4-BE49-F238E27FC236}">
                  <a16:creationId xmlns:a16="http://schemas.microsoft.com/office/drawing/2014/main" id="{68FE5E12-7156-4916-B4D2-04FE2C0C0BAD}"/>
                </a:ext>
              </a:extLst>
            </p:cNvPr>
            <p:cNvPicPr>
              <a:picLocks noChangeAspect="1"/>
            </p:cNvPicPr>
            <p:nvPr/>
          </p:nvPicPr>
          <p:blipFill>
            <a:blip r:embed="rId35"/>
            <a:stretch>
              <a:fillRect/>
            </a:stretch>
          </p:blipFill>
          <p:spPr>
            <a:xfrm>
              <a:off x="3573891" y="3120519"/>
              <a:ext cx="535688" cy="224643"/>
            </a:xfrm>
            <a:prstGeom prst="rect">
              <a:avLst/>
            </a:prstGeom>
          </p:spPr>
        </p:pic>
        <p:pic>
          <p:nvPicPr>
            <p:cNvPr id="139" name="Picture 138">
              <a:extLst>
                <a:ext uri="{FF2B5EF4-FFF2-40B4-BE49-F238E27FC236}">
                  <a16:creationId xmlns:a16="http://schemas.microsoft.com/office/drawing/2014/main" id="{5D0D529B-D8C5-4064-BD40-0C90A115A822}"/>
                </a:ext>
              </a:extLst>
            </p:cNvPr>
            <p:cNvPicPr>
              <a:picLocks noChangeAspect="1"/>
            </p:cNvPicPr>
            <p:nvPr/>
          </p:nvPicPr>
          <p:blipFill>
            <a:blip r:embed="rId36"/>
            <a:stretch>
              <a:fillRect/>
            </a:stretch>
          </p:blipFill>
          <p:spPr>
            <a:xfrm>
              <a:off x="3569342" y="2843539"/>
              <a:ext cx="657286" cy="239572"/>
            </a:xfrm>
            <a:prstGeom prst="rect">
              <a:avLst/>
            </a:prstGeom>
          </p:spPr>
        </p:pic>
        <p:pic>
          <p:nvPicPr>
            <p:cNvPr id="140" name="Picture 139">
              <a:extLst>
                <a:ext uri="{FF2B5EF4-FFF2-40B4-BE49-F238E27FC236}">
                  <a16:creationId xmlns:a16="http://schemas.microsoft.com/office/drawing/2014/main" id="{D7C7AE4F-1D15-429E-9E20-8D8B9B753BB4}"/>
                </a:ext>
              </a:extLst>
            </p:cNvPr>
            <p:cNvPicPr>
              <a:picLocks noChangeAspect="1"/>
            </p:cNvPicPr>
            <p:nvPr/>
          </p:nvPicPr>
          <p:blipFill>
            <a:blip r:embed="rId37"/>
            <a:stretch>
              <a:fillRect/>
            </a:stretch>
          </p:blipFill>
          <p:spPr>
            <a:xfrm>
              <a:off x="3601375" y="2571391"/>
              <a:ext cx="657286" cy="280716"/>
            </a:xfrm>
            <a:prstGeom prst="rect">
              <a:avLst/>
            </a:prstGeom>
          </p:spPr>
        </p:pic>
        <p:pic>
          <p:nvPicPr>
            <p:cNvPr id="141" name="Picture 140">
              <a:extLst>
                <a:ext uri="{FF2B5EF4-FFF2-40B4-BE49-F238E27FC236}">
                  <a16:creationId xmlns:a16="http://schemas.microsoft.com/office/drawing/2014/main" id="{4EAD4368-A60E-4EFE-9C9D-8A91FA21584F}"/>
                </a:ext>
              </a:extLst>
            </p:cNvPr>
            <p:cNvPicPr>
              <a:picLocks noChangeAspect="1"/>
            </p:cNvPicPr>
            <p:nvPr/>
          </p:nvPicPr>
          <p:blipFill>
            <a:blip r:embed="rId38"/>
            <a:stretch>
              <a:fillRect/>
            </a:stretch>
          </p:blipFill>
          <p:spPr>
            <a:xfrm>
              <a:off x="5154517" y="2958446"/>
              <a:ext cx="629158" cy="257955"/>
            </a:xfrm>
            <a:prstGeom prst="rect">
              <a:avLst/>
            </a:prstGeom>
          </p:spPr>
        </p:pic>
        <p:pic>
          <p:nvPicPr>
            <p:cNvPr id="142" name="Picture 141">
              <a:extLst>
                <a:ext uri="{FF2B5EF4-FFF2-40B4-BE49-F238E27FC236}">
                  <a16:creationId xmlns:a16="http://schemas.microsoft.com/office/drawing/2014/main" id="{B0CF6193-186C-4600-8841-1E1125467AF3}"/>
                </a:ext>
              </a:extLst>
            </p:cNvPr>
            <p:cNvPicPr>
              <a:picLocks noChangeAspect="1"/>
            </p:cNvPicPr>
            <p:nvPr/>
          </p:nvPicPr>
          <p:blipFill>
            <a:blip r:embed="rId39"/>
            <a:stretch>
              <a:fillRect/>
            </a:stretch>
          </p:blipFill>
          <p:spPr>
            <a:xfrm>
              <a:off x="4905344" y="3320626"/>
              <a:ext cx="441919" cy="231003"/>
            </a:xfrm>
            <a:prstGeom prst="rect">
              <a:avLst/>
            </a:prstGeom>
          </p:spPr>
        </p:pic>
        <p:pic>
          <p:nvPicPr>
            <p:cNvPr id="143" name="Picture 142">
              <a:extLst>
                <a:ext uri="{FF2B5EF4-FFF2-40B4-BE49-F238E27FC236}">
                  <a16:creationId xmlns:a16="http://schemas.microsoft.com/office/drawing/2014/main" id="{F0ECC4DB-5A0A-4304-8B89-317C665FFF33}"/>
                </a:ext>
              </a:extLst>
            </p:cNvPr>
            <p:cNvPicPr>
              <a:picLocks noChangeAspect="1"/>
            </p:cNvPicPr>
            <p:nvPr/>
          </p:nvPicPr>
          <p:blipFill>
            <a:blip r:embed="rId40"/>
            <a:stretch>
              <a:fillRect/>
            </a:stretch>
          </p:blipFill>
          <p:spPr>
            <a:xfrm>
              <a:off x="5366266" y="3344702"/>
              <a:ext cx="449568" cy="182498"/>
            </a:xfrm>
            <a:prstGeom prst="rect">
              <a:avLst/>
            </a:prstGeom>
          </p:spPr>
        </p:pic>
        <p:pic>
          <p:nvPicPr>
            <p:cNvPr id="144" name="Picture 143">
              <a:extLst>
                <a:ext uri="{FF2B5EF4-FFF2-40B4-BE49-F238E27FC236}">
                  <a16:creationId xmlns:a16="http://schemas.microsoft.com/office/drawing/2014/main" id="{2D261602-E975-4978-8CF4-3BB2025F63E6}"/>
                </a:ext>
              </a:extLst>
            </p:cNvPr>
            <p:cNvPicPr>
              <a:picLocks noChangeAspect="1"/>
            </p:cNvPicPr>
            <p:nvPr/>
          </p:nvPicPr>
          <p:blipFill>
            <a:blip r:embed="rId41"/>
            <a:stretch>
              <a:fillRect/>
            </a:stretch>
          </p:blipFill>
          <p:spPr>
            <a:xfrm>
              <a:off x="5227208" y="2705828"/>
              <a:ext cx="543001" cy="171474"/>
            </a:xfrm>
            <a:prstGeom prst="rect">
              <a:avLst/>
            </a:prstGeom>
          </p:spPr>
        </p:pic>
        <p:pic>
          <p:nvPicPr>
            <p:cNvPr id="145" name="Picture 144">
              <a:extLst>
                <a:ext uri="{FF2B5EF4-FFF2-40B4-BE49-F238E27FC236}">
                  <a16:creationId xmlns:a16="http://schemas.microsoft.com/office/drawing/2014/main" id="{6D553E52-5755-4C4D-897D-47F2AC38C954}"/>
                </a:ext>
              </a:extLst>
            </p:cNvPr>
            <p:cNvPicPr>
              <a:picLocks noChangeAspect="1"/>
            </p:cNvPicPr>
            <p:nvPr/>
          </p:nvPicPr>
          <p:blipFill>
            <a:blip r:embed="rId42"/>
            <a:stretch>
              <a:fillRect/>
            </a:stretch>
          </p:blipFill>
          <p:spPr>
            <a:xfrm>
              <a:off x="4957635" y="2611836"/>
              <a:ext cx="307024" cy="335220"/>
            </a:xfrm>
            <a:prstGeom prst="rect">
              <a:avLst/>
            </a:prstGeom>
          </p:spPr>
        </p:pic>
        <p:pic>
          <p:nvPicPr>
            <p:cNvPr id="146" name="Picture 145">
              <a:extLst>
                <a:ext uri="{FF2B5EF4-FFF2-40B4-BE49-F238E27FC236}">
                  <a16:creationId xmlns:a16="http://schemas.microsoft.com/office/drawing/2014/main" id="{03B15FAD-7058-47A1-95DB-0108787AA08D}"/>
                </a:ext>
              </a:extLst>
            </p:cNvPr>
            <p:cNvPicPr>
              <a:picLocks noChangeAspect="1"/>
            </p:cNvPicPr>
            <p:nvPr/>
          </p:nvPicPr>
          <p:blipFill>
            <a:blip r:embed="rId43"/>
            <a:stretch>
              <a:fillRect/>
            </a:stretch>
          </p:blipFill>
          <p:spPr>
            <a:xfrm>
              <a:off x="4485701" y="3279819"/>
              <a:ext cx="396936" cy="296839"/>
            </a:xfrm>
            <a:prstGeom prst="rect">
              <a:avLst/>
            </a:prstGeom>
          </p:spPr>
        </p:pic>
        <p:pic>
          <p:nvPicPr>
            <p:cNvPr id="147" name="Picture 146">
              <a:extLst>
                <a:ext uri="{FF2B5EF4-FFF2-40B4-BE49-F238E27FC236}">
                  <a16:creationId xmlns:a16="http://schemas.microsoft.com/office/drawing/2014/main" id="{75AEC3ED-F91C-4250-BCC4-8C6588D5D5E3}"/>
                </a:ext>
              </a:extLst>
            </p:cNvPr>
            <p:cNvPicPr>
              <a:picLocks noChangeAspect="1"/>
            </p:cNvPicPr>
            <p:nvPr/>
          </p:nvPicPr>
          <p:blipFill>
            <a:blip r:embed="rId44"/>
            <a:stretch>
              <a:fillRect/>
            </a:stretch>
          </p:blipFill>
          <p:spPr>
            <a:xfrm>
              <a:off x="4799146" y="2962325"/>
              <a:ext cx="437313" cy="343311"/>
            </a:xfrm>
            <a:prstGeom prst="rect">
              <a:avLst/>
            </a:prstGeom>
          </p:spPr>
        </p:pic>
        <p:pic>
          <p:nvPicPr>
            <p:cNvPr id="148" name="Picture 147">
              <a:extLst>
                <a:ext uri="{FF2B5EF4-FFF2-40B4-BE49-F238E27FC236}">
                  <a16:creationId xmlns:a16="http://schemas.microsoft.com/office/drawing/2014/main" id="{CACE0DDF-1350-42AD-ACA7-130425FEC86E}"/>
                </a:ext>
              </a:extLst>
            </p:cNvPr>
            <p:cNvPicPr>
              <a:picLocks noChangeAspect="1"/>
            </p:cNvPicPr>
            <p:nvPr/>
          </p:nvPicPr>
          <p:blipFill>
            <a:blip r:embed="rId45"/>
            <a:stretch>
              <a:fillRect/>
            </a:stretch>
          </p:blipFill>
          <p:spPr>
            <a:xfrm>
              <a:off x="4219277" y="2685895"/>
              <a:ext cx="355613" cy="355613"/>
            </a:xfrm>
            <a:prstGeom prst="rect">
              <a:avLst/>
            </a:prstGeom>
          </p:spPr>
        </p:pic>
        <p:pic>
          <p:nvPicPr>
            <p:cNvPr id="149" name="Picture 148">
              <a:extLst>
                <a:ext uri="{FF2B5EF4-FFF2-40B4-BE49-F238E27FC236}">
                  <a16:creationId xmlns:a16="http://schemas.microsoft.com/office/drawing/2014/main" id="{BAA992E0-EEE8-4E0D-B9A9-5BA944B47469}"/>
                </a:ext>
              </a:extLst>
            </p:cNvPr>
            <p:cNvPicPr>
              <a:picLocks noChangeAspect="1"/>
            </p:cNvPicPr>
            <p:nvPr/>
          </p:nvPicPr>
          <p:blipFill>
            <a:blip r:embed="rId46"/>
            <a:stretch>
              <a:fillRect/>
            </a:stretch>
          </p:blipFill>
          <p:spPr>
            <a:xfrm>
              <a:off x="4088714" y="3075384"/>
              <a:ext cx="387330" cy="284569"/>
            </a:xfrm>
            <a:prstGeom prst="rect">
              <a:avLst/>
            </a:prstGeom>
          </p:spPr>
        </p:pic>
        <p:sp>
          <p:nvSpPr>
            <p:cNvPr id="150" name="TextBox 149">
              <a:extLst>
                <a:ext uri="{FF2B5EF4-FFF2-40B4-BE49-F238E27FC236}">
                  <a16:creationId xmlns:a16="http://schemas.microsoft.com/office/drawing/2014/main" id="{D44E3B8F-B361-4B12-B0B1-3A637EA4CC9E}"/>
                </a:ext>
              </a:extLst>
            </p:cNvPr>
            <p:cNvSpPr txBox="1"/>
            <p:nvPr/>
          </p:nvSpPr>
          <p:spPr>
            <a:xfrm>
              <a:off x="4084327" y="2391088"/>
              <a:ext cx="1294124" cy="246221"/>
            </a:xfrm>
            <a:prstGeom prst="rect">
              <a:avLst/>
            </a:prstGeom>
            <a:noFill/>
          </p:spPr>
          <p:txBody>
            <a:bodyPr wrap="square" rtlCol="0">
              <a:spAutoFit/>
            </a:bodyPr>
            <a:lstStyle/>
            <a:p>
              <a:r>
                <a:rPr lang="en-US" altLang="zh-CN" sz="1000"/>
                <a:t>1U, 2U,2U4,  OCP</a:t>
              </a:r>
              <a:endParaRPr lang="zh-CN" altLang="en-US" sz="1000"/>
            </a:p>
          </p:txBody>
        </p:sp>
        <p:sp>
          <p:nvSpPr>
            <p:cNvPr id="151" name="TextBox 150">
              <a:extLst>
                <a:ext uri="{FF2B5EF4-FFF2-40B4-BE49-F238E27FC236}">
                  <a16:creationId xmlns:a16="http://schemas.microsoft.com/office/drawing/2014/main" id="{37184448-1EF4-4873-BE52-064808B87A4F}"/>
                </a:ext>
              </a:extLst>
            </p:cNvPr>
            <p:cNvSpPr txBox="1"/>
            <p:nvPr/>
          </p:nvSpPr>
          <p:spPr>
            <a:xfrm>
              <a:off x="1681610" y="2391201"/>
              <a:ext cx="911850" cy="246221"/>
            </a:xfrm>
            <a:prstGeom prst="rect">
              <a:avLst/>
            </a:prstGeom>
            <a:noFill/>
          </p:spPr>
          <p:txBody>
            <a:bodyPr wrap="square" rtlCol="0">
              <a:spAutoFit/>
            </a:bodyPr>
            <a:lstStyle/>
            <a:p>
              <a:r>
                <a:rPr lang="en-US" altLang="zh-CN" sz="1000"/>
                <a:t>1U, 2U,2U4</a:t>
              </a:r>
              <a:endParaRPr lang="zh-CN" altLang="en-US" sz="1000"/>
            </a:p>
          </p:txBody>
        </p:sp>
        <p:sp>
          <p:nvSpPr>
            <p:cNvPr id="152" name="TextBox 151">
              <a:extLst>
                <a:ext uri="{FF2B5EF4-FFF2-40B4-BE49-F238E27FC236}">
                  <a16:creationId xmlns:a16="http://schemas.microsoft.com/office/drawing/2014/main" id="{88C50A9A-C974-4003-8913-80A38DB158DE}"/>
                </a:ext>
              </a:extLst>
            </p:cNvPr>
            <p:cNvSpPr txBox="1"/>
            <p:nvPr/>
          </p:nvSpPr>
          <p:spPr>
            <a:xfrm>
              <a:off x="6514398" y="2389906"/>
              <a:ext cx="679986" cy="246221"/>
            </a:xfrm>
            <a:prstGeom prst="rect">
              <a:avLst/>
            </a:prstGeom>
            <a:noFill/>
          </p:spPr>
          <p:txBody>
            <a:bodyPr wrap="square" rtlCol="0">
              <a:spAutoFit/>
            </a:bodyPr>
            <a:lstStyle/>
            <a:p>
              <a:r>
                <a:rPr lang="en-US" altLang="zh-CN" sz="1000"/>
                <a:t>1U, 2U</a:t>
              </a:r>
              <a:endParaRPr lang="zh-CN" altLang="en-US" sz="1000"/>
            </a:p>
          </p:txBody>
        </p:sp>
        <p:pic>
          <p:nvPicPr>
            <p:cNvPr id="153" name="Picture 152">
              <a:extLst>
                <a:ext uri="{FF2B5EF4-FFF2-40B4-BE49-F238E27FC236}">
                  <a16:creationId xmlns:a16="http://schemas.microsoft.com/office/drawing/2014/main" id="{663D7A17-23EC-43AB-B20E-CF9C737C7EF0}"/>
                </a:ext>
              </a:extLst>
            </p:cNvPr>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2815385" y="3216401"/>
              <a:ext cx="634988" cy="332020"/>
            </a:xfrm>
            <a:prstGeom prst="rect">
              <a:avLst/>
            </a:prstGeom>
          </p:spPr>
        </p:pic>
        <p:pic>
          <p:nvPicPr>
            <p:cNvPr id="155" name="Picture 154">
              <a:extLst>
                <a:ext uri="{FF2B5EF4-FFF2-40B4-BE49-F238E27FC236}">
                  <a16:creationId xmlns:a16="http://schemas.microsoft.com/office/drawing/2014/main" id="{6329F011-F786-4C2B-ACD8-432CAA4074B5}"/>
                </a:ext>
              </a:extLst>
            </p:cNvPr>
            <p:cNvPicPr>
              <a:picLocks noChangeAspect="1"/>
            </p:cNvPicPr>
            <p:nvPr/>
          </p:nvPicPr>
          <p:blipFill>
            <a:blip r:embed="rId48"/>
            <a:stretch>
              <a:fillRect/>
            </a:stretch>
          </p:blipFill>
          <p:spPr>
            <a:xfrm>
              <a:off x="2821347" y="2973823"/>
              <a:ext cx="679563" cy="221898"/>
            </a:xfrm>
            <a:prstGeom prst="rect">
              <a:avLst/>
            </a:prstGeom>
          </p:spPr>
        </p:pic>
        <p:pic>
          <p:nvPicPr>
            <p:cNvPr id="156" name="Picture 155">
              <a:extLst>
                <a:ext uri="{FF2B5EF4-FFF2-40B4-BE49-F238E27FC236}">
                  <a16:creationId xmlns:a16="http://schemas.microsoft.com/office/drawing/2014/main" id="{8D77C443-CDA6-4F65-B42F-C9832AD68DD9}"/>
                </a:ext>
              </a:extLst>
            </p:cNvPr>
            <p:cNvPicPr>
              <a:picLocks noChangeAspect="1"/>
            </p:cNvPicPr>
            <p:nvPr/>
          </p:nvPicPr>
          <p:blipFill>
            <a:blip r:embed="rId49"/>
            <a:stretch>
              <a:fillRect/>
            </a:stretch>
          </p:blipFill>
          <p:spPr>
            <a:xfrm>
              <a:off x="2801038" y="2694627"/>
              <a:ext cx="663682" cy="246020"/>
            </a:xfrm>
            <a:prstGeom prst="rect">
              <a:avLst/>
            </a:prstGeom>
          </p:spPr>
        </p:pic>
        <p:pic>
          <p:nvPicPr>
            <p:cNvPr id="157" name="Picture 156">
              <a:extLst>
                <a:ext uri="{FF2B5EF4-FFF2-40B4-BE49-F238E27FC236}">
                  <a16:creationId xmlns:a16="http://schemas.microsoft.com/office/drawing/2014/main" id="{CD594C09-EC9D-4699-98DD-27AB3562D69B}"/>
                </a:ext>
              </a:extLst>
            </p:cNvPr>
            <p:cNvPicPr>
              <a:picLocks noChangeAspect="1"/>
            </p:cNvPicPr>
            <p:nvPr/>
          </p:nvPicPr>
          <p:blipFill>
            <a:blip r:embed="rId50" cstate="hqprint">
              <a:extLst>
                <a:ext uri="{28A0092B-C50C-407E-A947-70E740481C1C}">
                  <a14:useLocalDpi xmlns:a14="http://schemas.microsoft.com/office/drawing/2010/main"/>
                </a:ext>
              </a:extLst>
            </a:blip>
            <a:stretch>
              <a:fillRect/>
            </a:stretch>
          </p:blipFill>
          <p:spPr>
            <a:xfrm>
              <a:off x="2815385" y="2428187"/>
              <a:ext cx="619318" cy="217886"/>
            </a:xfrm>
            <a:prstGeom prst="rect">
              <a:avLst/>
            </a:prstGeom>
          </p:spPr>
        </p:pic>
        <p:pic>
          <p:nvPicPr>
            <p:cNvPr id="160" name="Picture 159">
              <a:extLst>
                <a:ext uri="{FF2B5EF4-FFF2-40B4-BE49-F238E27FC236}">
                  <a16:creationId xmlns:a16="http://schemas.microsoft.com/office/drawing/2014/main" id="{F71980B1-194A-4DB6-8444-F5A3DA1C918B}"/>
                </a:ext>
              </a:extLst>
            </p:cNvPr>
            <p:cNvPicPr>
              <a:picLocks noChangeAspect="1"/>
            </p:cNvPicPr>
            <p:nvPr/>
          </p:nvPicPr>
          <p:blipFill>
            <a:blip r:embed="rId51" cstate="hqprint">
              <a:extLst>
                <a:ext uri="{28A0092B-C50C-407E-A947-70E740481C1C}">
                  <a14:useLocalDpi xmlns:a14="http://schemas.microsoft.com/office/drawing/2010/main"/>
                </a:ext>
              </a:extLst>
            </a:blip>
            <a:stretch>
              <a:fillRect/>
            </a:stretch>
          </p:blipFill>
          <p:spPr>
            <a:xfrm>
              <a:off x="1307162" y="1945563"/>
              <a:ext cx="270964" cy="268956"/>
            </a:xfrm>
            <a:prstGeom prst="rect">
              <a:avLst/>
            </a:prstGeom>
          </p:spPr>
        </p:pic>
        <p:sp>
          <p:nvSpPr>
            <p:cNvPr id="161" name="TextBox 160">
              <a:extLst>
                <a:ext uri="{FF2B5EF4-FFF2-40B4-BE49-F238E27FC236}">
                  <a16:creationId xmlns:a16="http://schemas.microsoft.com/office/drawing/2014/main" id="{0118540F-E6FC-42F1-A983-AA42EB0F4F95}"/>
                </a:ext>
              </a:extLst>
            </p:cNvPr>
            <p:cNvSpPr txBox="1"/>
            <p:nvPr/>
          </p:nvSpPr>
          <p:spPr>
            <a:xfrm>
              <a:off x="430998" y="1912918"/>
              <a:ext cx="816697" cy="461665"/>
            </a:xfrm>
            <a:prstGeom prst="rect">
              <a:avLst/>
            </a:prstGeom>
            <a:noFill/>
          </p:spPr>
          <p:txBody>
            <a:bodyPr wrap="square" rtlCol="0">
              <a:spAutoFit/>
            </a:bodyPr>
            <a:lstStyle/>
            <a:p>
              <a:r>
                <a:rPr lang="en-US" altLang="zh-CN" sz="1200"/>
                <a:t>Cloud Instance</a:t>
              </a:r>
              <a:endParaRPr lang="zh-CN" altLang="en-US" sz="1200"/>
            </a:p>
          </p:txBody>
        </p:sp>
        <p:sp>
          <p:nvSpPr>
            <p:cNvPr id="162" name="TextBox 161">
              <a:extLst>
                <a:ext uri="{FF2B5EF4-FFF2-40B4-BE49-F238E27FC236}">
                  <a16:creationId xmlns:a16="http://schemas.microsoft.com/office/drawing/2014/main" id="{33B42962-7967-422D-AA2A-2F1C97FC7FD7}"/>
                </a:ext>
              </a:extLst>
            </p:cNvPr>
            <p:cNvSpPr txBox="1"/>
            <p:nvPr/>
          </p:nvSpPr>
          <p:spPr>
            <a:xfrm>
              <a:off x="1133566" y="2186404"/>
              <a:ext cx="904416" cy="215444"/>
            </a:xfrm>
            <a:prstGeom prst="rect">
              <a:avLst/>
            </a:prstGeom>
            <a:noFill/>
          </p:spPr>
          <p:txBody>
            <a:bodyPr wrap="square" rtlCol="0">
              <a:spAutoFit/>
            </a:bodyPr>
            <a:lstStyle/>
            <a:p>
              <a:pPr algn="ctr"/>
              <a:r>
                <a:rPr lang="en-US" altLang="zh-CN" sz="800"/>
                <a:t>Huawei Cloud</a:t>
              </a:r>
              <a:endParaRPr lang="zh-CN" altLang="en-US" sz="800"/>
            </a:p>
          </p:txBody>
        </p:sp>
        <p:pic>
          <p:nvPicPr>
            <p:cNvPr id="168" name="Picture 167">
              <a:extLst>
                <a:ext uri="{FF2B5EF4-FFF2-40B4-BE49-F238E27FC236}">
                  <a16:creationId xmlns:a16="http://schemas.microsoft.com/office/drawing/2014/main" id="{772AAC10-99B2-4A66-965A-BA23C3F50DBC}"/>
                </a:ext>
              </a:extLst>
            </p:cNvPr>
            <p:cNvPicPr>
              <a:picLocks noChangeAspect="1"/>
            </p:cNvPicPr>
            <p:nvPr/>
          </p:nvPicPr>
          <p:blipFill>
            <a:blip r:embed="rId29"/>
            <a:stretch>
              <a:fillRect/>
            </a:stretch>
          </p:blipFill>
          <p:spPr>
            <a:xfrm>
              <a:off x="8691604" y="2009946"/>
              <a:ext cx="432854" cy="262151"/>
            </a:xfrm>
            <a:prstGeom prst="rect">
              <a:avLst/>
            </a:prstGeom>
          </p:spPr>
        </p:pic>
        <p:sp>
          <p:nvSpPr>
            <p:cNvPr id="169" name="TextBox 168">
              <a:extLst>
                <a:ext uri="{FF2B5EF4-FFF2-40B4-BE49-F238E27FC236}">
                  <a16:creationId xmlns:a16="http://schemas.microsoft.com/office/drawing/2014/main" id="{E185013C-7F2E-483D-B0A9-C32905877217}"/>
                </a:ext>
              </a:extLst>
            </p:cNvPr>
            <p:cNvSpPr txBox="1"/>
            <p:nvPr/>
          </p:nvSpPr>
          <p:spPr>
            <a:xfrm>
              <a:off x="1556163" y="1965045"/>
              <a:ext cx="904415" cy="246221"/>
            </a:xfrm>
            <a:prstGeom prst="rect">
              <a:avLst/>
            </a:prstGeom>
            <a:noFill/>
          </p:spPr>
          <p:txBody>
            <a:bodyPr wrap="square" rtlCol="0">
              <a:spAutoFit/>
            </a:bodyPr>
            <a:lstStyle/>
            <a:p>
              <a:pPr algn="ctr"/>
              <a:r>
                <a:rPr lang="en-US" altLang="zh-CN" sz="1000"/>
                <a:t>Kc1.xxxx.y</a:t>
              </a:r>
              <a:endParaRPr lang="zh-CN" altLang="en-US" sz="1000"/>
            </a:p>
          </p:txBody>
        </p:sp>
        <p:grpSp>
          <p:nvGrpSpPr>
            <p:cNvPr id="188" name="Group 187">
              <a:extLst>
                <a:ext uri="{FF2B5EF4-FFF2-40B4-BE49-F238E27FC236}">
                  <a16:creationId xmlns:a16="http://schemas.microsoft.com/office/drawing/2014/main" id="{83432132-23C9-4FB7-AC31-F0F86761D094}"/>
                </a:ext>
              </a:extLst>
            </p:cNvPr>
            <p:cNvGrpSpPr/>
            <p:nvPr/>
          </p:nvGrpSpPr>
          <p:grpSpPr>
            <a:xfrm>
              <a:off x="5097089" y="1937161"/>
              <a:ext cx="2322622" cy="357848"/>
              <a:chOff x="5954056" y="2461820"/>
              <a:chExt cx="2322622" cy="357848"/>
            </a:xfrm>
          </p:grpSpPr>
          <p:pic>
            <p:nvPicPr>
              <p:cNvPr id="172" name="Picture 171">
                <a:extLst>
                  <a:ext uri="{FF2B5EF4-FFF2-40B4-BE49-F238E27FC236}">
                    <a16:creationId xmlns:a16="http://schemas.microsoft.com/office/drawing/2014/main" id="{A5C9F508-9200-49A9-97FE-606E8C252B4D}"/>
                  </a:ext>
                </a:extLst>
              </p:cNvPr>
              <p:cNvPicPr>
                <a:picLocks noChangeAspect="1"/>
              </p:cNvPicPr>
              <p:nvPr/>
            </p:nvPicPr>
            <p:blipFill>
              <a:blip r:embed="rId52" cstate="hqprint">
                <a:extLst>
                  <a:ext uri="{28A0092B-C50C-407E-A947-70E740481C1C}">
                    <a14:useLocalDpi xmlns:a14="http://schemas.microsoft.com/office/drawing/2010/main"/>
                  </a:ext>
                </a:extLst>
              </a:blip>
              <a:stretch>
                <a:fillRect/>
              </a:stretch>
            </p:blipFill>
            <p:spPr>
              <a:xfrm>
                <a:off x="6619405" y="2461820"/>
                <a:ext cx="432854" cy="348634"/>
              </a:xfrm>
              <a:prstGeom prst="rect">
                <a:avLst/>
              </a:prstGeom>
            </p:spPr>
          </p:pic>
          <p:sp>
            <p:nvSpPr>
              <p:cNvPr id="173" name="TextBox 172">
                <a:extLst>
                  <a:ext uri="{FF2B5EF4-FFF2-40B4-BE49-F238E27FC236}">
                    <a16:creationId xmlns:a16="http://schemas.microsoft.com/office/drawing/2014/main" id="{8AB49582-BF26-41B6-A69C-40C69C032950}"/>
                  </a:ext>
                </a:extLst>
              </p:cNvPr>
              <p:cNvSpPr txBox="1"/>
              <p:nvPr/>
            </p:nvSpPr>
            <p:spPr>
              <a:xfrm>
                <a:off x="6990483" y="2560275"/>
                <a:ext cx="1286195" cy="215444"/>
              </a:xfrm>
              <a:prstGeom prst="rect">
                <a:avLst/>
              </a:prstGeom>
              <a:noFill/>
            </p:spPr>
            <p:txBody>
              <a:bodyPr wrap="square" rtlCol="0">
                <a:spAutoFit/>
              </a:bodyPr>
              <a:lstStyle/>
              <a:p>
                <a:pPr algn="ctr"/>
                <a:r>
                  <a:rPr lang="en-US" altLang="zh-CN" sz="800"/>
                  <a:t>www.worksonarm.com</a:t>
                </a:r>
                <a:endParaRPr lang="zh-CN" altLang="en-US" sz="800"/>
              </a:p>
            </p:txBody>
          </p:sp>
          <p:pic>
            <p:nvPicPr>
              <p:cNvPr id="174" name="Picture 173">
                <a:extLst>
                  <a:ext uri="{FF2B5EF4-FFF2-40B4-BE49-F238E27FC236}">
                    <a16:creationId xmlns:a16="http://schemas.microsoft.com/office/drawing/2014/main" id="{33935DAD-1124-4DD7-848C-696D0057C8F3}"/>
                  </a:ext>
                </a:extLst>
              </p:cNvPr>
              <p:cNvPicPr>
                <a:picLocks noChangeAspect="1"/>
              </p:cNvPicPr>
              <p:nvPr/>
            </p:nvPicPr>
            <p:blipFill>
              <a:blip r:embed="rId53" cstate="hqprint">
                <a:extLst>
                  <a:ext uri="{28A0092B-C50C-407E-A947-70E740481C1C}">
                    <a14:useLocalDpi xmlns:a14="http://schemas.microsoft.com/office/drawing/2010/main"/>
                  </a:ext>
                </a:extLst>
              </a:blip>
              <a:stretch>
                <a:fillRect/>
              </a:stretch>
            </p:blipFill>
            <p:spPr>
              <a:xfrm>
                <a:off x="5954056" y="2471035"/>
                <a:ext cx="636183" cy="348633"/>
              </a:xfrm>
              <a:prstGeom prst="rect">
                <a:avLst/>
              </a:prstGeom>
            </p:spPr>
          </p:pic>
        </p:grpSp>
        <p:pic>
          <p:nvPicPr>
            <p:cNvPr id="175" name="Picture 174">
              <a:extLst>
                <a:ext uri="{FF2B5EF4-FFF2-40B4-BE49-F238E27FC236}">
                  <a16:creationId xmlns:a16="http://schemas.microsoft.com/office/drawing/2014/main" id="{5D01C25A-D4EF-42C5-A60D-24EEE5EAEDBA}"/>
                </a:ext>
              </a:extLst>
            </p:cNvPr>
            <p:cNvPicPr>
              <a:picLocks noChangeAspect="1"/>
            </p:cNvPicPr>
            <p:nvPr/>
          </p:nvPicPr>
          <p:blipFill>
            <a:blip r:embed="rId54"/>
            <a:stretch>
              <a:fillRect/>
            </a:stretch>
          </p:blipFill>
          <p:spPr>
            <a:xfrm>
              <a:off x="6056596" y="3293305"/>
              <a:ext cx="679986" cy="217896"/>
            </a:xfrm>
            <a:prstGeom prst="rect">
              <a:avLst/>
            </a:prstGeom>
          </p:spPr>
        </p:pic>
        <p:pic>
          <p:nvPicPr>
            <p:cNvPr id="176" name="Picture 175">
              <a:extLst>
                <a:ext uri="{FF2B5EF4-FFF2-40B4-BE49-F238E27FC236}">
                  <a16:creationId xmlns:a16="http://schemas.microsoft.com/office/drawing/2014/main" id="{64D11C32-AFA1-4F20-9AEA-8AC3162E427D}"/>
                </a:ext>
              </a:extLst>
            </p:cNvPr>
            <p:cNvPicPr>
              <a:picLocks noChangeAspect="1"/>
            </p:cNvPicPr>
            <p:nvPr/>
          </p:nvPicPr>
          <p:blipFill>
            <a:blip r:embed="rId37"/>
            <a:stretch>
              <a:fillRect/>
            </a:stretch>
          </p:blipFill>
          <p:spPr>
            <a:xfrm>
              <a:off x="5982616" y="3028145"/>
              <a:ext cx="657286" cy="280716"/>
            </a:xfrm>
            <a:prstGeom prst="rect">
              <a:avLst/>
            </a:prstGeom>
          </p:spPr>
        </p:pic>
        <p:pic>
          <p:nvPicPr>
            <p:cNvPr id="177" name="Picture 176">
              <a:extLst>
                <a:ext uri="{FF2B5EF4-FFF2-40B4-BE49-F238E27FC236}">
                  <a16:creationId xmlns:a16="http://schemas.microsoft.com/office/drawing/2014/main" id="{9B794F27-033C-42F8-AA05-D216E8EAB21B}"/>
                </a:ext>
              </a:extLst>
            </p:cNvPr>
            <p:cNvPicPr>
              <a:picLocks noChangeAspect="1"/>
            </p:cNvPicPr>
            <p:nvPr/>
          </p:nvPicPr>
          <p:blipFill>
            <a:blip r:embed="rId55"/>
            <a:stretch>
              <a:fillRect/>
            </a:stretch>
          </p:blipFill>
          <p:spPr>
            <a:xfrm>
              <a:off x="5981875" y="2693568"/>
              <a:ext cx="608364" cy="335221"/>
            </a:xfrm>
            <a:prstGeom prst="rect">
              <a:avLst/>
            </a:prstGeom>
          </p:spPr>
        </p:pic>
        <p:sp>
          <p:nvSpPr>
            <p:cNvPr id="182" name="Rectangle 181">
              <a:extLst>
                <a:ext uri="{FF2B5EF4-FFF2-40B4-BE49-F238E27FC236}">
                  <a16:creationId xmlns:a16="http://schemas.microsoft.com/office/drawing/2014/main" id="{D3607EB3-6683-416D-82B8-2EE403C855C1}"/>
                </a:ext>
              </a:extLst>
            </p:cNvPr>
            <p:cNvSpPr/>
            <p:nvPr/>
          </p:nvSpPr>
          <p:spPr>
            <a:xfrm>
              <a:off x="9082014" y="1987132"/>
              <a:ext cx="1429163" cy="246221"/>
            </a:xfrm>
            <a:prstGeom prst="rect">
              <a:avLst/>
            </a:prstGeom>
          </p:spPr>
          <p:txBody>
            <a:bodyPr wrap="square">
              <a:spAutoFit/>
            </a:bodyPr>
            <a:lstStyle/>
            <a:p>
              <a:r>
                <a:rPr lang="en-US" altLang="zh-CN" sz="1000"/>
                <a:t>EC2 M6g, C6g, R6g</a:t>
              </a:r>
              <a:endParaRPr lang="zh-CN" altLang="en-US" sz="1000"/>
            </a:p>
          </p:txBody>
        </p:sp>
        <p:grpSp>
          <p:nvGrpSpPr>
            <p:cNvPr id="200" name="Group 199">
              <a:extLst>
                <a:ext uri="{FF2B5EF4-FFF2-40B4-BE49-F238E27FC236}">
                  <a16:creationId xmlns:a16="http://schemas.microsoft.com/office/drawing/2014/main" id="{292EC5AC-DD46-45F3-913A-EABADC18BEE6}"/>
                </a:ext>
              </a:extLst>
            </p:cNvPr>
            <p:cNvGrpSpPr/>
            <p:nvPr/>
          </p:nvGrpSpPr>
          <p:grpSpPr>
            <a:xfrm>
              <a:off x="2161499" y="1423971"/>
              <a:ext cx="1654341" cy="377963"/>
              <a:chOff x="2341873" y="1434033"/>
              <a:chExt cx="1654341" cy="377963"/>
            </a:xfrm>
          </p:grpSpPr>
          <p:sp>
            <p:nvSpPr>
              <p:cNvPr id="179" name="Cloud 178">
                <a:extLst>
                  <a:ext uri="{FF2B5EF4-FFF2-40B4-BE49-F238E27FC236}">
                    <a16:creationId xmlns:a16="http://schemas.microsoft.com/office/drawing/2014/main" id="{5418FDF9-A84A-4C36-BB1E-E5EB4259BDB1}"/>
                  </a:ext>
                </a:extLst>
              </p:cNvPr>
              <p:cNvSpPr/>
              <p:nvPr/>
            </p:nvSpPr>
            <p:spPr>
              <a:xfrm>
                <a:off x="2341873" y="1434033"/>
                <a:ext cx="596860" cy="377963"/>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TextBox 182">
                <a:extLst>
                  <a:ext uri="{FF2B5EF4-FFF2-40B4-BE49-F238E27FC236}">
                    <a16:creationId xmlns:a16="http://schemas.microsoft.com/office/drawing/2014/main" id="{F7B22F98-AD81-486D-A980-5841B2AF87CC}"/>
                  </a:ext>
                </a:extLst>
              </p:cNvPr>
              <p:cNvSpPr txBox="1"/>
              <p:nvPr/>
            </p:nvSpPr>
            <p:spPr>
              <a:xfrm>
                <a:off x="2901402" y="1461638"/>
                <a:ext cx="1094812" cy="276999"/>
              </a:xfrm>
              <a:prstGeom prst="rect">
                <a:avLst/>
              </a:prstGeom>
              <a:noFill/>
            </p:spPr>
            <p:txBody>
              <a:bodyPr wrap="square" rtlCol="0">
                <a:spAutoFit/>
              </a:bodyPr>
              <a:lstStyle/>
              <a:p>
                <a:r>
                  <a:rPr lang="en-US" altLang="zh-CN" sz="1200"/>
                  <a:t>Cloud-Native</a:t>
                </a:r>
                <a:endParaRPr lang="zh-CN" altLang="en-US" sz="1200"/>
              </a:p>
            </p:txBody>
          </p:sp>
        </p:grpSp>
        <p:grpSp>
          <p:nvGrpSpPr>
            <p:cNvPr id="196" name="Group 195">
              <a:extLst>
                <a:ext uri="{FF2B5EF4-FFF2-40B4-BE49-F238E27FC236}">
                  <a16:creationId xmlns:a16="http://schemas.microsoft.com/office/drawing/2014/main" id="{2CF54EE5-7391-46E6-B0A1-A7B578BA249E}"/>
                </a:ext>
              </a:extLst>
            </p:cNvPr>
            <p:cNvGrpSpPr/>
            <p:nvPr/>
          </p:nvGrpSpPr>
          <p:grpSpPr>
            <a:xfrm>
              <a:off x="4007601" y="1422930"/>
              <a:ext cx="963630" cy="391560"/>
              <a:chOff x="4007601" y="1422930"/>
              <a:chExt cx="963630" cy="391560"/>
            </a:xfrm>
          </p:grpSpPr>
          <p:pic>
            <p:nvPicPr>
              <p:cNvPr id="178" name="Picture 177">
                <a:extLst>
                  <a:ext uri="{FF2B5EF4-FFF2-40B4-BE49-F238E27FC236}">
                    <a16:creationId xmlns:a16="http://schemas.microsoft.com/office/drawing/2014/main" id="{02B1653A-680C-4F74-BF8B-B22799DD5F71}"/>
                  </a:ext>
                </a:extLst>
              </p:cNvPr>
              <p:cNvPicPr>
                <a:picLocks noChangeAspect="1"/>
              </p:cNvPicPr>
              <p:nvPr/>
            </p:nvPicPr>
            <p:blipFill>
              <a:blip r:embed="rId56" cstate="hqprint">
                <a:extLst>
                  <a:ext uri="{28A0092B-C50C-407E-A947-70E740481C1C}">
                    <a14:useLocalDpi xmlns:a14="http://schemas.microsoft.com/office/drawing/2010/main"/>
                  </a:ext>
                </a:extLst>
              </a:blip>
              <a:stretch>
                <a:fillRect/>
              </a:stretch>
            </p:blipFill>
            <p:spPr>
              <a:xfrm>
                <a:off x="4007601" y="1422930"/>
                <a:ext cx="397320" cy="391560"/>
              </a:xfrm>
              <a:prstGeom prst="rect">
                <a:avLst/>
              </a:prstGeom>
            </p:spPr>
          </p:pic>
          <p:sp>
            <p:nvSpPr>
              <p:cNvPr id="184" name="TextBox 183">
                <a:extLst>
                  <a:ext uri="{FF2B5EF4-FFF2-40B4-BE49-F238E27FC236}">
                    <a16:creationId xmlns:a16="http://schemas.microsoft.com/office/drawing/2014/main" id="{A0BD564C-6B75-408D-A19D-6CAE3E9E9FD4}"/>
                  </a:ext>
                </a:extLst>
              </p:cNvPr>
              <p:cNvSpPr txBox="1"/>
              <p:nvPr/>
            </p:nvSpPr>
            <p:spPr>
              <a:xfrm>
                <a:off x="4365233" y="1472194"/>
                <a:ext cx="605998" cy="276999"/>
              </a:xfrm>
              <a:prstGeom prst="rect">
                <a:avLst/>
              </a:prstGeom>
              <a:noFill/>
            </p:spPr>
            <p:txBody>
              <a:bodyPr wrap="square" rtlCol="0">
                <a:spAutoFit/>
              </a:bodyPr>
              <a:lstStyle/>
              <a:p>
                <a:r>
                  <a:rPr lang="en-US" altLang="zh-CN" sz="1200"/>
                  <a:t>HPC</a:t>
                </a:r>
                <a:endParaRPr lang="zh-CN" altLang="en-US" sz="1200"/>
              </a:p>
            </p:txBody>
          </p:sp>
        </p:grpSp>
        <p:grpSp>
          <p:nvGrpSpPr>
            <p:cNvPr id="198" name="Group 197">
              <a:extLst>
                <a:ext uri="{FF2B5EF4-FFF2-40B4-BE49-F238E27FC236}">
                  <a16:creationId xmlns:a16="http://schemas.microsoft.com/office/drawing/2014/main" id="{5B80EA5C-4088-46F6-8F52-85EFDFD35526}"/>
                </a:ext>
              </a:extLst>
            </p:cNvPr>
            <p:cNvGrpSpPr/>
            <p:nvPr/>
          </p:nvGrpSpPr>
          <p:grpSpPr>
            <a:xfrm>
              <a:off x="7164180" y="1369239"/>
              <a:ext cx="1584955" cy="461665"/>
              <a:chOff x="7164180" y="1369239"/>
              <a:chExt cx="1584955" cy="461665"/>
            </a:xfrm>
          </p:grpSpPr>
          <p:pic>
            <p:nvPicPr>
              <p:cNvPr id="181" name="Picture 180">
                <a:extLst>
                  <a:ext uri="{FF2B5EF4-FFF2-40B4-BE49-F238E27FC236}">
                    <a16:creationId xmlns:a16="http://schemas.microsoft.com/office/drawing/2014/main" id="{478E3D1F-ADFB-47AE-9C75-DF4F9CEB95F4}"/>
                  </a:ext>
                </a:extLst>
              </p:cNvPr>
              <p:cNvPicPr>
                <a:picLocks noChangeAspect="1"/>
              </p:cNvPicPr>
              <p:nvPr/>
            </p:nvPicPr>
            <p:blipFill>
              <a:blip r:embed="rId57" cstate="hqprint">
                <a:extLst>
                  <a:ext uri="{28A0092B-C50C-407E-A947-70E740481C1C}">
                    <a14:useLocalDpi xmlns:a14="http://schemas.microsoft.com/office/drawing/2010/main"/>
                  </a:ext>
                </a:extLst>
              </a:blip>
              <a:stretch>
                <a:fillRect/>
              </a:stretch>
            </p:blipFill>
            <p:spPr>
              <a:xfrm>
                <a:off x="7164180" y="1423809"/>
                <a:ext cx="648358" cy="364336"/>
              </a:xfrm>
              <a:prstGeom prst="rect">
                <a:avLst/>
              </a:prstGeom>
            </p:spPr>
          </p:pic>
          <p:sp>
            <p:nvSpPr>
              <p:cNvPr id="185" name="TextBox 184">
                <a:extLst>
                  <a:ext uri="{FF2B5EF4-FFF2-40B4-BE49-F238E27FC236}">
                    <a16:creationId xmlns:a16="http://schemas.microsoft.com/office/drawing/2014/main" id="{51A260D7-BDA1-42FF-A89C-E1A45BDA3CD9}"/>
                  </a:ext>
                </a:extLst>
              </p:cNvPr>
              <p:cNvSpPr txBox="1"/>
              <p:nvPr/>
            </p:nvSpPr>
            <p:spPr>
              <a:xfrm>
                <a:off x="7801972" y="1369239"/>
                <a:ext cx="947163" cy="461665"/>
              </a:xfrm>
              <a:prstGeom prst="rect">
                <a:avLst/>
              </a:prstGeom>
              <a:noFill/>
            </p:spPr>
            <p:txBody>
              <a:bodyPr wrap="square" rtlCol="0">
                <a:spAutoFit/>
              </a:bodyPr>
              <a:lstStyle/>
              <a:p>
                <a:r>
                  <a:rPr lang="en-US" altLang="zh-CN" sz="1200"/>
                  <a:t>Automotive Computing</a:t>
                </a:r>
                <a:endParaRPr lang="zh-CN" altLang="en-US" sz="1200"/>
              </a:p>
            </p:txBody>
          </p:sp>
        </p:grpSp>
        <p:grpSp>
          <p:nvGrpSpPr>
            <p:cNvPr id="187" name="Group 186">
              <a:extLst>
                <a:ext uri="{FF2B5EF4-FFF2-40B4-BE49-F238E27FC236}">
                  <a16:creationId xmlns:a16="http://schemas.microsoft.com/office/drawing/2014/main" id="{4002E244-39E6-40CE-AE25-0F3839B23EC2}"/>
                </a:ext>
              </a:extLst>
            </p:cNvPr>
            <p:cNvGrpSpPr/>
            <p:nvPr/>
          </p:nvGrpSpPr>
          <p:grpSpPr>
            <a:xfrm>
              <a:off x="2958258" y="1958214"/>
              <a:ext cx="1119490" cy="320894"/>
              <a:chOff x="4022686" y="2520257"/>
              <a:chExt cx="1119490" cy="320894"/>
            </a:xfrm>
          </p:grpSpPr>
          <p:pic>
            <p:nvPicPr>
              <p:cNvPr id="170" name="Picture 169">
                <a:extLst>
                  <a:ext uri="{FF2B5EF4-FFF2-40B4-BE49-F238E27FC236}">
                    <a16:creationId xmlns:a16="http://schemas.microsoft.com/office/drawing/2014/main" id="{204B7777-39CE-4771-84A5-AE0B5601DC7C}"/>
                  </a:ext>
                </a:extLst>
              </p:cNvPr>
              <p:cNvPicPr>
                <a:picLocks noChangeAspect="1"/>
              </p:cNvPicPr>
              <p:nvPr/>
            </p:nvPicPr>
            <p:blipFill>
              <a:blip r:embed="rId58" cstate="hqprint">
                <a:extLst>
                  <a:ext uri="{28A0092B-C50C-407E-A947-70E740481C1C}">
                    <a14:useLocalDpi xmlns:a14="http://schemas.microsoft.com/office/drawing/2010/main"/>
                  </a:ext>
                </a:extLst>
              </a:blip>
              <a:stretch>
                <a:fillRect/>
              </a:stretch>
            </p:blipFill>
            <p:spPr>
              <a:xfrm>
                <a:off x="4537414" y="2520257"/>
                <a:ext cx="604762" cy="320894"/>
              </a:xfrm>
              <a:prstGeom prst="rect">
                <a:avLst/>
              </a:prstGeom>
            </p:spPr>
          </p:pic>
          <p:pic>
            <p:nvPicPr>
              <p:cNvPr id="186" name="Picture 185">
                <a:extLst>
                  <a:ext uri="{FF2B5EF4-FFF2-40B4-BE49-F238E27FC236}">
                    <a16:creationId xmlns:a16="http://schemas.microsoft.com/office/drawing/2014/main" id="{CD409FC0-A1BC-47B1-85C2-46C4394A789F}"/>
                  </a:ext>
                </a:extLst>
              </p:cNvPr>
              <p:cNvPicPr>
                <a:picLocks noChangeAspect="1"/>
              </p:cNvPicPr>
              <p:nvPr/>
            </p:nvPicPr>
            <p:blipFill>
              <a:blip r:embed="rId59" cstate="hqprint">
                <a:extLst>
                  <a:ext uri="{28A0092B-C50C-407E-A947-70E740481C1C}">
                    <a14:useLocalDpi xmlns:a14="http://schemas.microsoft.com/office/drawing/2010/main"/>
                  </a:ext>
                </a:extLst>
              </a:blip>
              <a:stretch>
                <a:fillRect/>
              </a:stretch>
            </p:blipFill>
            <p:spPr>
              <a:xfrm>
                <a:off x="4022686" y="2521442"/>
                <a:ext cx="498477" cy="314500"/>
              </a:xfrm>
              <a:prstGeom prst="rect">
                <a:avLst/>
              </a:prstGeom>
            </p:spPr>
          </p:pic>
        </p:grpSp>
        <p:grpSp>
          <p:nvGrpSpPr>
            <p:cNvPr id="197" name="Group 196">
              <a:extLst>
                <a:ext uri="{FF2B5EF4-FFF2-40B4-BE49-F238E27FC236}">
                  <a16:creationId xmlns:a16="http://schemas.microsoft.com/office/drawing/2014/main" id="{E8CC3621-7648-4205-A341-4BD02651AAFF}"/>
                </a:ext>
              </a:extLst>
            </p:cNvPr>
            <p:cNvGrpSpPr/>
            <p:nvPr/>
          </p:nvGrpSpPr>
          <p:grpSpPr>
            <a:xfrm>
              <a:off x="5132768" y="1385517"/>
              <a:ext cx="1775813" cy="452308"/>
              <a:chOff x="5132770" y="1280634"/>
              <a:chExt cx="1855199" cy="519092"/>
            </a:xfrm>
          </p:grpSpPr>
          <p:grpSp>
            <p:nvGrpSpPr>
              <p:cNvPr id="192" name="Group 191">
                <a:extLst>
                  <a:ext uri="{FF2B5EF4-FFF2-40B4-BE49-F238E27FC236}">
                    <a16:creationId xmlns:a16="http://schemas.microsoft.com/office/drawing/2014/main" id="{7B0CB3FF-4D44-45F6-813B-7C4066C3F086}"/>
                  </a:ext>
                </a:extLst>
              </p:cNvPr>
              <p:cNvGrpSpPr/>
              <p:nvPr/>
            </p:nvGrpSpPr>
            <p:grpSpPr>
              <a:xfrm>
                <a:off x="5132770" y="1280634"/>
                <a:ext cx="1094813" cy="519092"/>
                <a:chOff x="5981875" y="1205811"/>
                <a:chExt cx="1133431" cy="604025"/>
              </a:xfrm>
            </p:grpSpPr>
            <p:pic>
              <p:nvPicPr>
                <p:cNvPr id="190" name="Picture 189">
                  <a:extLst>
                    <a:ext uri="{FF2B5EF4-FFF2-40B4-BE49-F238E27FC236}">
                      <a16:creationId xmlns:a16="http://schemas.microsoft.com/office/drawing/2014/main" id="{415DBB63-84C5-46E2-9EB5-BF77E98FB4D1}"/>
                    </a:ext>
                  </a:extLst>
                </p:cNvPr>
                <p:cNvPicPr>
                  <a:picLocks noChangeAspect="1"/>
                </p:cNvPicPr>
                <p:nvPr/>
              </p:nvPicPr>
              <p:blipFill>
                <a:blip r:embed="rId60"/>
                <a:stretch>
                  <a:fillRect/>
                </a:stretch>
              </p:blipFill>
              <p:spPr>
                <a:xfrm>
                  <a:off x="5981875" y="1456401"/>
                  <a:ext cx="1133431" cy="353435"/>
                </a:xfrm>
                <a:prstGeom prst="rect">
                  <a:avLst/>
                </a:prstGeom>
              </p:spPr>
            </p:pic>
            <p:pic>
              <p:nvPicPr>
                <p:cNvPr id="191" name="Picture 190">
                  <a:extLst>
                    <a:ext uri="{FF2B5EF4-FFF2-40B4-BE49-F238E27FC236}">
                      <a16:creationId xmlns:a16="http://schemas.microsoft.com/office/drawing/2014/main" id="{BA02C54D-D7D5-4E3E-9706-5F917E164375}"/>
                    </a:ext>
                  </a:extLst>
                </p:cNvPr>
                <p:cNvPicPr>
                  <a:picLocks noChangeAspect="1"/>
                </p:cNvPicPr>
                <p:nvPr/>
              </p:nvPicPr>
              <p:blipFill>
                <a:blip r:embed="rId61"/>
                <a:stretch>
                  <a:fillRect/>
                </a:stretch>
              </p:blipFill>
              <p:spPr>
                <a:xfrm>
                  <a:off x="6316229" y="1205811"/>
                  <a:ext cx="799077" cy="372451"/>
                </a:xfrm>
                <a:prstGeom prst="rect">
                  <a:avLst/>
                </a:prstGeom>
              </p:spPr>
            </p:pic>
          </p:grpSp>
          <p:sp>
            <p:nvSpPr>
              <p:cNvPr id="193" name="TextBox 192">
                <a:extLst>
                  <a:ext uri="{FF2B5EF4-FFF2-40B4-BE49-F238E27FC236}">
                    <a16:creationId xmlns:a16="http://schemas.microsoft.com/office/drawing/2014/main" id="{3F8D21CD-EFA3-4AF1-AE47-6885936C61E2}"/>
                  </a:ext>
                </a:extLst>
              </p:cNvPr>
              <p:cNvSpPr txBox="1"/>
              <p:nvPr/>
            </p:nvSpPr>
            <p:spPr>
              <a:xfrm>
                <a:off x="6155934" y="1381300"/>
                <a:ext cx="832035" cy="280534"/>
              </a:xfrm>
              <a:prstGeom prst="rect">
                <a:avLst/>
              </a:prstGeom>
              <a:noFill/>
            </p:spPr>
            <p:txBody>
              <a:bodyPr wrap="square" rtlCol="0">
                <a:spAutoFit/>
              </a:bodyPr>
              <a:lstStyle/>
              <a:p>
                <a:r>
                  <a:rPr lang="en-US" altLang="zh-CN" sz="1200"/>
                  <a:t>Big Data</a:t>
                </a:r>
                <a:endParaRPr lang="zh-CN" altLang="en-US" sz="1200"/>
              </a:p>
            </p:txBody>
          </p:sp>
        </p:grpSp>
        <p:grpSp>
          <p:nvGrpSpPr>
            <p:cNvPr id="199" name="Group 198">
              <a:extLst>
                <a:ext uri="{FF2B5EF4-FFF2-40B4-BE49-F238E27FC236}">
                  <a16:creationId xmlns:a16="http://schemas.microsoft.com/office/drawing/2014/main" id="{E46B3821-D40C-47C5-9E2D-7131031EADF1}"/>
                </a:ext>
              </a:extLst>
            </p:cNvPr>
            <p:cNvGrpSpPr/>
            <p:nvPr/>
          </p:nvGrpSpPr>
          <p:grpSpPr>
            <a:xfrm>
              <a:off x="9076927" y="1441322"/>
              <a:ext cx="1406682" cy="374910"/>
              <a:chOff x="9076927" y="1441322"/>
              <a:chExt cx="1406682" cy="374910"/>
            </a:xfrm>
          </p:grpSpPr>
          <p:pic>
            <p:nvPicPr>
              <p:cNvPr id="194" name="Picture 193">
                <a:extLst>
                  <a:ext uri="{FF2B5EF4-FFF2-40B4-BE49-F238E27FC236}">
                    <a16:creationId xmlns:a16="http://schemas.microsoft.com/office/drawing/2014/main" id="{04DF51AC-37CF-433C-960F-D2E52E45EEC6}"/>
                  </a:ext>
                </a:extLst>
              </p:cNvPr>
              <p:cNvPicPr>
                <a:picLocks noChangeAspect="1"/>
              </p:cNvPicPr>
              <p:nvPr/>
            </p:nvPicPr>
            <p:blipFill>
              <a:blip r:embed="rId62" cstate="hqprint">
                <a:extLst>
                  <a:ext uri="{28A0092B-C50C-407E-A947-70E740481C1C}">
                    <a14:useLocalDpi xmlns:a14="http://schemas.microsoft.com/office/drawing/2010/main"/>
                  </a:ext>
                </a:extLst>
              </a:blip>
              <a:stretch>
                <a:fillRect/>
              </a:stretch>
            </p:blipFill>
            <p:spPr>
              <a:xfrm>
                <a:off x="9076927" y="1441322"/>
                <a:ext cx="310000" cy="374910"/>
              </a:xfrm>
              <a:prstGeom prst="rect">
                <a:avLst/>
              </a:prstGeom>
            </p:spPr>
          </p:pic>
          <p:sp>
            <p:nvSpPr>
              <p:cNvPr id="195" name="TextBox 194">
                <a:extLst>
                  <a:ext uri="{FF2B5EF4-FFF2-40B4-BE49-F238E27FC236}">
                    <a16:creationId xmlns:a16="http://schemas.microsoft.com/office/drawing/2014/main" id="{F11305F2-D76D-41A9-A641-63D776BF5BD8}"/>
                  </a:ext>
                </a:extLst>
              </p:cNvPr>
              <p:cNvSpPr txBox="1"/>
              <p:nvPr/>
            </p:nvSpPr>
            <p:spPr>
              <a:xfrm>
                <a:off x="9359359" y="1473901"/>
                <a:ext cx="1124250" cy="276999"/>
              </a:xfrm>
              <a:prstGeom prst="rect">
                <a:avLst/>
              </a:prstGeom>
              <a:noFill/>
            </p:spPr>
            <p:txBody>
              <a:bodyPr wrap="square" rtlCol="0">
                <a:spAutoFit/>
              </a:bodyPr>
              <a:lstStyle/>
              <a:p>
                <a:r>
                  <a:rPr lang="en-US" altLang="zh-CN" sz="1200"/>
                  <a:t>Cybersecurity</a:t>
                </a:r>
                <a:endParaRPr lang="zh-CN" altLang="en-US" sz="1200"/>
              </a:p>
            </p:txBody>
          </p:sp>
        </p:grpSp>
        <p:sp>
          <p:nvSpPr>
            <p:cNvPr id="171" name="TextBox 170">
              <a:extLst>
                <a:ext uri="{FF2B5EF4-FFF2-40B4-BE49-F238E27FC236}">
                  <a16:creationId xmlns:a16="http://schemas.microsoft.com/office/drawing/2014/main" id="{34E0AA5D-AED1-41D8-BE01-7A29E0AE2129}"/>
                </a:ext>
              </a:extLst>
            </p:cNvPr>
            <p:cNvSpPr txBox="1"/>
            <p:nvPr/>
          </p:nvSpPr>
          <p:spPr>
            <a:xfrm>
              <a:off x="483300" y="1422358"/>
              <a:ext cx="712091" cy="276999"/>
            </a:xfrm>
            <a:prstGeom prst="rect">
              <a:avLst/>
            </a:prstGeom>
            <a:noFill/>
          </p:spPr>
          <p:txBody>
            <a:bodyPr wrap="square" rtlCol="0">
              <a:spAutoFit/>
            </a:bodyPr>
            <a:lstStyle/>
            <a:p>
              <a:r>
                <a:rPr lang="en-US" altLang="zh-CN" sz="1200"/>
                <a:t>Apps</a:t>
              </a:r>
              <a:endParaRPr lang="zh-CN" altLang="en-US" sz="1200"/>
            </a:p>
          </p:txBody>
        </p:sp>
        <p:sp>
          <p:nvSpPr>
            <p:cNvPr id="180" name="TextBox 179">
              <a:extLst>
                <a:ext uri="{FF2B5EF4-FFF2-40B4-BE49-F238E27FC236}">
                  <a16:creationId xmlns:a16="http://schemas.microsoft.com/office/drawing/2014/main" id="{B8A232A4-6D50-421B-B494-4846F536FB9E}"/>
                </a:ext>
              </a:extLst>
            </p:cNvPr>
            <p:cNvSpPr txBox="1"/>
            <p:nvPr/>
          </p:nvSpPr>
          <p:spPr>
            <a:xfrm>
              <a:off x="421474" y="5864470"/>
              <a:ext cx="653724" cy="277725"/>
            </a:xfrm>
            <a:prstGeom prst="rect">
              <a:avLst/>
            </a:prstGeom>
            <a:noFill/>
          </p:spPr>
          <p:txBody>
            <a:bodyPr wrap="square" rtlCol="0">
              <a:spAutoFit/>
            </a:bodyPr>
            <a:lstStyle/>
            <a:p>
              <a:pPr algn="ctr"/>
              <a:r>
                <a:rPr lang="en-US" altLang="zh-CN" sz="1200"/>
                <a:t>IP</a:t>
              </a:r>
              <a:endParaRPr lang="zh-CN" altLang="en-US" sz="1200"/>
            </a:p>
          </p:txBody>
        </p:sp>
        <p:sp>
          <p:nvSpPr>
            <p:cNvPr id="189" name="Rectangle 188">
              <a:extLst>
                <a:ext uri="{FF2B5EF4-FFF2-40B4-BE49-F238E27FC236}">
                  <a16:creationId xmlns:a16="http://schemas.microsoft.com/office/drawing/2014/main" id="{3A0C7977-3267-445C-A32B-892301ACEF43}"/>
                </a:ext>
              </a:extLst>
            </p:cNvPr>
            <p:cNvSpPr/>
            <p:nvPr/>
          </p:nvSpPr>
          <p:spPr>
            <a:xfrm>
              <a:off x="1223414" y="3629228"/>
              <a:ext cx="10372493" cy="495874"/>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TextBox 231">
              <a:extLst>
                <a:ext uri="{FF2B5EF4-FFF2-40B4-BE49-F238E27FC236}">
                  <a16:creationId xmlns:a16="http://schemas.microsoft.com/office/drawing/2014/main" id="{5F8C65C6-4FFA-468C-8BDB-6316200B0009}"/>
                </a:ext>
              </a:extLst>
            </p:cNvPr>
            <p:cNvSpPr txBox="1"/>
            <p:nvPr/>
          </p:nvSpPr>
          <p:spPr>
            <a:xfrm>
              <a:off x="480673" y="3766845"/>
              <a:ext cx="712091" cy="276999"/>
            </a:xfrm>
            <a:prstGeom prst="rect">
              <a:avLst/>
            </a:prstGeom>
            <a:noFill/>
          </p:spPr>
          <p:txBody>
            <a:bodyPr wrap="square" rtlCol="0">
              <a:spAutoFit/>
            </a:bodyPr>
            <a:lstStyle/>
            <a:p>
              <a:r>
                <a:rPr lang="en-US" altLang="zh-CN" sz="1200"/>
                <a:t>I/O</a:t>
              </a:r>
              <a:endParaRPr lang="zh-CN" altLang="en-US" sz="1200"/>
            </a:p>
          </p:txBody>
        </p:sp>
        <p:sp>
          <p:nvSpPr>
            <p:cNvPr id="233" name="TextBox 232">
              <a:extLst>
                <a:ext uri="{FF2B5EF4-FFF2-40B4-BE49-F238E27FC236}">
                  <a16:creationId xmlns:a16="http://schemas.microsoft.com/office/drawing/2014/main" id="{D5D2986F-1C24-4704-87C1-CD2BEB47D8C0}"/>
                </a:ext>
              </a:extLst>
            </p:cNvPr>
            <p:cNvSpPr txBox="1"/>
            <p:nvPr/>
          </p:nvSpPr>
          <p:spPr>
            <a:xfrm>
              <a:off x="1286357" y="3659379"/>
              <a:ext cx="807340" cy="461665"/>
            </a:xfrm>
            <a:prstGeom prst="rect">
              <a:avLst/>
            </a:prstGeom>
            <a:noFill/>
          </p:spPr>
          <p:txBody>
            <a:bodyPr wrap="square" rtlCol="0">
              <a:spAutoFit/>
            </a:bodyPr>
            <a:lstStyle/>
            <a:p>
              <a:r>
                <a:rPr lang="en-US" altLang="zh-CN" sz="1200"/>
                <a:t>Storage I/F:</a:t>
              </a:r>
              <a:endParaRPr lang="zh-CN" altLang="en-US" sz="1200"/>
            </a:p>
          </p:txBody>
        </p:sp>
        <p:pic>
          <p:nvPicPr>
            <p:cNvPr id="10" name="Picture 9">
              <a:extLst>
                <a:ext uri="{FF2B5EF4-FFF2-40B4-BE49-F238E27FC236}">
                  <a16:creationId xmlns:a16="http://schemas.microsoft.com/office/drawing/2014/main" id="{1DA4EC8C-5D0F-4FFA-88D4-1B59D8BF4AEB}"/>
                </a:ext>
              </a:extLst>
            </p:cNvPr>
            <p:cNvPicPr>
              <a:picLocks noChangeAspect="1"/>
            </p:cNvPicPr>
            <p:nvPr/>
          </p:nvPicPr>
          <p:blipFill>
            <a:blip r:embed="rId63" cstate="hqprint">
              <a:extLst>
                <a:ext uri="{28A0092B-C50C-407E-A947-70E740481C1C}">
                  <a14:useLocalDpi xmlns:a14="http://schemas.microsoft.com/office/drawing/2010/main"/>
                </a:ext>
              </a:extLst>
            </a:blip>
            <a:stretch>
              <a:fillRect/>
            </a:stretch>
          </p:blipFill>
          <p:spPr>
            <a:xfrm>
              <a:off x="2022710" y="3711987"/>
              <a:ext cx="426495" cy="350673"/>
            </a:xfrm>
            <a:prstGeom prst="rect">
              <a:avLst/>
            </a:prstGeom>
          </p:spPr>
        </p:pic>
        <p:pic>
          <p:nvPicPr>
            <p:cNvPr id="25" name="Picture 24">
              <a:extLst>
                <a:ext uri="{FF2B5EF4-FFF2-40B4-BE49-F238E27FC236}">
                  <a16:creationId xmlns:a16="http://schemas.microsoft.com/office/drawing/2014/main" id="{8D0F8ED8-63B9-44EF-A64F-885C49FFB1B8}"/>
                </a:ext>
              </a:extLst>
            </p:cNvPr>
            <p:cNvPicPr>
              <a:picLocks noChangeAspect="1"/>
            </p:cNvPicPr>
            <p:nvPr/>
          </p:nvPicPr>
          <p:blipFill>
            <a:blip r:embed="rId64"/>
            <a:stretch>
              <a:fillRect/>
            </a:stretch>
          </p:blipFill>
          <p:spPr>
            <a:xfrm>
              <a:off x="3249571" y="3732150"/>
              <a:ext cx="935387" cy="318324"/>
            </a:xfrm>
            <a:prstGeom prst="rect">
              <a:avLst/>
            </a:prstGeom>
          </p:spPr>
        </p:pic>
        <p:pic>
          <p:nvPicPr>
            <p:cNvPr id="33" name="Picture 32">
              <a:extLst>
                <a:ext uri="{FF2B5EF4-FFF2-40B4-BE49-F238E27FC236}">
                  <a16:creationId xmlns:a16="http://schemas.microsoft.com/office/drawing/2014/main" id="{47894474-58D5-4DF1-BE44-58DF4575AB93}"/>
                </a:ext>
              </a:extLst>
            </p:cNvPr>
            <p:cNvPicPr>
              <a:picLocks noChangeAspect="1"/>
            </p:cNvPicPr>
            <p:nvPr/>
          </p:nvPicPr>
          <p:blipFill>
            <a:blip r:embed="rId65"/>
            <a:stretch>
              <a:fillRect/>
            </a:stretch>
          </p:blipFill>
          <p:spPr>
            <a:xfrm>
              <a:off x="5017802" y="3883642"/>
              <a:ext cx="947615" cy="206176"/>
            </a:xfrm>
            <a:prstGeom prst="rect">
              <a:avLst/>
            </a:prstGeom>
          </p:spPr>
        </p:pic>
        <p:pic>
          <p:nvPicPr>
            <p:cNvPr id="34" name="Picture 33">
              <a:extLst>
                <a:ext uri="{FF2B5EF4-FFF2-40B4-BE49-F238E27FC236}">
                  <a16:creationId xmlns:a16="http://schemas.microsoft.com/office/drawing/2014/main" id="{794DD1E7-B53A-4D13-B559-CB6B91483FE0}"/>
                </a:ext>
              </a:extLst>
            </p:cNvPr>
            <p:cNvPicPr>
              <a:picLocks noChangeAspect="1"/>
            </p:cNvPicPr>
            <p:nvPr/>
          </p:nvPicPr>
          <p:blipFill>
            <a:blip r:embed="rId66"/>
            <a:stretch>
              <a:fillRect/>
            </a:stretch>
          </p:blipFill>
          <p:spPr>
            <a:xfrm>
              <a:off x="2463302" y="3674241"/>
              <a:ext cx="761605" cy="371807"/>
            </a:xfrm>
            <a:prstGeom prst="rect">
              <a:avLst/>
            </a:prstGeom>
          </p:spPr>
        </p:pic>
        <p:sp>
          <p:nvSpPr>
            <p:cNvPr id="234" name="TextBox 233">
              <a:extLst>
                <a:ext uri="{FF2B5EF4-FFF2-40B4-BE49-F238E27FC236}">
                  <a16:creationId xmlns:a16="http://schemas.microsoft.com/office/drawing/2014/main" id="{C93EA6D3-325A-4F8D-96C1-C7CBA7273C69}"/>
                </a:ext>
              </a:extLst>
            </p:cNvPr>
            <p:cNvSpPr txBox="1"/>
            <p:nvPr/>
          </p:nvSpPr>
          <p:spPr>
            <a:xfrm>
              <a:off x="4304535" y="3649857"/>
              <a:ext cx="807340" cy="461665"/>
            </a:xfrm>
            <a:prstGeom prst="rect">
              <a:avLst/>
            </a:prstGeom>
            <a:noFill/>
          </p:spPr>
          <p:txBody>
            <a:bodyPr wrap="square" rtlCol="0">
              <a:spAutoFit/>
            </a:bodyPr>
            <a:lstStyle/>
            <a:p>
              <a:r>
                <a:rPr lang="en-US" altLang="zh-CN" sz="1200"/>
                <a:t>Storage RAID:</a:t>
              </a:r>
              <a:endParaRPr lang="zh-CN" altLang="en-US" sz="1200"/>
            </a:p>
          </p:txBody>
        </p:sp>
        <p:sp>
          <p:nvSpPr>
            <p:cNvPr id="235" name="TextBox 234">
              <a:extLst>
                <a:ext uri="{FF2B5EF4-FFF2-40B4-BE49-F238E27FC236}">
                  <a16:creationId xmlns:a16="http://schemas.microsoft.com/office/drawing/2014/main" id="{B8B345D3-814C-4197-8521-793EB551F77E}"/>
                </a:ext>
              </a:extLst>
            </p:cNvPr>
            <p:cNvSpPr txBox="1"/>
            <p:nvPr/>
          </p:nvSpPr>
          <p:spPr>
            <a:xfrm>
              <a:off x="6915844" y="3662929"/>
              <a:ext cx="1178780" cy="461665"/>
            </a:xfrm>
            <a:prstGeom prst="rect">
              <a:avLst/>
            </a:prstGeom>
            <a:noFill/>
          </p:spPr>
          <p:txBody>
            <a:bodyPr wrap="square" rtlCol="0">
              <a:spAutoFit/>
            </a:bodyPr>
            <a:lstStyle/>
            <a:p>
              <a:r>
                <a:rPr lang="en-US" altLang="zh-CN" sz="1200"/>
                <a:t>10/25/ 100GE RNIC:</a:t>
              </a:r>
              <a:endParaRPr lang="zh-CN" altLang="en-US" sz="1200"/>
            </a:p>
          </p:txBody>
        </p:sp>
        <p:pic>
          <p:nvPicPr>
            <p:cNvPr id="236" name="Picture 235">
              <a:extLst>
                <a:ext uri="{FF2B5EF4-FFF2-40B4-BE49-F238E27FC236}">
                  <a16:creationId xmlns:a16="http://schemas.microsoft.com/office/drawing/2014/main" id="{90921197-C86E-4A0B-A7F4-BFDFE08088C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094624" y="3746777"/>
              <a:ext cx="293529" cy="291354"/>
            </a:xfrm>
            <a:prstGeom prst="rect">
              <a:avLst/>
            </a:prstGeom>
          </p:spPr>
        </p:pic>
        <p:pic>
          <p:nvPicPr>
            <p:cNvPr id="36" name="Picture 35">
              <a:extLst>
                <a:ext uri="{FF2B5EF4-FFF2-40B4-BE49-F238E27FC236}">
                  <a16:creationId xmlns:a16="http://schemas.microsoft.com/office/drawing/2014/main" id="{A4856A7C-81D0-431D-91CB-EFD72FDDAA60}"/>
                </a:ext>
              </a:extLst>
            </p:cNvPr>
            <p:cNvPicPr>
              <a:picLocks noChangeAspect="1"/>
            </p:cNvPicPr>
            <p:nvPr/>
          </p:nvPicPr>
          <p:blipFill>
            <a:blip r:embed="rId67" cstate="hqprint">
              <a:extLst>
                <a:ext uri="{28A0092B-C50C-407E-A947-70E740481C1C}">
                  <a14:useLocalDpi xmlns:a14="http://schemas.microsoft.com/office/drawing/2010/main"/>
                </a:ext>
              </a:extLst>
            </a:blip>
            <a:stretch>
              <a:fillRect/>
            </a:stretch>
          </p:blipFill>
          <p:spPr>
            <a:xfrm>
              <a:off x="8462296" y="3701739"/>
              <a:ext cx="443958" cy="344309"/>
            </a:xfrm>
            <a:prstGeom prst="rect">
              <a:avLst/>
            </a:prstGeom>
          </p:spPr>
        </p:pic>
        <p:sp>
          <p:nvSpPr>
            <p:cNvPr id="237" name="TextBox 236">
              <a:extLst>
                <a:ext uri="{FF2B5EF4-FFF2-40B4-BE49-F238E27FC236}">
                  <a16:creationId xmlns:a16="http://schemas.microsoft.com/office/drawing/2014/main" id="{06DDD7E8-5AF5-4530-9D6E-5EAD73B35589}"/>
                </a:ext>
              </a:extLst>
            </p:cNvPr>
            <p:cNvSpPr txBox="1"/>
            <p:nvPr/>
          </p:nvSpPr>
          <p:spPr>
            <a:xfrm>
              <a:off x="9315070" y="3624637"/>
              <a:ext cx="1103105" cy="461665"/>
            </a:xfrm>
            <a:prstGeom prst="rect">
              <a:avLst/>
            </a:prstGeom>
            <a:noFill/>
          </p:spPr>
          <p:txBody>
            <a:bodyPr wrap="square" rtlCol="0">
              <a:spAutoFit/>
            </a:bodyPr>
            <a:lstStyle/>
            <a:p>
              <a:r>
                <a:rPr lang="en-US" altLang="zh-CN" sz="1200"/>
                <a:t>56/100/200G IB HCA:</a:t>
              </a:r>
              <a:endParaRPr lang="zh-CN" altLang="en-US" sz="1200"/>
            </a:p>
          </p:txBody>
        </p:sp>
        <p:pic>
          <p:nvPicPr>
            <p:cNvPr id="238" name="Picture 237">
              <a:extLst>
                <a:ext uri="{FF2B5EF4-FFF2-40B4-BE49-F238E27FC236}">
                  <a16:creationId xmlns:a16="http://schemas.microsoft.com/office/drawing/2014/main" id="{4F254EC0-BE7F-4956-A39F-AC4385994987}"/>
                </a:ext>
              </a:extLst>
            </p:cNvPr>
            <p:cNvPicPr>
              <a:picLocks noChangeAspect="1"/>
            </p:cNvPicPr>
            <p:nvPr/>
          </p:nvPicPr>
          <p:blipFill>
            <a:blip r:embed="rId67" cstate="hqprint">
              <a:extLst>
                <a:ext uri="{28A0092B-C50C-407E-A947-70E740481C1C}">
                  <a14:useLocalDpi xmlns:a14="http://schemas.microsoft.com/office/drawing/2010/main"/>
                </a:ext>
              </a:extLst>
            </a:blip>
            <a:stretch>
              <a:fillRect/>
            </a:stretch>
          </p:blipFill>
          <p:spPr>
            <a:xfrm>
              <a:off x="10491095" y="3711662"/>
              <a:ext cx="443958" cy="344309"/>
            </a:xfrm>
            <a:prstGeom prst="rect">
              <a:avLst/>
            </a:prstGeom>
          </p:spPr>
        </p:pic>
        <p:sp>
          <p:nvSpPr>
            <p:cNvPr id="201" name="TextBox 200">
              <a:extLst>
                <a:ext uri="{FF2B5EF4-FFF2-40B4-BE49-F238E27FC236}">
                  <a16:creationId xmlns:a16="http://schemas.microsoft.com/office/drawing/2014/main" id="{8DCCCEC1-C2F4-4B44-A66B-752C48744166}"/>
                </a:ext>
              </a:extLst>
            </p:cNvPr>
            <p:cNvSpPr txBox="1"/>
            <p:nvPr/>
          </p:nvSpPr>
          <p:spPr>
            <a:xfrm>
              <a:off x="2797175" y="4350407"/>
              <a:ext cx="606974" cy="338554"/>
            </a:xfrm>
            <a:prstGeom prst="rect">
              <a:avLst/>
            </a:prstGeom>
            <a:noFill/>
          </p:spPr>
          <p:txBody>
            <a:bodyPr wrap="square" rtlCol="0">
              <a:spAutoFit/>
            </a:bodyPr>
            <a:lstStyle/>
            <a:p>
              <a:pPr algn="ctr"/>
              <a:r>
                <a:rPr lang="en-US" altLang="zh-CN" sz="800"/>
                <a:t>KunPeng 930</a:t>
              </a:r>
              <a:endParaRPr lang="zh-CN" altLang="en-US" sz="800"/>
            </a:p>
          </p:txBody>
        </p:sp>
      </p:grpSp>
      <p:pic>
        <p:nvPicPr>
          <p:cNvPr id="24" name="Picture 23">
            <a:extLst>
              <a:ext uri="{FF2B5EF4-FFF2-40B4-BE49-F238E27FC236}">
                <a16:creationId xmlns:a16="http://schemas.microsoft.com/office/drawing/2014/main" id="{8D3C1C0B-15DE-43B5-9AD8-A0AE505FAFAD}"/>
              </a:ext>
            </a:extLst>
          </p:cNvPr>
          <p:cNvPicPr>
            <a:picLocks noChangeAspect="1"/>
          </p:cNvPicPr>
          <p:nvPr/>
        </p:nvPicPr>
        <p:blipFill>
          <a:blip r:embed="rId68"/>
          <a:stretch>
            <a:fillRect/>
          </a:stretch>
        </p:blipFill>
        <p:spPr>
          <a:xfrm>
            <a:off x="5030630" y="3661142"/>
            <a:ext cx="1025966" cy="228371"/>
          </a:xfrm>
          <a:prstGeom prst="rect">
            <a:avLst/>
          </a:prstGeom>
        </p:spPr>
      </p:pic>
      <p:graphicFrame>
        <p:nvGraphicFramePr>
          <p:cNvPr id="203" name="Diagram 202">
            <a:extLst>
              <a:ext uri="{FF2B5EF4-FFF2-40B4-BE49-F238E27FC236}">
                <a16:creationId xmlns:a16="http://schemas.microsoft.com/office/drawing/2014/main" id="{6C0F10E5-BECC-40A6-B228-1316C23393D7}"/>
              </a:ext>
            </a:extLst>
          </p:cNvPr>
          <p:cNvGraphicFramePr/>
          <p:nvPr>
            <p:extLst>
              <p:ext uri="{D42A27DB-BD31-4B8C-83A1-F6EECF244321}">
                <p14:modId xmlns:p14="http://schemas.microsoft.com/office/powerpoint/2010/main" val="1126287787"/>
              </p:ext>
            </p:extLst>
          </p:nvPr>
        </p:nvGraphicFramePr>
        <p:xfrm>
          <a:off x="-31533" y="6380581"/>
          <a:ext cx="5845240" cy="375945"/>
        </p:xfrm>
        <a:graphic>
          <a:graphicData uri="http://schemas.openxmlformats.org/drawingml/2006/diagram">
            <dgm:relIds xmlns:dgm="http://schemas.openxmlformats.org/drawingml/2006/diagram" xmlns:r="http://schemas.openxmlformats.org/officeDocument/2006/relationships" r:dm="rId69" r:lo="rId70" r:qs="rId71" r:cs="rId72"/>
          </a:graphicData>
        </a:graphic>
      </p:graphicFrame>
    </p:spTree>
    <p:extLst>
      <p:ext uri="{BB962C8B-B14F-4D97-AF65-F5344CB8AC3E}">
        <p14:creationId xmlns:p14="http://schemas.microsoft.com/office/powerpoint/2010/main" val="1753067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4E6342-7FB4-B14A-9088-4C15DDAA896E}"/>
              </a:ext>
            </a:extLst>
          </p:cNvPr>
          <p:cNvSpPr>
            <a:spLocks noGrp="1"/>
          </p:cNvSpPr>
          <p:nvPr>
            <p:ph type="title"/>
          </p:nvPr>
        </p:nvSpPr>
        <p:spPr>
          <a:xfrm>
            <a:off x="1066800" y="467389"/>
            <a:ext cx="10058400" cy="822960"/>
          </a:xfrm>
        </p:spPr>
        <p:txBody>
          <a:bodyPr/>
          <a:lstStyle/>
          <a:p>
            <a:r>
              <a:rPr lang="en-US"/>
              <a:t>SODA CORE STRATEGY </a:t>
            </a:r>
          </a:p>
        </p:txBody>
      </p:sp>
      <p:sp>
        <p:nvSpPr>
          <p:cNvPr id="4" name="Rectangle 3">
            <a:extLst>
              <a:ext uri="{FF2B5EF4-FFF2-40B4-BE49-F238E27FC236}">
                <a16:creationId xmlns:a16="http://schemas.microsoft.com/office/drawing/2014/main" id="{7ED9C84E-52AE-0A4E-8AAC-E8BF1AC16E91}"/>
              </a:ext>
            </a:extLst>
          </p:cNvPr>
          <p:cNvSpPr/>
          <p:nvPr/>
        </p:nvSpPr>
        <p:spPr>
          <a:xfrm>
            <a:off x="2621138" y="1766567"/>
            <a:ext cx="1337680" cy="6840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venir Next Demi Bold" panose="020B0503020202020204" pitchFamily="34" charset="0"/>
              </a:rPr>
              <a:t>PROJECTS</a:t>
            </a:r>
          </a:p>
        </p:txBody>
      </p:sp>
      <p:sp>
        <p:nvSpPr>
          <p:cNvPr id="7" name="Rectangle 6">
            <a:extLst>
              <a:ext uri="{FF2B5EF4-FFF2-40B4-BE49-F238E27FC236}">
                <a16:creationId xmlns:a16="http://schemas.microsoft.com/office/drawing/2014/main" id="{B973246E-2762-9446-9F04-14ADB967D67F}"/>
              </a:ext>
            </a:extLst>
          </p:cNvPr>
          <p:cNvSpPr/>
          <p:nvPr/>
        </p:nvSpPr>
        <p:spPr>
          <a:xfrm>
            <a:off x="2621138" y="2478200"/>
            <a:ext cx="1337680" cy="68407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venir Next Demi Bold" panose="020B0503020202020204" pitchFamily="34" charset="0"/>
              </a:rPr>
              <a:t>DEVELOPERS</a:t>
            </a:r>
          </a:p>
        </p:txBody>
      </p:sp>
      <p:sp>
        <p:nvSpPr>
          <p:cNvPr id="9" name="Rectangle 8">
            <a:extLst>
              <a:ext uri="{FF2B5EF4-FFF2-40B4-BE49-F238E27FC236}">
                <a16:creationId xmlns:a16="http://schemas.microsoft.com/office/drawing/2014/main" id="{A1A41BC4-3108-024B-ABCF-B9F67542627F}"/>
              </a:ext>
            </a:extLst>
          </p:cNvPr>
          <p:cNvSpPr/>
          <p:nvPr/>
        </p:nvSpPr>
        <p:spPr>
          <a:xfrm>
            <a:off x="2621138" y="3189833"/>
            <a:ext cx="1337680" cy="68407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venir Next Demi Bold" panose="020B0503020202020204" pitchFamily="34" charset="0"/>
              </a:rPr>
              <a:t>VENDORS</a:t>
            </a:r>
          </a:p>
        </p:txBody>
      </p:sp>
      <p:sp>
        <p:nvSpPr>
          <p:cNvPr id="10" name="Rectangle 9">
            <a:extLst>
              <a:ext uri="{FF2B5EF4-FFF2-40B4-BE49-F238E27FC236}">
                <a16:creationId xmlns:a16="http://schemas.microsoft.com/office/drawing/2014/main" id="{E0E8CE30-2E4B-9841-8163-9D96E632895D}"/>
              </a:ext>
            </a:extLst>
          </p:cNvPr>
          <p:cNvSpPr/>
          <p:nvPr/>
        </p:nvSpPr>
        <p:spPr>
          <a:xfrm>
            <a:off x="2621138" y="3901466"/>
            <a:ext cx="1337680" cy="6840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venir Next Demi Bold" panose="020B0503020202020204" pitchFamily="34" charset="0"/>
              </a:rPr>
              <a:t>USERS</a:t>
            </a:r>
          </a:p>
        </p:txBody>
      </p:sp>
      <p:sp>
        <p:nvSpPr>
          <p:cNvPr id="11" name="Rectangle 10">
            <a:extLst>
              <a:ext uri="{FF2B5EF4-FFF2-40B4-BE49-F238E27FC236}">
                <a16:creationId xmlns:a16="http://schemas.microsoft.com/office/drawing/2014/main" id="{2C025102-432E-B546-B68C-6144FDEAC15D}"/>
              </a:ext>
            </a:extLst>
          </p:cNvPr>
          <p:cNvSpPr/>
          <p:nvPr/>
        </p:nvSpPr>
        <p:spPr>
          <a:xfrm>
            <a:off x="2621138" y="4613099"/>
            <a:ext cx="1337680" cy="68407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Avenir Next Demi Bold" panose="020B0503020202020204" pitchFamily="34" charset="0"/>
              </a:rPr>
              <a:t>COMMUNITY</a:t>
            </a:r>
          </a:p>
        </p:txBody>
      </p:sp>
      <p:sp>
        <p:nvSpPr>
          <p:cNvPr id="12" name="Rectangle 11">
            <a:extLst>
              <a:ext uri="{FF2B5EF4-FFF2-40B4-BE49-F238E27FC236}">
                <a16:creationId xmlns:a16="http://schemas.microsoft.com/office/drawing/2014/main" id="{83937334-2333-2C4F-A6DE-D369CA8CED0A}"/>
              </a:ext>
            </a:extLst>
          </p:cNvPr>
          <p:cNvSpPr/>
          <p:nvPr/>
        </p:nvSpPr>
        <p:spPr>
          <a:xfrm>
            <a:off x="3992737" y="1766567"/>
            <a:ext cx="3879273" cy="68017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latin typeface="Avenir Next Demi Bold" panose="020B0503020202020204" pitchFamily="34" charset="0"/>
              </a:rPr>
              <a:t>SODA INCUBATOR</a:t>
            </a:r>
            <a:r>
              <a:rPr lang="en-US" sz="1200">
                <a:latin typeface="Avenir Next" panose="020B0503020202020204" pitchFamily="34" charset="0"/>
              </a:rPr>
              <a:t>: Program to help projects grow</a:t>
            </a:r>
          </a:p>
        </p:txBody>
      </p:sp>
      <p:sp>
        <p:nvSpPr>
          <p:cNvPr id="13" name="Rectangle 12">
            <a:extLst>
              <a:ext uri="{FF2B5EF4-FFF2-40B4-BE49-F238E27FC236}">
                <a16:creationId xmlns:a16="http://schemas.microsoft.com/office/drawing/2014/main" id="{38D63961-F252-5A49-923C-DA98F12D34F2}"/>
              </a:ext>
            </a:extLst>
          </p:cNvPr>
          <p:cNvSpPr/>
          <p:nvPr/>
        </p:nvSpPr>
        <p:spPr>
          <a:xfrm>
            <a:off x="3992737" y="2478199"/>
            <a:ext cx="3879273" cy="68017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bg1"/>
                </a:solidFill>
                <a:latin typeface="Avenir Next Demi Bold" panose="020B0503020202020204" pitchFamily="34" charset="0"/>
              </a:rPr>
              <a:t>SODA BOOTCAMP</a:t>
            </a:r>
            <a:r>
              <a:rPr lang="en-US" sz="1200">
                <a:solidFill>
                  <a:schemeClr val="bg1"/>
                </a:solidFill>
                <a:latin typeface="Avenir Next" panose="020B0503020202020204" pitchFamily="34" charset="0"/>
              </a:rPr>
              <a:t>: Program to help developers experience, learn and contribute to projects</a:t>
            </a:r>
            <a:endParaRPr lang="en-US" sz="3200">
              <a:solidFill>
                <a:schemeClr val="bg1"/>
              </a:solidFill>
              <a:latin typeface="Avenir Next" panose="020B0503020202020204" pitchFamily="34" charset="0"/>
            </a:endParaRPr>
          </a:p>
        </p:txBody>
      </p:sp>
      <p:sp>
        <p:nvSpPr>
          <p:cNvPr id="14" name="Rectangle 13">
            <a:extLst>
              <a:ext uri="{FF2B5EF4-FFF2-40B4-BE49-F238E27FC236}">
                <a16:creationId xmlns:a16="http://schemas.microsoft.com/office/drawing/2014/main" id="{CA216BC3-F6AC-094E-8011-4D91952D0169}"/>
              </a:ext>
            </a:extLst>
          </p:cNvPr>
          <p:cNvSpPr/>
          <p:nvPr/>
        </p:nvSpPr>
        <p:spPr>
          <a:xfrm>
            <a:off x="3992736" y="3189831"/>
            <a:ext cx="3879273" cy="68407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bg1"/>
                </a:solidFill>
                <a:latin typeface="Avenir Next Demi Bold" panose="020B0503020202020204" pitchFamily="34" charset="0"/>
              </a:rPr>
              <a:t>SODA FOUNDRY</a:t>
            </a:r>
            <a:r>
              <a:rPr lang="en-US" sz="1200">
                <a:solidFill>
                  <a:schemeClr val="bg1"/>
                </a:solidFill>
                <a:latin typeface="Avenir Next" panose="020B0503020202020204" pitchFamily="34" charset="0"/>
              </a:rPr>
              <a:t>: Program to help vendors build and showcase SODA-based solutions in SODA Marketplace</a:t>
            </a:r>
          </a:p>
        </p:txBody>
      </p:sp>
      <p:sp>
        <p:nvSpPr>
          <p:cNvPr id="15" name="Rectangle 14">
            <a:extLst>
              <a:ext uri="{FF2B5EF4-FFF2-40B4-BE49-F238E27FC236}">
                <a16:creationId xmlns:a16="http://schemas.microsoft.com/office/drawing/2014/main" id="{9AE5F8E7-BABE-4C48-BE46-EEA5DE566BAA}"/>
              </a:ext>
            </a:extLst>
          </p:cNvPr>
          <p:cNvSpPr/>
          <p:nvPr/>
        </p:nvSpPr>
        <p:spPr>
          <a:xfrm>
            <a:off x="3992736" y="3905360"/>
            <a:ext cx="3879273" cy="6801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latin typeface="Avenir Next Demi Bold" panose="020B0503020202020204" pitchFamily="34" charset="0"/>
              </a:rPr>
              <a:t>SODA LAB</a:t>
            </a:r>
            <a:r>
              <a:rPr lang="en-US" sz="1200">
                <a:latin typeface="Avenir Next" panose="020B0503020202020204" pitchFamily="34" charset="0"/>
              </a:rPr>
              <a:t>: Program to help users learn, test and use SODA by developing a POC </a:t>
            </a:r>
            <a:r>
              <a:rPr lang="en-US" sz="1200">
                <a:solidFill>
                  <a:schemeClr val="bg1"/>
                </a:solidFill>
                <a:latin typeface="Avenir Next" panose="020B0503020202020204" pitchFamily="34" charset="0"/>
              </a:rPr>
              <a:t>solution based on user needs</a:t>
            </a:r>
            <a:endParaRPr lang="en-US" sz="1200">
              <a:latin typeface="Avenir Next" panose="020B0503020202020204" pitchFamily="34" charset="0"/>
            </a:endParaRPr>
          </a:p>
        </p:txBody>
      </p:sp>
      <p:sp>
        <p:nvSpPr>
          <p:cNvPr id="16" name="Rectangle 15">
            <a:extLst>
              <a:ext uri="{FF2B5EF4-FFF2-40B4-BE49-F238E27FC236}">
                <a16:creationId xmlns:a16="http://schemas.microsoft.com/office/drawing/2014/main" id="{1DB2D6BA-27AA-8149-9846-8D2CE0674B51}"/>
              </a:ext>
            </a:extLst>
          </p:cNvPr>
          <p:cNvSpPr/>
          <p:nvPr/>
        </p:nvSpPr>
        <p:spPr>
          <a:xfrm>
            <a:off x="3992736" y="4610786"/>
            <a:ext cx="3879273" cy="68638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bg1"/>
                </a:solidFill>
                <a:latin typeface="Avenir Next Demi Bold" panose="020B0503020202020204" pitchFamily="34" charset="0"/>
              </a:rPr>
              <a:t>SODA AMBASSADOR</a:t>
            </a:r>
            <a:r>
              <a:rPr lang="en-US" sz="1200">
                <a:solidFill>
                  <a:schemeClr val="bg1"/>
                </a:solidFill>
                <a:latin typeface="Avenir Next" panose="020B0503020202020204" pitchFamily="34" charset="0"/>
              </a:rPr>
              <a:t>: Program to empower members with resources and tools, with incentives to  promote SODA</a:t>
            </a:r>
          </a:p>
        </p:txBody>
      </p:sp>
      <p:sp>
        <p:nvSpPr>
          <p:cNvPr id="17" name="Rectangle 16">
            <a:extLst>
              <a:ext uri="{FF2B5EF4-FFF2-40B4-BE49-F238E27FC236}">
                <a16:creationId xmlns:a16="http://schemas.microsoft.com/office/drawing/2014/main" id="{F01AB0BC-1B8D-474A-88DC-9135E44603C0}"/>
              </a:ext>
            </a:extLst>
          </p:cNvPr>
          <p:cNvSpPr/>
          <p:nvPr/>
        </p:nvSpPr>
        <p:spPr>
          <a:xfrm>
            <a:off x="7919058" y="1766565"/>
            <a:ext cx="2036615" cy="35306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a:latin typeface="Avenir Next Demi Bold" panose="020B0503020202020204" pitchFamily="34" charset="0"/>
              </a:rPr>
              <a:t>EVENTS</a:t>
            </a:r>
          </a:p>
          <a:p>
            <a:pPr algn="ctr"/>
            <a:endParaRPr lang="en-US" sz="1200" b="1" spc="300">
              <a:latin typeface="Avenir Next Demi Bold" panose="020B0503020202020204" pitchFamily="34" charset="0"/>
            </a:endParaRPr>
          </a:p>
          <a:p>
            <a:pPr algn="ctr"/>
            <a:r>
              <a:rPr lang="en-US" sz="1200">
                <a:latin typeface="Avenir Next Medium" panose="020B0503020202020204" pitchFamily="34" charset="0"/>
              </a:rPr>
              <a:t>SODA Forums</a:t>
            </a:r>
          </a:p>
          <a:p>
            <a:pPr algn="ctr"/>
            <a:r>
              <a:rPr lang="en-US" sz="1200">
                <a:latin typeface="Avenir Next Medium" panose="020B0503020202020204" pitchFamily="34" charset="0"/>
              </a:rPr>
              <a:t>Conference Talks</a:t>
            </a:r>
          </a:p>
          <a:p>
            <a:pPr algn="ctr"/>
            <a:r>
              <a:rPr lang="en-US" sz="1200">
                <a:latin typeface="Avenir Next Medium" panose="020B0503020202020204" pitchFamily="34" charset="0"/>
              </a:rPr>
              <a:t>Sponsorships</a:t>
            </a:r>
          </a:p>
          <a:p>
            <a:pPr algn="ctr"/>
            <a:r>
              <a:rPr lang="en-US" sz="1200">
                <a:latin typeface="Avenir Next Medium" panose="020B0503020202020204" pitchFamily="34" charset="0"/>
              </a:rPr>
              <a:t>Meetups</a:t>
            </a:r>
          </a:p>
          <a:p>
            <a:pPr algn="ctr"/>
            <a:r>
              <a:rPr lang="en-US" sz="1200">
                <a:latin typeface="Avenir Next Medium" panose="020B0503020202020204" pitchFamily="34" charset="0"/>
              </a:rPr>
              <a:t>Webinars</a:t>
            </a:r>
          </a:p>
        </p:txBody>
      </p:sp>
      <p:sp>
        <p:nvSpPr>
          <p:cNvPr id="21" name="Rectangle 20">
            <a:extLst>
              <a:ext uri="{FF2B5EF4-FFF2-40B4-BE49-F238E27FC236}">
                <a16:creationId xmlns:a16="http://schemas.microsoft.com/office/drawing/2014/main" id="{A28D7E27-EB8D-934E-AF39-8A08CD392612}"/>
              </a:ext>
            </a:extLst>
          </p:cNvPr>
          <p:cNvSpPr/>
          <p:nvPr/>
        </p:nvSpPr>
        <p:spPr>
          <a:xfrm>
            <a:off x="2236328" y="1768879"/>
            <a:ext cx="332509" cy="35282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spc="300">
                <a:latin typeface="Avenir Next Demi Bold" panose="020B0503020202020204" pitchFamily="34" charset="0"/>
              </a:rPr>
              <a:t>SODA</a:t>
            </a:r>
          </a:p>
        </p:txBody>
      </p:sp>
      <p:graphicFrame>
        <p:nvGraphicFramePr>
          <p:cNvPr id="18" name="Diagram 17">
            <a:extLst>
              <a:ext uri="{FF2B5EF4-FFF2-40B4-BE49-F238E27FC236}">
                <a16:creationId xmlns:a16="http://schemas.microsoft.com/office/drawing/2014/main" id="{C268CB77-506C-4561-AB21-A7F0FED23B3D}"/>
              </a:ext>
            </a:extLst>
          </p:cNvPr>
          <p:cNvGraphicFramePr/>
          <p:nvPr>
            <p:extLst>
              <p:ext uri="{D42A27DB-BD31-4B8C-83A1-F6EECF244321}">
                <p14:modId xmlns:p14="http://schemas.microsoft.com/office/powerpoint/2010/main" val="807980930"/>
              </p:ext>
            </p:extLst>
          </p:nvPr>
        </p:nvGraphicFramePr>
        <p:xfrm>
          <a:off x="1" y="6261926"/>
          <a:ext cx="5750560"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423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7B5B-8498-DB44-8BD5-31CC4786CD6B}"/>
              </a:ext>
            </a:extLst>
          </p:cNvPr>
          <p:cNvSpPr>
            <a:spLocks noGrp="1"/>
          </p:cNvSpPr>
          <p:nvPr>
            <p:ph type="title"/>
          </p:nvPr>
        </p:nvSpPr>
        <p:spPr/>
        <p:txBody>
          <a:bodyPr/>
          <a:lstStyle/>
          <a:p>
            <a:r>
              <a:rPr lang="en-US"/>
              <a:t>SODA INCUBATOR</a:t>
            </a:r>
          </a:p>
        </p:txBody>
      </p:sp>
      <p:sp>
        <p:nvSpPr>
          <p:cNvPr id="3" name="Rectangle 2">
            <a:extLst>
              <a:ext uri="{FF2B5EF4-FFF2-40B4-BE49-F238E27FC236}">
                <a16:creationId xmlns:a16="http://schemas.microsoft.com/office/drawing/2014/main" id="{7C6E3164-786C-E746-B234-CD11B438B8A1}"/>
              </a:ext>
            </a:extLst>
          </p:cNvPr>
          <p:cNvSpPr/>
          <p:nvPr/>
        </p:nvSpPr>
        <p:spPr>
          <a:xfrm>
            <a:off x="4503948" y="4947172"/>
            <a:ext cx="7091152" cy="121773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C2BC0987-72BE-224A-8B7D-ECDAA3E458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42896" y="3856784"/>
            <a:ext cx="410664" cy="504914"/>
          </a:xfrm>
          <a:prstGeom prst="rect">
            <a:avLst/>
          </a:prstGeom>
        </p:spPr>
      </p:pic>
      <p:pic>
        <p:nvPicPr>
          <p:cNvPr id="5" name="Picture 4">
            <a:extLst>
              <a:ext uri="{FF2B5EF4-FFF2-40B4-BE49-F238E27FC236}">
                <a16:creationId xmlns:a16="http://schemas.microsoft.com/office/drawing/2014/main" id="{E5C38446-8232-5349-813E-A320CD3C4A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66981" y="2282679"/>
            <a:ext cx="683778" cy="683778"/>
          </a:xfrm>
          <a:prstGeom prst="rect">
            <a:avLst/>
          </a:prstGeom>
        </p:spPr>
      </p:pic>
      <p:pic>
        <p:nvPicPr>
          <p:cNvPr id="6" name="Picture 5">
            <a:extLst>
              <a:ext uri="{FF2B5EF4-FFF2-40B4-BE49-F238E27FC236}">
                <a16:creationId xmlns:a16="http://schemas.microsoft.com/office/drawing/2014/main" id="{E4FB88B8-6096-DA4C-B274-5BA06A7253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1619" y="3973824"/>
            <a:ext cx="1048869" cy="301065"/>
          </a:xfrm>
          <a:prstGeom prst="rect">
            <a:avLst/>
          </a:prstGeom>
        </p:spPr>
      </p:pic>
      <p:sp>
        <p:nvSpPr>
          <p:cNvPr id="8" name="Rectangle 7">
            <a:extLst>
              <a:ext uri="{FF2B5EF4-FFF2-40B4-BE49-F238E27FC236}">
                <a16:creationId xmlns:a16="http://schemas.microsoft.com/office/drawing/2014/main" id="{B4A8115A-CB6F-1940-974C-F4B1D647E1F7}"/>
              </a:ext>
            </a:extLst>
          </p:cNvPr>
          <p:cNvSpPr/>
          <p:nvPr/>
        </p:nvSpPr>
        <p:spPr>
          <a:xfrm>
            <a:off x="630296" y="1670952"/>
            <a:ext cx="3873651" cy="164592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t>ECO PROJECTS</a:t>
            </a:r>
            <a:endParaRPr kumimoji="0" lang="en-US" sz="1100" b="0" i="0" u="none" strike="noStrike" kern="1200" cap="none" spc="30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br>
            <a:r>
              <a:rPr kumimoji="0" lang="en-US" sz="1100" b="0" i="0" u="none" strike="noStrike" kern="1200" cap="none" spc="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t>Eco Projects form the larger SODA ecosystem. They are either independent open source projects or part of other open source foundations, and are supported by the projects independent of SODA. Eco Projects integrations with other SODA projects are supported by the SODA community, and are up streamed where possible.</a:t>
            </a:r>
          </a:p>
        </p:txBody>
      </p:sp>
      <p:sp>
        <p:nvSpPr>
          <p:cNvPr id="9" name="Rectangle 8">
            <a:extLst>
              <a:ext uri="{FF2B5EF4-FFF2-40B4-BE49-F238E27FC236}">
                <a16:creationId xmlns:a16="http://schemas.microsoft.com/office/drawing/2014/main" id="{308FF941-A4DB-5C4D-80C1-3EF141356DB0}"/>
              </a:ext>
            </a:extLst>
          </p:cNvPr>
          <p:cNvSpPr/>
          <p:nvPr/>
        </p:nvSpPr>
        <p:spPr>
          <a:xfrm>
            <a:off x="630296" y="3315779"/>
            <a:ext cx="3873651" cy="162955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t>NATIVE PROJECTS</a:t>
            </a:r>
            <a:endParaRPr kumimoji="0" lang="en-US" sz="1100" b="0" i="0" u="none" strike="noStrike" kern="1200" cap="none" spc="30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br>
            <a:r>
              <a:rPr kumimoji="0" lang="en-US" sz="1100" b="0" i="0" u="none" strike="noStrike" kern="1200" cap="none" spc="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t>Native Projects are projects donated to SODA Foundation and are either initiated by SODA members or 3</a:t>
            </a:r>
            <a:r>
              <a:rPr kumimoji="0" lang="en-US" sz="1100" b="0" i="0" u="none" strike="noStrike" kern="1200" cap="none" spc="0" normalizeH="0" baseline="30000" noProof="0">
                <a:ln>
                  <a:noFill/>
                </a:ln>
                <a:solidFill>
                  <a:prstClr val="white"/>
                </a:solidFill>
                <a:effectLst/>
                <a:uLnTx/>
                <a:uFillTx/>
                <a:latin typeface="Avenir Next Medium" panose="020B0503020202020204" pitchFamily="34" charset="0"/>
                <a:ea typeface="+mn-ea"/>
                <a:cs typeface="Arial" panose="020B0604020202020204" pitchFamily="34" charset="0"/>
              </a:rPr>
              <a:t>rd</a:t>
            </a:r>
            <a:r>
              <a:rPr kumimoji="0" lang="en-US" sz="1100" b="0" i="0" u="none" strike="noStrike" kern="1200" cap="none" spc="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t>-party organizations. Native Projects are supported by the SODA Foundation but are governed independently. They either follow the SODA release roadmap or have their own release roadmap. </a:t>
            </a:r>
          </a:p>
        </p:txBody>
      </p:sp>
      <p:sp>
        <p:nvSpPr>
          <p:cNvPr id="10" name="Rectangle 9">
            <a:extLst>
              <a:ext uri="{FF2B5EF4-FFF2-40B4-BE49-F238E27FC236}">
                <a16:creationId xmlns:a16="http://schemas.microsoft.com/office/drawing/2014/main" id="{A47CFFD2-1560-D848-8795-7F1A585FC760}"/>
              </a:ext>
            </a:extLst>
          </p:cNvPr>
          <p:cNvSpPr/>
          <p:nvPr/>
        </p:nvSpPr>
        <p:spPr>
          <a:xfrm>
            <a:off x="630296" y="4947172"/>
            <a:ext cx="3873651" cy="1217736"/>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t>CORE PROJECTS</a:t>
            </a:r>
            <a:endParaRPr kumimoji="0" lang="en-US" sz="1100" b="0" i="0" u="none" strike="noStrike" kern="1200" cap="none" spc="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br>
            <a:r>
              <a:rPr kumimoji="0" lang="en-US" sz="1100" b="0" i="0" u="none" strike="noStrike" kern="1200" cap="none" spc="0" normalizeH="0" baseline="0" noProof="0">
                <a:ln>
                  <a:noFill/>
                </a:ln>
                <a:solidFill>
                  <a:prstClr val="white"/>
                </a:solidFill>
                <a:effectLst/>
                <a:uLnTx/>
                <a:uFillTx/>
                <a:latin typeface="Avenir Next Medium" panose="020B0503020202020204" pitchFamily="34" charset="0"/>
                <a:ea typeface="+mn-ea"/>
                <a:cs typeface="Arial" panose="020B0604020202020204" pitchFamily="34" charset="0"/>
              </a:rPr>
              <a:t>Core Projects are initiated by the SODA community. They form the core SODA framework, and follow the SODA release roadmap. Core Projects are governed by the TSC.  </a:t>
            </a:r>
          </a:p>
        </p:txBody>
      </p:sp>
      <p:pic>
        <p:nvPicPr>
          <p:cNvPr id="11" name="Picture 10">
            <a:extLst>
              <a:ext uri="{FF2B5EF4-FFF2-40B4-BE49-F238E27FC236}">
                <a16:creationId xmlns:a16="http://schemas.microsoft.com/office/drawing/2014/main" id="{9AAFD23C-8A5D-FA43-A640-CC49C6E8035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55557" y="2343507"/>
            <a:ext cx="256505" cy="349780"/>
          </a:xfrm>
          <a:prstGeom prst="rect">
            <a:avLst/>
          </a:prstGeom>
        </p:spPr>
      </p:pic>
      <p:pic>
        <p:nvPicPr>
          <p:cNvPr id="12" name="Picture 11">
            <a:extLst>
              <a:ext uri="{FF2B5EF4-FFF2-40B4-BE49-F238E27FC236}">
                <a16:creationId xmlns:a16="http://schemas.microsoft.com/office/drawing/2014/main" id="{17ACB4C3-B6AE-0947-A78B-DD7F8C37FB8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1075" y="3855038"/>
            <a:ext cx="635948" cy="114471"/>
          </a:xfrm>
          <a:prstGeom prst="rect">
            <a:avLst/>
          </a:prstGeom>
        </p:spPr>
      </p:pic>
      <p:pic>
        <p:nvPicPr>
          <p:cNvPr id="13" name="Picture 12">
            <a:extLst>
              <a:ext uri="{FF2B5EF4-FFF2-40B4-BE49-F238E27FC236}">
                <a16:creationId xmlns:a16="http://schemas.microsoft.com/office/drawing/2014/main" id="{1CD82923-AC2D-1942-AAD0-B6B4B408404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14297" y="4248231"/>
            <a:ext cx="341268" cy="250932"/>
          </a:xfrm>
          <a:prstGeom prst="rect">
            <a:avLst/>
          </a:prstGeom>
        </p:spPr>
      </p:pic>
      <p:pic>
        <p:nvPicPr>
          <p:cNvPr id="14" name="Picture 13">
            <a:extLst>
              <a:ext uri="{FF2B5EF4-FFF2-40B4-BE49-F238E27FC236}">
                <a16:creationId xmlns:a16="http://schemas.microsoft.com/office/drawing/2014/main" id="{471BD7D9-58DE-0649-9E5E-FDA3FD3D740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76693" y="3830054"/>
            <a:ext cx="583140" cy="174942"/>
          </a:xfrm>
          <a:prstGeom prst="rect">
            <a:avLst/>
          </a:prstGeom>
        </p:spPr>
      </p:pic>
      <p:pic>
        <p:nvPicPr>
          <p:cNvPr id="15" name="Picture 14">
            <a:extLst>
              <a:ext uri="{FF2B5EF4-FFF2-40B4-BE49-F238E27FC236}">
                <a16:creationId xmlns:a16="http://schemas.microsoft.com/office/drawing/2014/main" id="{BFB1BAD1-28B3-4B4B-B93F-69B7521C2E0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14548" y="2328672"/>
            <a:ext cx="354152" cy="379450"/>
          </a:xfrm>
          <a:prstGeom prst="rect">
            <a:avLst/>
          </a:prstGeom>
        </p:spPr>
      </p:pic>
      <p:pic>
        <p:nvPicPr>
          <p:cNvPr id="16" name="Picture 15">
            <a:extLst>
              <a:ext uri="{FF2B5EF4-FFF2-40B4-BE49-F238E27FC236}">
                <a16:creationId xmlns:a16="http://schemas.microsoft.com/office/drawing/2014/main" id="{F2CF4CBE-FE5F-6E46-8548-20DE9825314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494920" y="3750454"/>
            <a:ext cx="376292" cy="357239"/>
          </a:xfrm>
          <a:prstGeom prst="rect">
            <a:avLst/>
          </a:prstGeom>
        </p:spPr>
      </p:pic>
      <p:pic>
        <p:nvPicPr>
          <p:cNvPr id="17" name="Picture 16">
            <a:extLst>
              <a:ext uri="{FF2B5EF4-FFF2-40B4-BE49-F238E27FC236}">
                <a16:creationId xmlns:a16="http://schemas.microsoft.com/office/drawing/2014/main" id="{92F036E4-03D0-524D-88E7-E708B24B334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660026" y="2379370"/>
            <a:ext cx="541279" cy="278054"/>
          </a:xfrm>
          <a:prstGeom prst="rect">
            <a:avLst/>
          </a:prstGeom>
        </p:spPr>
      </p:pic>
      <p:pic>
        <p:nvPicPr>
          <p:cNvPr id="18" name="Picture 17">
            <a:extLst>
              <a:ext uri="{FF2B5EF4-FFF2-40B4-BE49-F238E27FC236}">
                <a16:creationId xmlns:a16="http://schemas.microsoft.com/office/drawing/2014/main" id="{BA4DACD6-20E2-7F44-87E2-8BE1E66C4E4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588409" y="2438945"/>
            <a:ext cx="486444" cy="158905"/>
          </a:xfrm>
          <a:prstGeom prst="rect">
            <a:avLst/>
          </a:prstGeom>
        </p:spPr>
      </p:pic>
      <p:pic>
        <p:nvPicPr>
          <p:cNvPr id="19" name="Picture 18">
            <a:extLst>
              <a:ext uri="{FF2B5EF4-FFF2-40B4-BE49-F238E27FC236}">
                <a16:creationId xmlns:a16="http://schemas.microsoft.com/office/drawing/2014/main" id="{DA967FA4-E223-4844-8293-6D01BA66EE7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365002" y="4216221"/>
            <a:ext cx="357619" cy="357619"/>
          </a:xfrm>
          <a:prstGeom prst="rect">
            <a:avLst/>
          </a:prstGeom>
        </p:spPr>
      </p:pic>
      <p:pic>
        <p:nvPicPr>
          <p:cNvPr id="20" name="Picture 19">
            <a:extLst>
              <a:ext uri="{FF2B5EF4-FFF2-40B4-BE49-F238E27FC236}">
                <a16:creationId xmlns:a16="http://schemas.microsoft.com/office/drawing/2014/main" id="{5877E344-17DA-BD4C-9618-DBC1D70A5E2D}"/>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232557" y="2335779"/>
            <a:ext cx="301928" cy="365236"/>
          </a:xfrm>
          <a:prstGeom prst="rect">
            <a:avLst/>
          </a:prstGeom>
        </p:spPr>
      </p:pic>
      <p:pic>
        <p:nvPicPr>
          <p:cNvPr id="21" name="Picture 20">
            <a:extLst>
              <a:ext uri="{FF2B5EF4-FFF2-40B4-BE49-F238E27FC236}">
                <a16:creationId xmlns:a16="http://schemas.microsoft.com/office/drawing/2014/main" id="{E680F4F1-8E0C-8B49-9BEC-15BC94C8131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1102717" y="2376186"/>
            <a:ext cx="352683" cy="284422"/>
          </a:xfrm>
          <a:prstGeom prst="rect">
            <a:avLst/>
          </a:prstGeom>
        </p:spPr>
      </p:pic>
      <p:pic>
        <p:nvPicPr>
          <p:cNvPr id="22" name="Picture 21">
            <a:extLst>
              <a:ext uri="{FF2B5EF4-FFF2-40B4-BE49-F238E27FC236}">
                <a16:creationId xmlns:a16="http://schemas.microsoft.com/office/drawing/2014/main" id="{E166960A-3132-8E4C-98C9-6029D62A86BA}"/>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637631" y="1932006"/>
            <a:ext cx="471130" cy="356917"/>
          </a:xfrm>
          <a:prstGeom prst="rect">
            <a:avLst/>
          </a:prstGeom>
        </p:spPr>
      </p:pic>
      <p:pic>
        <p:nvPicPr>
          <p:cNvPr id="23" name="Picture 22">
            <a:extLst>
              <a:ext uri="{FF2B5EF4-FFF2-40B4-BE49-F238E27FC236}">
                <a16:creationId xmlns:a16="http://schemas.microsoft.com/office/drawing/2014/main" id="{F4A9860B-0A63-0B43-8FD4-3CD23E8F57B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633486" y="1939208"/>
            <a:ext cx="223775" cy="342513"/>
          </a:xfrm>
          <a:prstGeom prst="rect">
            <a:avLst/>
          </a:prstGeom>
        </p:spPr>
      </p:pic>
      <p:pic>
        <p:nvPicPr>
          <p:cNvPr id="24" name="Picture 23">
            <a:extLst>
              <a:ext uri="{FF2B5EF4-FFF2-40B4-BE49-F238E27FC236}">
                <a16:creationId xmlns:a16="http://schemas.microsoft.com/office/drawing/2014/main" id="{170673AF-831F-9C4D-AF20-890353009B8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716041" y="1987488"/>
            <a:ext cx="377127" cy="245952"/>
          </a:xfrm>
          <a:prstGeom prst="rect">
            <a:avLst/>
          </a:prstGeom>
        </p:spPr>
      </p:pic>
      <p:pic>
        <p:nvPicPr>
          <p:cNvPr id="25" name="Picture 24">
            <a:extLst>
              <a:ext uri="{FF2B5EF4-FFF2-40B4-BE49-F238E27FC236}">
                <a16:creationId xmlns:a16="http://schemas.microsoft.com/office/drawing/2014/main" id="{0A37191F-28B9-5446-8166-2A4C4C7FA09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645970" y="2286707"/>
            <a:ext cx="652111" cy="652111"/>
          </a:xfrm>
          <a:prstGeom prst="rect">
            <a:avLst/>
          </a:prstGeom>
        </p:spPr>
      </p:pic>
      <p:pic>
        <p:nvPicPr>
          <p:cNvPr id="26" name="Picture 25">
            <a:extLst>
              <a:ext uri="{FF2B5EF4-FFF2-40B4-BE49-F238E27FC236}">
                <a16:creationId xmlns:a16="http://schemas.microsoft.com/office/drawing/2014/main" id="{7E43B382-59E1-5942-B994-B117BE07698B}"/>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041284" y="2371214"/>
            <a:ext cx="584806" cy="294366"/>
          </a:xfrm>
          <a:prstGeom prst="rect">
            <a:avLst/>
          </a:prstGeom>
        </p:spPr>
      </p:pic>
      <p:sp>
        <p:nvSpPr>
          <p:cNvPr id="27" name="Rectangle 26">
            <a:extLst>
              <a:ext uri="{FF2B5EF4-FFF2-40B4-BE49-F238E27FC236}">
                <a16:creationId xmlns:a16="http://schemas.microsoft.com/office/drawing/2014/main" id="{75825145-4824-B246-BA1C-BA02FCD1BBDF}"/>
              </a:ext>
            </a:extLst>
          </p:cNvPr>
          <p:cNvSpPr/>
          <p:nvPr/>
        </p:nvSpPr>
        <p:spPr>
          <a:xfrm>
            <a:off x="4503948" y="3315779"/>
            <a:ext cx="7091152" cy="163139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Rectangle 27">
            <a:extLst>
              <a:ext uri="{FF2B5EF4-FFF2-40B4-BE49-F238E27FC236}">
                <a16:creationId xmlns:a16="http://schemas.microsoft.com/office/drawing/2014/main" id="{CC6BB7A8-A4D3-054B-A4BF-959B1C0819E1}"/>
              </a:ext>
            </a:extLst>
          </p:cNvPr>
          <p:cNvSpPr/>
          <p:nvPr/>
        </p:nvSpPr>
        <p:spPr>
          <a:xfrm>
            <a:off x="4503949" y="1670952"/>
            <a:ext cx="7091151" cy="164565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1" name="Picture 30">
            <a:extLst>
              <a:ext uri="{FF2B5EF4-FFF2-40B4-BE49-F238E27FC236}">
                <a16:creationId xmlns:a16="http://schemas.microsoft.com/office/drawing/2014/main" id="{59C4EBDB-748C-8143-A1CF-3A781DC1759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550971" y="2416791"/>
            <a:ext cx="753917" cy="203212"/>
          </a:xfrm>
          <a:prstGeom prst="rect">
            <a:avLst/>
          </a:prstGeom>
        </p:spPr>
      </p:pic>
      <p:pic>
        <p:nvPicPr>
          <p:cNvPr id="32" name="Picture 31">
            <a:extLst>
              <a:ext uri="{FF2B5EF4-FFF2-40B4-BE49-F238E27FC236}">
                <a16:creationId xmlns:a16="http://schemas.microsoft.com/office/drawing/2014/main" id="{AB5663E4-BDAB-8644-A8B8-6A9AAA8EF6AC}"/>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098768" y="1987181"/>
            <a:ext cx="709812" cy="246567"/>
          </a:xfrm>
          <a:prstGeom prst="rect">
            <a:avLst/>
          </a:prstGeom>
        </p:spPr>
      </p:pic>
      <p:pic>
        <p:nvPicPr>
          <p:cNvPr id="33" name="Picture 32">
            <a:extLst>
              <a:ext uri="{FF2B5EF4-FFF2-40B4-BE49-F238E27FC236}">
                <a16:creationId xmlns:a16="http://schemas.microsoft.com/office/drawing/2014/main" id="{0C21CAF1-E849-3B4F-9B04-AB446B4D0DA8}"/>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993655" y="2025611"/>
            <a:ext cx="299384" cy="200681"/>
          </a:xfrm>
          <a:prstGeom prst="rect">
            <a:avLst/>
          </a:prstGeom>
        </p:spPr>
      </p:pic>
      <p:pic>
        <p:nvPicPr>
          <p:cNvPr id="34" name="Picture 33">
            <a:extLst>
              <a:ext uri="{FF2B5EF4-FFF2-40B4-BE49-F238E27FC236}">
                <a16:creationId xmlns:a16="http://schemas.microsoft.com/office/drawing/2014/main" id="{6BDF6171-5AC6-0A4C-B622-0C23D779CB10}"/>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333475" y="1945520"/>
            <a:ext cx="354129" cy="354129"/>
          </a:xfrm>
          <a:prstGeom prst="rect">
            <a:avLst/>
          </a:prstGeom>
        </p:spPr>
      </p:pic>
      <p:pic>
        <p:nvPicPr>
          <p:cNvPr id="35" name="Picture 34">
            <a:extLst>
              <a:ext uri="{FF2B5EF4-FFF2-40B4-BE49-F238E27FC236}">
                <a16:creationId xmlns:a16="http://schemas.microsoft.com/office/drawing/2014/main" id="{7AE4D74A-C446-BB46-9E1B-B8147D06A8FF}"/>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49255" y="2369746"/>
            <a:ext cx="295266" cy="297302"/>
          </a:xfrm>
          <a:prstGeom prst="rect">
            <a:avLst/>
          </a:prstGeom>
        </p:spPr>
      </p:pic>
      <p:pic>
        <p:nvPicPr>
          <p:cNvPr id="36" name="Picture 35">
            <a:extLst>
              <a:ext uri="{FF2B5EF4-FFF2-40B4-BE49-F238E27FC236}">
                <a16:creationId xmlns:a16="http://schemas.microsoft.com/office/drawing/2014/main" id="{CEEB54E4-5803-5F43-BF11-98F60E77C7F4}"/>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9660597" y="2381841"/>
            <a:ext cx="523779" cy="273113"/>
          </a:xfrm>
          <a:prstGeom prst="rect">
            <a:avLst/>
          </a:prstGeom>
        </p:spPr>
      </p:pic>
      <p:pic>
        <p:nvPicPr>
          <p:cNvPr id="37" name="Picture 36">
            <a:extLst>
              <a:ext uri="{FF2B5EF4-FFF2-40B4-BE49-F238E27FC236}">
                <a16:creationId xmlns:a16="http://schemas.microsoft.com/office/drawing/2014/main" id="{44EC034E-4C66-1B43-8B65-436A816D0802}"/>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7140469" y="1922643"/>
            <a:ext cx="430736" cy="375642"/>
          </a:xfrm>
          <a:prstGeom prst="rect">
            <a:avLst/>
          </a:prstGeom>
        </p:spPr>
      </p:pic>
      <p:pic>
        <p:nvPicPr>
          <p:cNvPr id="38" name="Picture 37">
            <a:extLst>
              <a:ext uri="{FF2B5EF4-FFF2-40B4-BE49-F238E27FC236}">
                <a16:creationId xmlns:a16="http://schemas.microsoft.com/office/drawing/2014/main" id="{2D7FDE45-7B51-F348-B517-683738863843}"/>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925794" y="1961729"/>
            <a:ext cx="333167" cy="297471"/>
          </a:xfrm>
          <a:prstGeom prst="rect">
            <a:avLst/>
          </a:prstGeom>
        </p:spPr>
      </p:pic>
      <p:pic>
        <p:nvPicPr>
          <p:cNvPr id="39" name="Picture 38">
            <a:extLst>
              <a:ext uri="{FF2B5EF4-FFF2-40B4-BE49-F238E27FC236}">
                <a16:creationId xmlns:a16="http://schemas.microsoft.com/office/drawing/2014/main" id="{F3E5CA3A-11C8-EE4A-9223-A82570FEC6F6}"/>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0806757" y="2035042"/>
            <a:ext cx="685658" cy="150845"/>
          </a:xfrm>
          <a:prstGeom prst="rect">
            <a:avLst/>
          </a:prstGeom>
        </p:spPr>
      </p:pic>
      <p:sp>
        <p:nvSpPr>
          <p:cNvPr id="40" name="Rounded Rectangle 39">
            <a:extLst>
              <a:ext uri="{FF2B5EF4-FFF2-40B4-BE49-F238E27FC236}">
                <a16:creationId xmlns:a16="http://schemas.microsoft.com/office/drawing/2014/main" id="{9F041C3C-DA19-9441-A006-DB41AB27BD35}"/>
              </a:ext>
            </a:extLst>
          </p:cNvPr>
          <p:cNvSpPr>
            <a:spLocks noChangeAspect="1"/>
          </p:cNvSpPr>
          <p:nvPr/>
        </p:nvSpPr>
        <p:spPr>
          <a:xfrm>
            <a:off x="5354222" y="5259721"/>
            <a:ext cx="64008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API</a:t>
            </a:r>
          </a:p>
        </p:txBody>
      </p:sp>
      <p:sp>
        <p:nvSpPr>
          <p:cNvPr id="41" name="Rounded Rectangle 40">
            <a:extLst>
              <a:ext uri="{FF2B5EF4-FFF2-40B4-BE49-F238E27FC236}">
                <a16:creationId xmlns:a16="http://schemas.microsoft.com/office/drawing/2014/main" id="{9AB95422-EB2C-5F42-94D7-B01EED423AB1}"/>
              </a:ext>
            </a:extLst>
          </p:cNvPr>
          <p:cNvSpPr>
            <a:spLocks noChangeAspect="1"/>
          </p:cNvSpPr>
          <p:nvPr/>
        </p:nvSpPr>
        <p:spPr>
          <a:xfrm>
            <a:off x="6342434" y="5259721"/>
            <a:ext cx="64008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CONTROLLER</a:t>
            </a:r>
          </a:p>
        </p:txBody>
      </p:sp>
      <p:sp>
        <p:nvSpPr>
          <p:cNvPr id="42" name="Rounded Rectangle 41">
            <a:extLst>
              <a:ext uri="{FF2B5EF4-FFF2-40B4-BE49-F238E27FC236}">
                <a16:creationId xmlns:a16="http://schemas.microsoft.com/office/drawing/2014/main" id="{CA45CB41-1D81-8A48-B896-C137C29794B5}"/>
              </a:ext>
            </a:extLst>
          </p:cNvPr>
          <p:cNvSpPr>
            <a:spLocks noChangeAspect="1"/>
          </p:cNvSpPr>
          <p:nvPr/>
        </p:nvSpPr>
        <p:spPr>
          <a:xfrm>
            <a:off x="7330646" y="5259721"/>
            <a:ext cx="640080" cy="6400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MULTICLOUD</a:t>
            </a:r>
          </a:p>
        </p:txBody>
      </p:sp>
      <p:sp>
        <p:nvSpPr>
          <p:cNvPr id="43" name="Rounded Rectangle 42">
            <a:extLst>
              <a:ext uri="{FF2B5EF4-FFF2-40B4-BE49-F238E27FC236}">
                <a16:creationId xmlns:a16="http://schemas.microsoft.com/office/drawing/2014/main" id="{045BE54D-A3F1-DE46-BBF8-C75993A63027}"/>
              </a:ext>
            </a:extLst>
          </p:cNvPr>
          <p:cNvSpPr>
            <a:spLocks noChangeAspect="1"/>
          </p:cNvSpPr>
          <p:nvPr/>
        </p:nvSpPr>
        <p:spPr>
          <a:xfrm>
            <a:off x="8318858" y="5259721"/>
            <a:ext cx="640080" cy="6400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TELEMETRY</a:t>
            </a:r>
          </a:p>
        </p:txBody>
      </p:sp>
      <p:sp>
        <p:nvSpPr>
          <p:cNvPr id="44" name="Rounded Rectangle 43">
            <a:extLst>
              <a:ext uri="{FF2B5EF4-FFF2-40B4-BE49-F238E27FC236}">
                <a16:creationId xmlns:a16="http://schemas.microsoft.com/office/drawing/2014/main" id="{80F25B25-2382-4C43-8ADF-C8CC1953CE76}"/>
              </a:ext>
            </a:extLst>
          </p:cNvPr>
          <p:cNvSpPr>
            <a:spLocks noChangeAspect="1"/>
          </p:cNvSpPr>
          <p:nvPr/>
        </p:nvSpPr>
        <p:spPr>
          <a:xfrm>
            <a:off x="9307071" y="5259721"/>
            <a:ext cx="640080" cy="64008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DOCK</a:t>
            </a:r>
          </a:p>
        </p:txBody>
      </p:sp>
      <p:sp>
        <p:nvSpPr>
          <p:cNvPr id="45" name="Rounded Rectangle 44">
            <a:extLst>
              <a:ext uri="{FF2B5EF4-FFF2-40B4-BE49-F238E27FC236}">
                <a16:creationId xmlns:a16="http://schemas.microsoft.com/office/drawing/2014/main" id="{7444D7B0-4ED4-BC48-B426-FA80F55D2B42}"/>
              </a:ext>
            </a:extLst>
          </p:cNvPr>
          <p:cNvSpPr>
            <a:spLocks noChangeAspect="1"/>
          </p:cNvSpPr>
          <p:nvPr/>
        </p:nvSpPr>
        <p:spPr>
          <a:xfrm>
            <a:off x="10295284" y="5259721"/>
            <a:ext cx="640080" cy="6400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DASHBOARD</a:t>
            </a:r>
          </a:p>
        </p:txBody>
      </p:sp>
      <p:sp>
        <p:nvSpPr>
          <p:cNvPr id="46" name="Rectangle 45">
            <a:extLst>
              <a:ext uri="{FF2B5EF4-FFF2-40B4-BE49-F238E27FC236}">
                <a16:creationId xmlns:a16="http://schemas.microsoft.com/office/drawing/2014/main" id="{AC207EB6-5D0D-C742-834D-F89041C6E887}"/>
              </a:ext>
            </a:extLst>
          </p:cNvPr>
          <p:cNvSpPr/>
          <p:nvPr/>
        </p:nvSpPr>
        <p:spPr>
          <a:xfrm>
            <a:off x="285255" y="1160714"/>
            <a:ext cx="1162149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Avenir Next Regular" panose="020B0503020202020204" pitchFamily="34" charset="0"/>
                <a:ea typeface="+mn-ea"/>
                <a:cs typeface="+mn-cs"/>
              </a:rPr>
              <a:t>SODA Projects are a mix of Core, Native and Eco Projects that are serviced by the SODA Incubator program.</a:t>
            </a:r>
          </a:p>
        </p:txBody>
      </p:sp>
      <p:cxnSp>
        <p:nvCxnSpPr>
          <p:cNvPr id="48" name="Straight Connector 47">
            <a:extLst>
              <a:ext uri="{FF2B5EF4-FFF2-40B4-BE49-F238E27FC236}">
                <a16:creationId xmlns:a16="http://schemas.microsoft.com/office/drawing/2014/main" id="{B8CD8C2A-E6BF-044A-97BE-1CD0479B8DAA}"/>
              </a:ext>
            </a:extLst>
          </p:cNvPr>
          <p:cNvCxnSpPr/>
          <p:nvPr/>
        </p:nvCxnSpPr>
        <p:spPr>
          <a:xfrm>
            <a:off x="6469936" y="1935311"/>
            <a:ext cx="0" cy="11887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EB534BAB-5336-F945-BBC0-E4C65D40490E}"/>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6752972" y="2793453"/>
            <a:ext cx="246625" cy="324507"/>
          </a:xfrm>
          <a:prstGeom prst="rect">
            <a:avLst/>
          </a:prstGeom>
        </p:spPr>
      </p:pic>
      <p:pic>
        <p:nvPicPr>
          <p:cNvPr id="50" name="Picture 49">
            <a:extLst>
              <a:ext uri="{FF2B5EF4-FFF2-40B4-BE49-F238E27FC236}">
                <a16:creationId xmlns:a16="http://schemas.microsoft.com/office/drawing/2014/main" id="{F7B8A83F-1BBC-AD47-8055-41C16320C139}"/>
              </a:ext>
            </a:extLst>
          </p:cNvPr>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7075022" y="2797714"/>
            <a:ext cx="383394" cy="315984"/>
          </a:xfrm>
          <a:prstGeom prst="rect">
            <a:avLst/>
          </a:prstGeom>
        </p:spPr>
      </p:pic>
      <p:pic>
        <p:nvPicPr>
          <p:cNvPr id="51" name="Picture 50">
            <a:extLst>
              <a:ext uri="{FF2B5EF4-FFF2-40B4-BE49-F238E27FC236}">
                <a16:creationId xmlns:a16="http://schemas.microsoft.com/office/drawing/2014/main" id="{6C28873F-22A5-8F48-9C50-26F296276093}"/>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7533841" y="2864766"/>
            <a:ext cx="384252" cy="181880"/>
          </a:xfrm>
          <a:prstGeom prst="rect">
            <a:avLst/>
          </a:prstGeom>
        </p:spPr>
      </p:pic>
      <p:pic>
        <p:nvPicPr>
          <p:cNvPr id="52" name="Picture 51">
            <a:extLst>
              <a:ext uri="{FF2B5EF4-FFF2-40B4-BE49-F238E27FC236}">
                <a16:creationId xmlns:a16="http://schemas.microsoft.com/office/drawing/2014/main" id="{D940B7E7-536A-2D44-8AE4-70BAD814E01D}"/>
              </a:ext>
            </a:extLst>
          </p:cNvPr>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7993518" y="2832291"/>
            <a:ext cx="521474" cy="246831"/>
          </a:xfrm>
          <a:prstGeom prst="rect">
            <a:avLst/>
          </a:prstGeom>
        </p:spPr>
      </p:pic>
      <p:pic>
        <p:nvPicPr>
          <p:cNvPr id="54" name="Picture 53">
            <a:extLst>
              <a:ext uri="{FF2B5EF4-FFF2-40B4-BE49-F238E27FC236}">
                <a16:creationId xmlns:a16="http://schemas.microsoft.com/office/drawing/2014/main" id="{80300DD1-C7A3-6F47-B807-893B4F367D3B}"/>
              </a:ext>
            </a:extLst>
          </p:cNvPr>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8590417" y="2867367"/>
            <a:ext cx="519642" cy="176678"/>
          </a:xfrm>
          <a:prstGeom prst="rect">
            <a:avLst/>
          </a:prstGeom>
        </p:spPr>
      </p:pic>
      <p:pic>
        <p:nvPicPr>
          <p:cNvPr id="55" name="Picture 54">
            <a:extLst>
              <a:ext uri="{FF2B5EF4-FFF2-40B4-BE49-F238E27FC236}">
                <a16:creationId xmlns:a16="http://schemas.microsoft.com/office/drawing/2014/main" id="{D5C7736E-7F0D-C548-BCCD-91EC43EA780B}"/>
              </a:ext>
            </a:extLst>
          </p:cNvPr>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9709610" y="2862369"/>
            <a:ext cx="549040" cy="186674"/>
          </a:xfrm>
          <a:prstGeom prst="rect">
            <a:avLst/>
          </a:prstGeom>
        </p:spPr>
      </p:pic>
      <p:pic>
        <p:nvPicPr>
          <p:cNvPr id="56" name="Picture 55">
            <a:extLst>
              <a:ext uri="{FF2B5EF4-FFF2-40B4-BE49-F238E27FC236}">
                <a16:creationId xmlns:a16="http://schemas.microsoft.com/office/drawing/2014/main" id="{AECE797B-7019-EA43-BE6E-71EE7B3F24D2}"/>
              </a:ext>
            </a:extLst>
          </p:cNvPr>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9185484" y="2834654"/>
            <a:ext cx="448701" cy="242105"/>
          </a:xfrm>
          <a:prstGeom prst="rect">
            <a:avLst/>
          </a:prstGeom>
        </p:spPr>
      </p:pic>
      <p:pic>
        <p:nvPicPr>
          <p:cNvPr id="57" name="Picture 56">
            <a:extLst>
              <a:ext uri="{FF2B5EF4-FFF2-40B4-BE49-F238E27FC236}">
                <a16:creationId xmlns:a16="http://schemas.microsoft.com/office/drawing/2014/main" id="{F660E2B0-C167-D540-A095-E2709BFAA229}"/>
              </a:ext>
            </a:extLst>
          </p:cNvPr>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10334075" y="2837749"/>
            <a:ext cx="491490" cy="235915"/>
          </a:xfrm>
          <a:prstGeom prst="rect">
            <a:avLst/>
          </a:prstGeom>
        </p:spPr>
      </p:pic>
      <p:pic>
        <p:nvPicPr>
          <p:cNvPr id="58" name="Picture 57">
            <a:extLst>
              <a:ext uri="{FF2B5EF4-FFF2-40B4-BE49-F238E27FC236}">
                <a16:creationId xmlns:a16="http://schemas.microsoft.com/office/drawing/2014/main" id="{354055EF-B103-184F-B803-6642D6BE9115}"/>
              </a:ext>
            </a:extLst>
          </p:cNvPr>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10900989" y="2856135"/>
            <a:ext cx="543117" cy="199143"/>
          </a:xfrm>
          <a:prstGeom prst="rect">
            <a:avLst/>
          </a:prstGeom>
        </p:spPr>
      </p:pic>
      <p:sp>
        <p:nvSpPr>
          <p:cNvPr id="59" name="TextBox 58">
            <a:extLst>
              <a:ext uri="{FF2B5EF4-FFF2-40B4-BE49-F238E27FC236}">
                <a16:creationId xmlns:a16="http://schemas.microsoft.com/office/drawing/2014/main" id="{B078E4F0-0988-8E42-B229-C324BD6CB69C}"/>
              </a:ext>
            </a:extLst>
          </p:cNvPr>
          <p:cNvSpPr txBox="1"/>
          <p:nvPr/>
        </p:nvSpPr>
        <p:spPr>
          <a:xfrm>
            <a:off x="8497551" y="1689517"/>
            <a:ext cx="12987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venir Next" panose="020B0503020202020204" pitchFamily="34" charset="0"/>
                <a:ea typeface="+mn-ea"/>
                <a:cs typeface="+mn-cs"/>
              </a:rPr>
              <a:t>Potential Projects</a:t>
            </a:r>
          </a:p>
        </p:txBody>
      </p:sp>
      <p:sp>
        <p:nvSpPr>
          <p:cNvPr id="60" name="TextBox 59">
            <a:extLst>
              <a:ext uri="{FF2B5EF4-FFF2-40B4-BE49-F238E27FC236}">
                <a16:creationId xmlns:a16="http://schemas.microsoft.com/office/drawing/2014/main" id="{C7F2B9BF-B9BC-1D4E-8E42-80FF62E83548}"/>
              </a:ext>
            </a:extLst>
          </p:cNvPr>
          <p:cNvSpPr txBox="1"/>
          <p:nvPr/>
        </p:nvSpPr>
        <p:spPr>
          <a:xfrm>
            <a:off x="4943267" y="1689517"/>
            <a:ext cx="1326004"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venir Next" panose="020B0503020202020204" pitchFamily="34" charset="0"/>
                <a:ea typeface="+mn-ea"/>
                <a:cs typeface="+mn-cs"/>
              </a:rPr>
              <a:t>Member Projects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panose="020B0503020202020204" pitchFamily="34" charset="0"/>
                <a:ea typeface="+mn-ea"/>
                <a:cs typeface="+mn-cs"/>
              </a:rPr>
              <a:t>(to be incubated)</a:t>
            </a:r>
          </a:p>
        </p:txBody>
      </p:sp>
      <p:cxnSp>
        <p:nvCxnSpPr>
          <p:cNvPr id="61" name="Straight Connector 60">
            <a:extLst>
              <a:ext uri="{FF2B5EF4-FFF2-40B4-BE49-F238E27FC236}">
                <a16:creationId xmlns:a16="http://schemas.microsoft.com/office/drawing/2014/main" id="{8211C175-BFE1-0F47-8BBD-6C798E2CEC6B}"/>
              </a:ext>
            </a:extLst>
          </p:cNvPr>
          <p:cNvCxnSpPr/>
          <p:nvPr/>
        </p:nvCxnSpPr>
        <p:spPr>
          <a:xfrm>
            <a:off x="6013590" y="3514881"/>
            <a:ext cx="0" cy="11887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31CB08-10FE-7648-B8B6-E7033BC0BE8C}"/>
              </a:ext>
            </a:extLst>
          </p:cNvPr>
          <p:cNvCxnSpPr/>
          <p:nvPr/>
        </p:nvCxnSpPr>
        <p:spPr>
          <a:xfrm>
            <a:off x="8254255" y="3529996"/>
            <a:ext cx="0" cy="11887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032C74E-4B22-F247-8199-9126AE7860D6}"/>
              </a:ext>
            </a:extLst>
          </p:cNvPr>
          <p:cNvSpPr txBox="1"/>
          <p:nvPr/>
        </p:nvSpPr>
        <p:spPr>
          <a:xfrm>
            <a:off x="4705949" y="3365605"/>
            <a:ext cx="1326004"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venir Next" panose="020B0503020202020204" pitchFamily="34" charset="0"/>
                <a:ea typeface="+mn-ea"/>
                <a:cs typeface="+mn-cs"/>
              </a:rPr>
              <a:t>Member Projects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panose="020B0503020202020204" pitchFamily="34" charset="0"/>
                <a:ea typeface="+mn-ea"/>
                <a:cs typeface="+mn-cs"/>
              </a:rPr>
              <a:t>(incubated)</a:t>
            </a:r>
          </a:p>
        </p:txBody>
      </p:sp>
      <p:sp>
        <p:nvSpPr>
          <p:cNvPr id="64" name="TextBox 63">
            <a:extLst>
              <a:ext uri="{FF2B5EF4-FFF2-40B4-BE49-F238E27FC236}">
                <a16:creationId xmlns:a16="http://schemas.microsoft.com/office/drawing/2014/main" id="{5DD767D5-2071-5248-9C26-96326E869A62}"/>
              </a:ext>
            </a:extLst>
          </p:cNvPr>
          <p:cNvSpPr txBox="1"/>
          <p:nvPr/>
        </p:nvSpPr>
        <p:spPr>
          <a:xfrm>
            <a:off x="6406308" y="3377562"/>
            <a:ext cx="1326004"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venir Next" panose="020B0503020202020204" pitchFamily="34" charset="0"/>
                <a:ea typeface="+mn-ea"/>
                <a:cs typeface="+mn-cs"/>
              </a:rPr>
              <a:t>Member Projects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panose="020B0503020202020204" pitchFamily="34" charset="0"/>
                <a:ea typeface="+mn-ea"/>
                <a:cs typeface="+mn-cs"/>
              </a:rPr>
              <a:t>(to be incubated)</a:t>
            </a:r>
          </a:p>
        </p:txBody>
      </p:sp>
      <p:sp>
        <p:nvSpPr>
          <p:cNvPr id="65" name="TextBox 64">
            <a:extLst>
              <a:ext uri="{FF2B5EF4-FFF2-40B4-BE49-F238E27FC236}">
                <a16:creationId xmlns:a16="http://schemas.microsoft.com/office/drawing/2014/main" id="{A8F418CC-788C-5940-8529-2C3D338F0B7D}"/>
              </a:ext>
            </a:extLst>
          </p:cNvPr>
          <p:cNvSpPr txBox="1"/>
          <p:nvPr/>
        </p:nvSpPr>
        <p:spPr>
          <a:xfrm>
            <a:off x="9218844" y="3366924"/>
            <a:ext cx="129875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venir Next" panose="020B0503020202020204" pitchFamily="34" charset="0"/>
                <a:ea typeface="+mn-ea"/>
                <a:cs typeface="+mn-cs"/>
              </a:rPr>
              <a:t>Potential Projects</a:t>
            </a:r>
          </a:p>
        </p:txBody>
      </p:sp>
      <p:pic>
        <p:nvPicPr>
          <p:cNvPr id="67" name="Picture 66">
            <a:extLst>
              <a:ext uri="{FF2B5EF4-FFF2-40B4-BE49-F238E27FC236}">
                <a16:creationId xmlns:a16="http://schemas.microsoft.com/office/drawing/2014/main" id="{5B951738-B274-C24F-87B4-4DF4B4B51062}"/>
              </a:ext>
            </a:extLst>
          </p:cNvPr>
          <p:cNvPicPr>
            <a:picLocks noChangeAspect="1"/>
          </p:cNvPicPr>
          <p:nvPr/>
        </p:nvPicPr>
        <p:blipFill>
          <a:blip r:embed="rId40" cstate="hqprint">
            <a:extLst>
              <a:ext uri="{28A0092B-C50C-407E-A947-70E740481C1C}">
                <a14:useLocalDpi xmlns:a14="http://schemas.microsoft.com/office/drawing/2010/main"/>
              </a:ext>
            </a:extLst>
          </a:blip>
          <a:stretch>
            <a:fillRect/>
          </a:stretch>
        </p:blipFill>
        <p:spPr>
          <a:xfrm>
            <a:off x="4765087" y="3632305"/>
            <a:ext cx="1022130" cy="1022130"/>
          </a:xfrm>
          <a:prstGeom prst="rect">
            <a:avLst/>
          </a:prstGeom>
        </p:spPr>
      </p:pic>
      <p:pic>
        <p:nvPicPr>
          <p:cNvPr id="7" name="Picture 6">
            <a:extLst>
              <a:ext uri="{FF2B5EF4-FFF2-40B4-BE49-F238E27FC236}">
                <a16:creationId xmlns:a16="http://schemas.microsoft.com/office/drawing/2014/main" id="{FDB5C4DE-0876-A24B-9C0F-1148B121B97E}"/>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8318599" y="2034239"/>
            <a:ext cx="647774" cy="227311"/>
          </a:xfrm>
          <a:prstGeom prst="rect">
            <a:avLst/>
          </a:prstGeom>
        </p:spPr>
      </p:pic>
      <p:pic>
        <p:nvPicPr>
          <p:cNvPr id="29" name="Picture 28">
            <a:extLst>
              <a:ext uri="{FF2B5EF4-FFF2-40B4-BE49-F238E27FC236}">
                <a16:creationId xmlns:a16="http://schemas.microsoft.com/office/drawing/2014/main" id="{967B72D3-5A72-4D4E-8865-E0F5F22BDC34}"/>
              </a:ext>
            </a:extLst>
          </p:cNvPr>
          <p:cNvPicPr>
            <a:picLocks noChangeAspect="1"/>
          </p:cNvPicPr>
          <p:nvPr/>
        </p:nvPicPr>
        <p:blipFill rotWithShape="1">
          <a:blip r:embed="rId42"/>
          <a:srcRect b="8889"/>
          <a:stretch/>
        </p:blipFill>
        <p:spPr>
          <a:xfrm>
            <a:off x="0" y="40461"/>
            <a:ext cx="12192000" cy="6248400"/>
          </a:xfrm>
          <a:prstGeom prst="rect">
            <a:avLst/>
          </a:prstGeom>
        </p:spPr>
      </p:pic>
      <p:graphicFrame>
        <p:nvGraphicFramePr>
          <p:cNvPr id="66" name="Diagram 65">
            <a:extLst>
              <a:ext uri="{FF2B5EF4-FFF2-40B4-BE49-F238E27FC236}">
                <a16:creationId xmlns:a16="http://schemas.microsoft.com/office/drawing/2014/main" id="{0D2A78A7-A580-49BA-97AD-719B13EAB0DF}"/>
              </a:ext>
            </a:extLst>
          </p:cNvPr>
          <p:cNvGraphicFramePr/>
          <p:nvPr>
            <p:extLst>
              <p:ext uri="{D42A27DB-BD31-4B8C-83A1-F6EECF244321}">
                <p14:modId xmlns:p14="http://schemas.microsoft.com/office/powerpoint/2010/main" val="1112285110"/>
              </p:ext>
            </p:extLst>
          </p:nvPr>
        </p:nvGraphicFramePr>
        <p:xfrm>
          <a:off x="1" y="6261926"/>
          <a:ext cx="5872480" cy="375945"/>
        </p:xfrm>
        <a:graphic>
          <a:graphicData uri="http://schemas.openxmlformats.org/drawingml/2006/diagram">
            <dgm:relIds xmlns:dgm="http://schemas.openxmlformats.org/drawingml/2006/diagram" xmlns:r="http://schemas.openxmlformats.org/officeDocument/2006/relationships" r:dm="rId43" r:lo="rId44" r:qs="rId45" r:cs="rId46"/>
          </a:graphicData>
        </a:graphic>
      </p:graphicFrame>
    </p:spTree>
    <p:extLst>
      <p:ext uri="{BB962C8B-B14F-4D97-AF65-F5344CB8AC3E}">
        <p14:creationId xmlns:p14="http://schemas.microsoft.com/office/powerpoint/2010/main" val="391846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1A91-9DDD-9D4D-8AE1-A4E899C8864B}"/>
              </a:ext>
            </a:extLst>
          </p:cNvPr>
          <p:cNvSpPr>
            <a:spLocks noGrp="1"/>
          </p:cNvSpPr>
          <p:nvPr>
            <p:ph type="title"/>
          </p:nvPr>
        </p:nvSpPr>
        <p:spPr/>
        <p:txBody>
          <a:bodyPr/>
          <a:lstStyle/>
          <a:p>
            <a:r>
              <a:rPr lang="en-US" spc="300"/>
              <a:t>RELEASES</a:t>
            </a:r>
          </a:p>
        </p:txBody>
      </p:sp>
      <p:grpSp>
        <p:nvGrpSpPr>
          <p:cNvPr id="4" name="Group 3">
            <a:extLst>
              <a:ext uri="{FF2B5EF4-FFF2-40B4-BE49-F238E27FC236}">
                <a16:creationId xmlns:a16="http://schemas.microsoft.com/office/drawing/2014/main" id="{255E21C7-176C-9A49-83D0-26E74013C370}"/>
              </a:ext>
            </a:extLst>
          </p:cNvPr>
          <p:cNvGrpSpPr/>
          <p:nvPr/>
        </p:nvGrpSpPr>
        <p:grpSpPr>
          <a:xfrm>
            <a:off x="2470591" y="1585787"/>
            <a:ext cx="1509194" cy="827869"/>
            <a:chOff x="1973223" y="2550422"/>
            <a:chExt cx="1342490" cy="827869"/>
          </a:xfrm>
        </p:grpSpPr>
        <p:sp>
          <p:nvSpPr>
            <p:cNvPr id="5" name="Rectangle 4">
              <a:extLst>
                <a:ext uri="{FF2B5EF4-FFF2-40B4-BE49-F238E27FC236}">
                  <a16:creationId xmlns:a16="http://schemas.microsoft.com/office/drawing/2014/main" id="{BC6B024A-67CB-0642-A517-A4839A795F31}"/>
                </a:ext>
              </a:extLst>
            </p:cNvPr>
            <p:cNvSpPr/>
            <p:nvPr/>
          </p:nvSpPr>
          <p:spPr>
            <a:xfrm>
              <a:off x="1973223" y="2550422"/>
              <a:ext cx="1342490"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Rectangle 5">
              <a:extLst>
                <a:ext uri="{FF2B5EF4-FFF2-40B4-BE49-F238E27FC236}">
                  <a16:creationId xmlns:a16="http://schemas.microsoft.com/office/drawing/2014/main" id="{D3386366-C96C-D44F-A185-0CB4DDA374A2}"/>
                </a:ext>
              </a:extLst>
            </p:cNvPr>
            <p:cNvSpPr/>
            <p:nvPr/>
          </p:nvSpPr>
          <p:spPr>
            <a:xfrm>
              <a:off x="1973223" y="2550422"/>
              <a:ext cx="1342490"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rgbClr val="00A3DA"/>
                  </a:solidFill>
                  <a:latin typeface="Avenir Next Regular" panose="020B0503020202020204" pitchFamily="34" charset="0"/>
                  <a:cs typeface="Arial" panose="020B0604020202020204" pitchFamily="34" charset="0"/>
                </a:rPr>
                <a:t>2018H1</a:t>
              </a:r>
            </a:p>
            <a:p>
              <a:pPr marL="0" lvl="1" defTabSz="622300">
                <a:lnSpc>
                  <a:spcPct val="90000"/>
                </a:lnSpc>
                <a:spcBef>
                  <a:spcPct val="0"/>
                </a:spcBef>
                <a:spcAft>
                  <a:spcPct val="15000"/>
                </a:spcAft>
              </a:pPr>
              <a:r>
                <a:rPr lang="en-US" sz="1600">
                  <a:solidFill>
                    <a:srgbClr val="00A3DA"/>
                  </a:solidFill>
                  <a:latin typeface="Avenir Next Regular" panose="020B0503020202020204" pitchFamily="34" charset="0"/>
                  <a:cs typeface="Arial" panose="020B0604020202020204" pitchFamily="34" charset="0"/>
                </a:rPr>
                <a:t>ARUBA</a:t>
              </a:r>
              <a:endParaRPr lang="en-US">
                <a:solidFill>
                  <a:srgbClr val="00A3DA"/>
                </a:solidFill>
                <a:latin typeface="Avenir Next Regular" panose="020B0503020202020204" pitchFamily="34" charset="0"/>
                <a:cs typeface="Arial" panose="020B0604020202020204" pitchFamily="34" charset="0"/>
              </a:endParaRPr>
            </a:p>
            <a:p>
              <a:pPr marL="115888" lvl="1" indent="-115888" defTabSz="622300">
                <a:lnSpc>
                  <a:spcPct val="90000"/>
                </a:lnSpc>
                <a:spcBef>
                  <a:spcPct val="0"/>
                </a:spcBef>
                <a:spcAft>
                  <a:spcPct val="15000"/>
                </a:spcAft>
                <a:buFont typeface="Arial" panose="020B0604020202020204" pitchFamily="34" charset="0"/>
                <a:buChar char="•"/>
              </a:pPr>
              <a:endParaRPr lang="en-US" sz="1600">
                <a:solidFill>
                  <a:schemeClr val="tx2"/>
                </a:solidFill>
                <a:latin typeface="Avenir Next Regular" panose="020B0503020202020204" pitchFamily="34" charset="0"/>
                <a:cs typeface="Arial" panose="020B0604020202020204" pitchFamily="34" charset="0"/>
              </a:endParaRP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OpenStack</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Replication</a:t>
              </a:r>
              <a:br>
                <a:rPr lang="en-US" sz="1050">
                  <a:solidFill>
                    <a:schemeClr val="bg1">
                      <a:lumMod val="50000"/>
                    </a:schemeClr>
                  </a:solidFill>
                  <a:latin typeface="Avenir Next Regular" panose="020B0503020202020204" pitchFamily="34" charset="0"/>
                  <a:cs typeface="Arial" panose="020B0604020202020204" pitchFamily="34" charset="0"/>
                </a:rPr>
              </a:br>
              <a:r>
                <a:rPr lang="en-US" sz="1050">
                  <a:solidFill>
                    <a:schemeClr val="bg1">
                      <a:lumMod val="50000"/>
                    </a:schemeClr>
                  </a:solidFill>
                  <a:latin typeface="Avenir Next Regular" panose="020B0503020202020204" pitchFamily="34" charset="0"/>
                  <a:cs typeface="Arial" panose="020B0604020202020204" pitchFamily="34" charset="0"/>
                </a:rPr>
                <a:t>Array-Based, </a:t>
              </a:r>
              <a:br>
                <a:rPr lang="en-US" sz="1050">
                  <a:solidFill>
                    <a:schemeClr val="bg1">
                      <a:lumMod val="50000"/>
                    </a:schemeClr>
                  </a:solidFill>
                  <a:latin typeface="Avenir Next Regular" panose="020B0503020202020204" pitchFamily="34" charset="0"/>
                  <a:cs typeface="Arial" panose="020B0604020202020204" pitchFamily="34" charset="0"/>
                </a:rPr>
              </a:br>
              <a:r>
                <a:rPr lang="en-US" sz="1050">
                  <a:solidFill>
                    <a:schemeClr val="bg1">
                      <a:lumMod val="50000"/>
                    </a:schemeClr>
                  </a:solidFill>
                  <a:latin typeface="Avenir Next Regular" panose="020B0503020202020204" pitchFamily="34" charset="0"/>
                  <a:cs typeface="Arial" panose="020B0604020202020204" pitchFamily="34" charset="0"/>
                </a:rPr>
                <a:t>Host-Based</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Dashboard</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Storage Profiles</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Enumeration</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Block Storage</a:t>
              </a:r>
            </a:p>
            <a:p>
              <a:pPr marL="231775" lvl="2" indent="-115888"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Cinder Drivers</a:t>
              </a:r>
            </a:p>
            <a:p>
              <a:pPr marL="231775" lvl="2" indent="-115888"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Ceph</a:t>
              </a:r>
            </a:p>
            <a:p>
              <a:pPr marL="231775" lvl="2" indent="-115888"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LVM</a:t>
              </a:r>
            </a:p>
            <a:p>
              <a:pPr marL="231775" lvl="2" indent="-115888"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Huawei: Dorado</a:t>
              </a:r>
            </a:p>
            <a:p>
              <a:pPr marL="0" lvl="1" defTabSz="622300">
                <a:lnSpc>
                  <a:spcPct val="90000"/>
                </a:lnSpc>
                <a:spcBef>
                  <a:spcPct val="0"/>
                </a:spcBef>
                <a:spcAft>
                  <a:spcPct val="15000"/>
                </a:spcAft>
              </a:pPr>
              <a:endParaRPr lang="en-US" sz="1000">
                <a:solidFill>
                  <a:prstClr val="black"/>
                </a:solidFill>
                <a:latin typeface="Avenir Next Regular" panose="020B0503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F55461CC-ED85-E840-A762-9412273F94E9}"/>
              </a:ext>
            </a:extLst>
          </p:cNvPr>
          <p:cNvGrpSpPr/>
          <p:nvPr/>
        </p:nvGrpSpPr>
        <p:grpSpPr>
          <a:xfrm>
            <a:off x="993884" y="1585787"/>
            <a:ext cx="1509194" cy="827869"/>
            <a:chOff x="90423" y="2550422"/>
            <a:chExt cx="1340879" cy="827869"/>
          </a:xfrm>
        </p:grpSpPr>
        <p:sp>
          <p:nvSpPr>
            <p:cNvPr id="8" name="Rectangle 7">
              <a:extLst>
                <a:ext uri="{FF2B5EF4-FFF2-40B4-BE49-F238E27FC236}">
                  <a16:creationId xmlns:a16="http://schemas.microsoft.com/office/drawing/2014/main" id="{E0CF1830-692D-1442-8DC5-1034323D203E}"/>
                </a:ext>
              </a:extLst>
            </p:cNvPr>
            <p:cNvSpPr/>
            <p:nvPr/>
          </p:nvSpPr>
          <p:spPr>
            <a:xfrm>
              <a:off x="90423" y="2550422"/>
              <a:ext cx="1340879"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Rectangle 8">
              <a:extLst>
                <a:ext uri="{FF2B5EF4-FFF2-40B4-BE49-F238E27FC236}">
                  <a16:creationId xmlns:a16="http://schemas.microsoft.com/office/drawing/2014/main" id="{1EC26CE0-5E84-234C-B8C3-11537B4A9DC1}"/>
                </a:ext>
              </a:extLst>
            </p:cNvPr>
            <p:cNvSpPr/>
            <p:nvPr/>
          </p:nvSpPr>
          <p:spPr>
            <a:xfrm>
              <a:off x="90423" y="2550422"/>
              <a:ext cx="1074184"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rgbClr val="EE9B2C"/>
                  </a:solidFill>
                  <a:latin typeface="Avenir Next Regular" panose="020B0503020202020204" pitchFamily="34" charset="0"/>
                  <a:cs typeface="Arial" panose="020B0604020202020204" pitchFamily="34" charset="0"/>
                </a:rPr>
                <a:t>2017H2</a:t>
              </a:r>
            </a:p>
            <a:p>
              <a:pPr marL="0" lvl="1" defTabSz="622300">
                <a:lnSpc>
                  <a:spcPct val="90000"/>
                </a:lnSpc>
                <a:spcBef>
                  <a:spcPct val="0"/>
                </a:spcBef>
                <a:spcAft>
                  <a:spcPct val="15000"/>
                </a:spcAft>
              </a:pPr>
              <a:r>
                <a:rPr lang="en-US" sz="1600">
                  <a:solidFill>
                    <a:srgbClr val="EE9B2C"/>
                  </a:solidFill>
                  <a:latin typeface="Avenir Next Regular" panose="020B0503020202020204" pitchFamily="34" charset="0"/>
                  <a:cs typeface="Arial" panose="020B0604020202020204" pitchFamily="34" charset="0"/>
                </a:rPr>
                <a:t>ZEALAND</a:t>
              </a:r>
              <a:endParaRPr lang="en-US" sz="1600">
                <a:solidFill>
                  <a:srgbClr val="1E98C9"/>
                </a:solidFill>
                <a:latin typeface="Avenir Next Regular" panose="020B0503020202020204" pitchFamily="34" charset="0"/>
                <a:cs typeface="Arial" panose="020B0604020202020204" pitchFamily="34" charset="0"/>
              </a:endParaRPr>
            </a:p>
            <a:p>
              <a:pPr marL="115888" lvl="1" indent="-115888" defTabSz="622300">
                <a:lnSpc>
                  <a:spcPct val="90000"/>
                </a:lnSpc>
                <a:spcBef>
                  <a:spcPct val="0"/>
                </a:spcBef>
                <a:spcAft>
                  <a:spcPct val="15000"/>
                </a:spcAft>
                <a:buFont typeface="Arial" panose="020B0604020202020204" pitchFamily="34" charset="0"/>
                <a:buChar char="•"/>
              </a:pPr>
              <a:endParaRPr lang="en-US" sz="1600">
                <a:solidFill>
                  <a:schemeClr val="tx1"/>
                </a:solidFill>
                <a:latin typeface="Avenir Next Regular" panose="020B0503020202020204" pitchFamily="34" charset="0"/>
                <a:cs typeface="Arial" panose="020B0604020202020204" pitchFamily="34" charset="0"/>
              </a:endParaRP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Kubernetes FlexVolume</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Vol CRUD</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Standalone Cinder Integration</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CSI Support</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Ceph, LVM</a:t>
              </a:r>
            </a:p>
          </p:txBody>
        </p:sp>
      </p:grpSp>
      <p:grpSp>
        <p:nvGrpSpPr>
          <p:cNvPr id="10" name="Group 9">
            <a:extLst>
              <a:ext uri="{FF2B5EF4-FFF2-40B4-BE49-F238E27FC236}">
                <a16:creationId xmlns:a16="http://schemas.microsoft.com/office/drawing/2014/main" id="{C88CD165-A01F-F842-BAB4-874F40FB8FE5}"/>
              </a:ext>
            </a:extLst>
          </p:cNvPr>
          <p:cNvGrpSpPr/>
          <p:nvPr/>
        </p:nvGrpSpPr>
        <p:grpSpPr>
          <a:xfrm>
            <a:off x="3947298" y="1585787"/>
            <a:ext cx="1509194" cy="1073992"/>
            <a:chOff x="3807960" y="2550422"/>
            <a:chExt cx="1342490" cy="827869"/>
          </a:xfrm>
        </p:grpSpPr>
        <p:sp>
          <p:nvSpPr>
            <p:cNvPr id="11" name="Rectangle 10">
              <a:extLst>
                <a:ext uri="{FF2B5EF4-FFF2-40B4-BE49-F238E27FC236}">
                  <a16:creationId xmlns:a16="http://schemas.microsoft.com/office/drawing/2014/main" id="{2B7DB98B-1C82-B241-9105-118FC4382ECD}"/>
                </a:ext>
              </a:extLst>
            </p:cNvPr>
            <p:cNvSpPr/>
            <p:nvPr/>
          </p:nvSpPr>
          <p:spPr>
            <a:xfrm>
              <a:off x="3807960" y="2550422"/>
              <a:ext cx="1342490"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a:extLst>
                <a:ext uri="{FF2B5EF4-FFF2-40B4-BE49-F238E27FC236}">
                  <a16:creationId xmlns:a16="http://schemas.microsoft.com/office/drawing/2014/main" id="{2C422E7A-C4EA-DC4C-81DC-4AE46F660FE4}"/>
                </a:ext>
              </a:extLst>
            </p:cNvPr>
            <p:cNvSpPr/>
            <p:nvPr/>
          </p:nvSpPr>
          <p:spPr>
            <a:xfrm>
              <a:off x="3807960" y="2550422"/>
              <a:ext cx="1342490"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rgbClr val="A9227B"/>
                  </a:solidFill>
                  <a:latin typeface="Avenir Next Regular" panose="020B0503020202020204" pitchFamily="34" charset="0"/>
                  <a:cs typeface="Arial" panose="020B0604020202020204" pitchFamily="34" charset="0"/>
                </a:rPr>
                <a:t>2018H2</a:t>
              </a:r>
            </a:p>
            <a:p>
              <a:pPr marL="0" lvl="1" defTabSz="622300">
                <a:lnSpc>
                  <a:spcPct val="90000"/>
                </a:lnSpc>
                <a:spcBef>
                  <a:spcPct val="0"/>
                </a:spcBef>
                <a:spcAft>
                  <a:spcPct val="15000"/>
                </a:spcAft>
              </a:pPr>
              <a:r>
                <a:rPr lang="en-US" sz="1600">
                  <a:solidFill>
                    <a:srgbClr val="A9227B"/>
                  </a:solidFill>
                  <a:latin typeface="Avenir Next Regular" panose="020B0503020202020204" pitchFamily="34" charset="0"/>
                  <a:cs typeface="Arial" panose="020B0604020202020204" pitchFamily="34" charset="0"/>
                </a:rPr>
                <a:t>BALI</a:t>
              </a:r>
              <a:br>
                <a:rPr lang="en-US">
                  <a:solidFill>
                    <a:srgbClr val="019ACD"/>
                  </a:solidFill>
                  <a:latin typeface="Avenir Next Regular" panose="020B0503020202020204" pitchFamily="34" charset="0"/>
                  <a:cs typeface="Arial" panose="020B0604020202020204" pitchFamily="34" charset="0"/>
                </a:rPr>
              </a:br>
              <a:endParaRPr lang="en-US">
                <a:solidFill>
                  <a:schemeClr val="tx1"/>
                </a:solidFill>
                <a:latin typeface="Avenir Next Regular" panose="020B0503020202020204" pitchFamily="34" charset="0"/>
                <a:cs typeface="Arial" panose="020B0604020202020204" pitchFamily="34" charset="0"/>
              </a:endParaRP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S3 Object</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Multi-Cloud </a:t>
              </a:r>
              <a:br>
                <a:rPr lang="en-US" sz="1050">
                  <a:solidFill>
                    <a:schemeClr val="bg1">
                      <a:lumMod val="50000"/>
                    </a:schemeClr>
                  </a:solidFill>
                  <a:latin typeface="Avenir Next Regular" panose="020B0503020202020204" pitchFamily="34" charset="0"/>
                  <a:cs typeface="Arial" panose="020B0604020202020204" pitchFamily="34" charset="0"/>
                </a:rPr>
              </a:br>
              <a:r>
                <a:rPr lang="en-US" sz="1050">
                  <a:solidFill>
                    <a:schemeClr val="bg1">
                      <a:lumMod val="50000"/>
                    </a:schemeClr>
                  </a:solidFill>
                  <a:latin typeface="Avenir Next Regular" panose="020B0503020202020204" pitchFamily="34" charset="0"/>
                  <a:cs typeface="Arial" panose="020B0604020202020204" pitchFamily="34" charset="0"/>
                </a:rPr>
                <a:t>AWS, Azure, Ceph, Huawei</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Multi-OpenStack</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CSI v1.0</a:t>
              </a:r>
            </a:p>
            <a:p>
              <a:pPr marL="571500" lvl="2" indent="-114300" defTabSz="622300">
                <a:lnSpc>
                  <a:spcPct val="90000"/>
                </a:lnSpc>
                <a:spcBef>
                  <a:spcPct val="0"/>
                </a:spcBef>
                <a:spcAft>
                  <a:spcPct val="15000"/>
                </a:spcAft>
                <a:buFontTx/>
                <a:buChar char="••"/>
              </a:pPr>
              <a:endParaRPr lang="en-US" sz="1200">
                <a:solidFill>
                  <a:schemeClr val="tx1"/>
                </a:solidFill>
                <a:latin typeface="Avenir Next Regular" panose="020B0503020202020204" pitchFamily="34" charset="0"/>
                <a:cs typeface="Arial" panose="020B0604020202020204" pitchFamily="34" charset="0"/>
              </a:endParaRPr>
            </a:p>
            <a:p>
              <a:pPr marL="0" lvl="1" defTabSz="622300">
                <a:lnSpc>
                  <a:spcPct val="90000"/>
                </a:lnSpc>
                <a:spcBef>
                  <a:spcPct val="0"/>
                </a:spcBef>
                <a:spcAft>
                  <a:spcPct val="15000"/>
                </a:spcAft>
              </a:pPr>
              <a:endParaRPr lang="en-US" sz="1200">
                <a:solidFill>
                  <a:schemeClr val="tx1"/>
                </a:solidFill>
                <a:latin typeface="Avenir Next Regular" panose="020B0503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B889F81C-EC6C-A24A-BA99-AE588B019518}"/>
              </a:ext>
            </a:extLst>
          </p:cNvPr>
          <p:cNvGrpSpPr/>
          <p:nvPr/>
        </p:nvGrpSpPr>
        <p:grpSpPr>
          <a:xfrm>
            <a:off x="5424005" y="1585787"/>
            <a:ext cx="1509194" cy="827869"/>
            <a:chOff x="3807960" y="2550422"/>
            <a:chExt cx="1342490" cy="827869"/>
          </a:xfrm>
        </p:grpSpPr>
        <p:sp>
          <p:nvSpPr>
            <p:cNvPr id="14" name="Rectangle 13">
              <a:extLst>
                <a:ext uri="{FF2B5EF4-FFF2-40B4-BE49-F238E27FC236}">
                  <a16:creationId xmlns:a16="http://schemas.microsoft.com/office/drawing/2014/main" id="{35571CDA-591C-D945-AD38-8CC01AFA697E}"/>
                </a:ext>
              </a:extLst>
            </p:cNvPr>
            <p:cNvSpPr/>
            <p:nvPr/>
          </p:nvSpPr>
          <p:spPr>
            <a:xfrm>
              <a:off x="3807960" y="2550422"/>
              <a:ext cx="1342490"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Rectangle 14">
              <a:extLst>
                <a:ext uri="{FF2B5EF4-FFF2-40B4-BE49-F238E27FC236}">
                  <a16:creationId xmlns:a16="http://schemas.microsoft.com/office/drawing/2014/main" id="{51AE1219-84DA-724E-BF72-BEF3DDD6C0EF}"/>
                </a:ext>
              </a:extLst>
            </p:cNvPr>
            <p:cNvSpPr/>
            <p:nvPr/>
          </p:nvSpPr>
          <p:spPr>
            <a:xfrm>
              <a:off x="3807960" y="2550422"/>
              <a:ext cx="1342490"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rgbClr val="6FB745"/>
                  </a:solidFill>
                  <a:latin typeface="Avenir Next Regular" panose="020B0503020202020204" pitchFamily="34" charset="0"/>
                  <a:cs typeface="Arial" panose="020B0604020202020204" pitchFamily="34" charset="0"/>
                </a:rPr>
                <a:t>2019H1</a:t>
              </a:r>
              <a:br>
                <a:rPr lang="en-US">
                  <a:solidFill>
                    <a:srgbClr val="6FB745"/>
                  </a:solidFill>
                  <a:latin typeface="Avenir Next Regular" panose="020B0503020202020204" pitchFamily="34" charset="0"/>
                  <a:cs typeface="Arial" panose="020B0604020202020204" pitchFamily="34" charset="0"/>
                </a:rPr>
              </a:br>
              <a:r>
                <a:rPr lang="en-US" sz="1600">
                  <a:solidFill>
                    <a:srgbClr val="6FB745"/>
                  </a:solidFill>
                  <a:latin typeface="Avenir Next Regular" panose="020B0503020202020204" pitchFamily="34" charset="0"/>
                  <a:cs typeface="Arial" panose="020B0604020202020204" pitchFamily="34" charset="0"/>
                </a:rPr>
                <a:t>CAPRI</a:t>
              </a:r>
              <a:br>
                <a:rPr lang="en-US">
                  <a:solidFill>
                    <a:srgbClr val="019ACD"/>
                  </a:solidFill>
                  <a:latin typeface="Avenir Next Regular" panose="020B0503020202020204" pitchFamily="34" charset="0"/>
                  <a:cs typeface="Arial" panose="020B0604020202020204" pitchFamily="34" charset="0"/>
                </a:rPr>
              </a:br>
              <a:endParaRPr lang="en-US">
                <a:solidFill>
                  <a:schemeClr val="tx1">
                    <a:lumMod val="50000"/>
                    <a:lumOff val="50000"/>
                  </a:schemeClr>
                </a:solidFill>
                <a:latin typeface="Avenir Next Regular" panose="020B0503020202020204" pitchFamily="34" charset="0"/>
                <a:cs typeface="Arial" panose="020B0604020202020204" pitchFamily="34" charset="0"/>
              </a:endParaRP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Object Lifecycle</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Telemetry</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Anomaly Detection</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Orchestration &amp; Automation</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File Share</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NVMeoF</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Multi-Cloud: GCP, IBM</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Storage</a:t>
              </a:r>
            </a:p>
            <a:p>
              <a:pPr marL="228600" lvl="2"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Fujitsu</a:t>
              </a:r>
            </a:p>
            <a:p>
              <a:pPr marL="228600" lvl="2"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HPE Nimble</a:t>
              </a:r>
            </a:p>
            <a:p>
              <a:pPr marL="0" lvl="1" defTabSz="622300">
                <a:lnSpc>
                  <a:spcPct val="90000"/>
                </a:lnSpc>
                <a:spcBef>
                  <a:spcPct val="0"/>
                </a:spcBef>
                <a:spcAft>
                  <a:spcPct val="15000"/>
                </a:spcAft>
              </a:pPr>
              <a:endParaRPr lang="en-US" sz="1600">
                <a:solidFill>
                  <a:prstClr val="black"/>
                </a:solidFill>
                <a:latin typeface="Avenir Next Regular" panose="020B0503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A3DAC776-6384-2840-AEEB-C11E2409EFB2}"/>
              </a:ext>
            </a:extLst>
          </p:cNvPr>
          <p:cNvSpPr txBox="1"/>
          <p:nvPr/>
        </p:nvSpPr>
        <p:spPr>
          <a:xfrm>
            <a:off x="9180061" y="1490967"/>
            <a:ext cx="184731" cy="461665"/>
          </a:xfrm>
          <a:prstGeom prst="rect">
            <a:avLst/>
          </a:prstGeom>
          <a:noFill/>
        </p:spPr>
        <p:txBody>
          <a:bodyPr wrap="none" rtlCol="0">
            <a:spAutoFit/>
          </a:bodyPr>
          <a:lstStyle/>
          <a:p>
            <a:endParaRPr lang="en-US" sz="2400">
              <a:latin typeface="Avenir Next Regular" panose="020B0503020202020204" pitchFamily="34" charset="0"/>
            </a:endParaRPr>
          </a:p>
        </p:txBody>
      </p:sp>
      <p:grpSp>
        <p:nvGrpSpPr>
          <p:cNvPr id="17" name="Group 16">
            <a:extLst>
              <a:ext uri="{FF2B5EF4-FFF2-40B4-BE49-F238E27FC236}">
                <a16:creationId xmlns:a16="http://schemas.microsoft.com/office/drawing/2014/main" id="{E172EE77-5DF6-1248-9A57-C3213F2149EE}"/>
              </a:ext>
            </a:extLst>
          </p:cNvPr>
          <p:cNvGrpSpPr/>
          <p:nvPr/>
        </p:nvGrpSpPr>
        <p:grpSpPr>
          <a:xfrm>
            <a:off x="6900710" y="1585787"/>
            <a:ext cx="1509194" cy="827869"/>
            <a:chOff x="3807960" y="2550422"/>
            <a:chExt cx="1342490" cy="827869"/>
          </a:xfrm>
        </p:grpSpPr>
        <p:sp>
          <p:nvSpPr>
            <p:cNvPr id="18" name="Rectangle 17">
              <a:extLst>
                <a:ext uri="{FF2B5EF4-FFF2-40B4-BE49-F238E27FC236}">
                  <a16:creationId xmlns:a16="http://schemas.microsoft.com/office/drawing/2014/main" id="{97B19A25-80E6-174C-9C7D-A76FA818F9AE}"/>
                </a:ext>
              </a:extLst>
            </p:cNvPr>
            <p:cNvSpPr/>
            <p:nvPr/>
          </p:nvSpPr>
          <p:spPr>
            <a:xfrm>
              <a:off x="3807960" y="2550422"/>
              <a:ext cx="1342490"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Rectangle 18">
              <a:extLst>
                <a:ext uri="{FF2B5EF4-FFF2-40B4-BE49-F238E27FC236}">
                  <a16:creationId xmlns:a16="http://schemas.microsoft.com/office/drawing/2014/main" id="{B4E036E0-2ED4-7C49-9390-FDD9DB2D9E99}"/>
                </a:ext>
              </a:extLst>
            </p:cNvPr>
            <p:cNvSpPr/>
            <p:nvPr/>
          </p:nvSpPr>
          <p:spPr>
            <a:xfrm>
              <a:off x="3807960" y="2550422"/>
              <a:ext cx="1342490"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chemeClr val="accent1"/>
                  </a:solidFill>
                  <a:latin typeface="Avenir Next Regular" panose="020B0503020202020204" pitchFamily="34" charset="0"/>
                  <a:cs typeface="Arial" panose="020B0604020202020204" pitchFamily="34" charset="0"/>
                </a:rPr>
                <a:t>2019H2</a:t>
              </a:r>
              <a:br>
                <a:rPr lang="en-US">
                  <a:solidFill>
                    <a:schemeClr val="accent1"/>
                  </a:solidFill>
                  <a:latin typeface="Avenir Next Regular" panose="020B0503020202020204" pitchFamily="34" charset="0"/>
                  <a:cs typeface="Arial" panose="020B0604020202020204" pitchFamily="34" charset="0"/>
                </a:rPr>
              </a:br>
              <a:r>
                <a:rPr lang="en-US" sz="1600">
                  <a:solidFill>
                    <a:schemeClr val="accent1"/>
                  </a:solidFill>
                  <a:latin typeface="Avenir Next Regular" panose="020B0503020202020204" pitchFamily="34" charset="0"/>
                  <a:cs typeface="Arial" panose="020B0604020202020204" pitchFamily="34" charset="0"/>
                </a:rPr>
                <a:t>DAITO</a:t>
              </a:r>
              <a:br>
                <a:rPr lang="en-US">
                  <a:solidFill>
                    <a:srgbClr val="019ACD"/>
                  </a:solidFill>
                  <a:latin typeface="Avenir Next Regular" panose="020B0503020202020204" pitchFamily="34" charset="0"/>
                  <a:cs typeface="Arial" panose="020B0604020202020204" pitchFamily="34" charset="0"/>
                </a:rPr>
              </a:br>
              <a:endParaRPr lang="en-US">
                <a:solidFill>
                  <a:schemeClr val="tx1">
                    <a:lumMod val="50000"/>
                    <a:lumOff val="50000"/>
                  </a:schemeClr>
                </a:solidFill>
                <a:latin typeface="Avenir Next Regular" panose="020B0503020202020204" pitchFamily="34" charset="0"/>
                <a:cs typeface="Arial" panose="020B0604020202020204" pitchFamily="34" charset="0"/>
              </a:endParaRP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Hotpot API Refactoring, Host Management APIs, OpenAPI3.0</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Added NetApp and IBM driver support (Beta)</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North Bound support for VMWare &amp; Updates for CSI</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OpenSDS Multicloud and YIG integration and new features</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Improved installer and documentation</a:t>
              </a:r>
            </a:p>
            <a:p>
              <a:pPr marL="0" lvl="1" defTabSz="622300">
                <a:lnSpc>
                  <a:spcPct val="90000"/>
                </a:lnSpc>
                <a:spcBef>
                  <a:spcPct val="0"/>
                </a:spcBef>
                <a:spcAft>
                  <a:spcPct val="15000"/>
                </a:spcAft>
              </a:pPr>
              <a:endParaRPr lang="en-US" sz="1600">
                <a:solidFill>
                  <a:prstClr val="black"/>
                </a:solidFill>
                <a:latin typeface="Avenir Next Regular" panose="020B0503020202020204" pitchFamily="34" charset="0"/>
                <a:cs typeface="Arial" panose="020B0604020202020204" pitchFamily="34" charset="0"/>
              </a:endParaRPr>
            </a:p>
          </p:txBody>
        </p:sp>
      </p:grpSp>
      <p:sp>
        <p:nvSpPr>
          <p:cNvPr id="25" name="Rectangle 24">
            <a:extLst>
              <a:ext uri="{FF2B5EF4-FFF2-40B4-BE49-F238E27FC236}">
                <a16:creationId xmlns:a16="http://schemas.microsoft.com/office/drawing/2014/main" id="{7FF6B1B0-9631-0646-A3FF-33B1B01F62A9}"/>
              </a:ext>
            </a:extLst>
          </p:cNvPr>
          <p:cNvSpPr/>
          <p:nvPr/>
        </p:nvSpPr>
        <p:spPr>
          <a:xfrm>
            <a:off x="9023429" y="1585786"/>
            <a:ext cx="2400131"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rgbClr val="7030A0"/>
                </a:solidFill>
                <a:latin typeface="Avenir Next Regular" panose="020B0503020202020204" pitchFamily="34" charset="0"/>
                <a:cs typeface="Arial" panose="020B0604020202020204" pitchFamily="34" charset="0"/>
              </a:rPr>
              <a:t>2020Q1</a:t>
            </a:r>
            <a:br>
              <a:rPr lang="en-US">
                <a:solidFill>
                  <a:srgbClr val="7030A0"/>
                </a:solidFill>
                <a:latin typeface="Avenir Next Regular" panose="020B0503020202020204" pitchFamily="34" charset="0"/>
                <a:cs typeface="Arial" panose="020B0604020202020204" pitchFamily="34" charset="0"/>
              </a:rPr>
            </a:br>
            <a:r>
              <a:rPr lang="en-US" sz="1600">
                <a:solidFill>
                  <a:srgbClr val="7030A0"/>
                </a:solidFill>
                <a:latin typeface="Avenir Next Regular" panose="020B0503020202020204" pitchFamily="34" charset="0"/>
                <a:cs typeface="Arial" panose="020B0604020202020204" pitchFamily="34" charset="0"/>
              </a:rPr>
              <a:t>ELBA</a:t>
            </a:r>
            <a:br>
              <a:rPr lang="en-US">
                <a:solidFill>
                  <a:srgbClr val="019ACD"/>
                </a:solidFill>
                <a:latin typeface="Avenir Next Regular" panose="020B0503020202020204" pitchFamily="34" charset="0"/>
                <a:cs typeface="Arial" panose="020B0604020202020204" pitchFamily="34" charset="0"/>
              </a:rPr>
            </a:br>
            <a:endParaRPr lang="en-US">
              <a:solidFill>
                <a:schemeClr val="tx1">
                  <a:lumMod val="50000"/>
                  <a:lumOff val="50000"/>
                </a:schemeClr>
              </a:solidFill>
              <a:latin typeface="Avenir Next Regular" panose="020B0503020202020204" pitchFamily="34" charset="0"/>
              <a:cs typeface="Arial" panose="020B0604020202020204" pitchFamily="34" charset="0"/>
            </a:endParaRPr>
          </a:p>
          <a:p>
            <a:pPr marL="114300" lvl="1" indent="-114300" defTabSz="622300">
              <a:lnSpc>
                <a:spcPct val="150000"/>
              </a:lnSpc>
              <a:spcBef>
                <a:spcPct val="0"/>
              </a:spcBef>
              <a:spcAft>
                <a:spcPct val="15000"/>
              </a:spcAft>
              <a:buFontTx/>
              <a:buChar char="••"/>
            </a:pPr>
            <a:r>
              <a:rPr lang="en-US" sz="1200">
                <a:solidFill>
                  <a:schemeClr val="bg1">
                    <a:lumMod val="50000"/>
                  </a:schemeClr>
                </a:solidFill>
                <a:latin typeface="Avenir Next Regular" panose="020B0503020202020204" pitchFamily="34" charset="0"/>
                <a:cs typeface="Arial" panose="020B0604020202020204" pitchFamily="34" charset="0"/>
              </a:rPr>
              <a:t>First SODA Release</a:t>
            </a:r>
          </a:p>
          <a:p>
            <a:pPr marL="114300" lvl="1" indent="-114300" defTabSz="622300">
              <a:lnSpc>
                <a:spcPct val="150000"/>
              </a:lnSpc>
              <a:spcBef>
                <a:spcPct val="0"/>
              </a:spcBef>
              <a:spcAft>
                <a:spcPct val="15000"/>
              </a:spcAft>
              <a:buFontTx/>
              <a:buChar char="••"/>
            </a:pPr>
            <a:r>
              <a:rPr lang="en-US" sz="1200">
                <a:solidFill>
                  <a:schemeClr val="bg1">
                    <a:lumMod val="50000"/>
                  </a:schemeClr>
                </a:solidFill>
                <a:latin typeface="Avenir Next Regular" panose="020B0503020202020204" pitchFamily="34" charset="0"/>
                <a:cs typeface="Arial" panose="020B0604020202020204" pitchFamily="34" charset="0"/>
              </a:rPr>
              <a:t>YIG massively scalable object storage with Ceph</a:t>
            </a:r>
          </a:p>
          <a:p>
            <a:pPr marL="114300" lvl="1" indent="-114300" defTabSz="622300">
              <a:lnSpc>
                <a:spcPct val="150000"/>
              </a:lnSpc>
              <a:spcBef>
                <a:spcPct val="0"/>
              </a:spcBef>
              <a:spcAft>
                <a:spcPct val="15000"/>
              </a:spcAft>
              <a:buFontTx/>
              <a:buChar char="••"/>
            </a:pPr>
            <a:r>
              <a:rPr lang="en-US" sz="1200">
                <a:solidFill>
                  <a:schemeClr val="bg1">
                    <a:lumMod val="50000"/>
                  </a:schemeClr>
                </a:solidFill>
                <a:latin typeface="Avenir Next Regular" panose="020B0503020202020204" pitchFamily="34" charset="0"/>
                <a:cs typeface="Arial" panose="020B0604020202020204" pitchFamily="34" charset="0"/>
              </a:rPr>
              <a:t>ACL for S3 buckets and objects</a:t>
            </a:r>
          </a:p>
          <a:p>
            <a:pPr marL="114300" lvl="1" indent="-114300" defTabSz="622300">
              <a:lnSpc>
                <a:spcPct val="150000"/>
              </a:lnSpc>
              <a:spcBef>
                <a:spcPct val="0"/>
              </a:spcBef>
              <a:spcAft>
                <a:spcPct val="15000"/>
              </a:spcAft>
              <a:buFontTx/>
              <a:buChar char="••"/>
            </a:pPr>
            <a:r>
              <a:rPr lang="en-US" sz="1200">
                <a:solidFill>
                  <a:schemeClr val="bg1">
                    <a:lumMod val="50000"/>
                  </a:schemeClr>
                </a:solidFill>
                <a:latin typeface="Avenir Next Regular" panose="020B0503020202020204" pitchFamily="34" charset="0"/>
                <a:cs typeface="Arial" panose="020B0604020202020204" pitchFamily="34" charset="0"/>
              </a:rPr>
              <a:t>Protect data with S3 SSE</a:t>
            </a:r>
          </a:p>
          <a:p>
            <a:pPr marL="114300" lvl="1" indent="-114300" defTabSz="622300">
              <a:lnSpc>
                <a:spcPct val="150000"/>
              </a:lnSpc>
              <a:spcBef>
                <a:spcPct val="0"/>
              </a:spcBef>
              <a:spcAft>
                <a:spcPct val="15000"/>
              </a:spcAft>
              <a:buFontTx/>
              <a:buChar char="••"/>
            </a:pPr>
            <a:r>
              <a:rPr lang="en-US" sz="1200">
                <a:solidFill>
                  <a:schemeClr val="bg1">
                    <a:lumMod val="50000"/>
                  </a:schemeClr>
                </a:solidFill>
                <a:latin typeface="Avenir Next Regular" panose="020B0503020202020204" pitchFamily="34" charset="0"/>
                <a:cs typeface="Arial" panose="020B0604020202020204" pitchFamily="34" charset="0"/>
              </a:rPr>
              <a:t>Multipart upload/download</a:t>
            </a:r>
          </a:p>
          <a:p>
            <a:pPr marL="114300" lvl="1" indent="-114300" defTabSz="622300">
              <a:lnSpc>
                <a:spcPct val="150000"/>
              </a:lnSpc>
              <a:spcBef>
                <a:spcPct val="0"/>
              </a:spcBef>
              <a:spcAft>
                <a:spcPct val="15000"/>
              </a:spcAft>
              <a:buFontTx/>
              <a:buChar char="••"/>
            </a:pPr>
            <a:r>
              <a:rPr lang="en-US" sz="1200">
                <a:solidFill>
                  <a:schemeClr val="bg1">
                    <a:lumMod val="50000"/>
                  </a:schemeClr>
                </a:solidFill>
                <a:latin typeface="Avenir Next Regular" panose="020B0503020202020204" pitchFamily="34" charset="0"/>
                <a:cs typeface="Arial" panose="020B0604020202020204" pitchFamily="34" charset="0"/>
              </a:rPr>
              <a:t>Performance enhancements and bug fixes</a:t>
            </a:r>
          </a:p>
        </p:txBody>
      </p:sp>
      <p:sp>
        <p:nvSpPr>
          <p:cNvPr id="26" name="Rectangle 25">
            <a:extLst>
              <a:ext uri="{FF2B5EF4-FFF2-40B4-BE49-F238E27FC236}">
                <a16:creationId xmlns:a16="http://schemas.microsoft.com/office/drawing/2014/main" id="{C8F7C66E-290A-834A-9A24-65DA8810AAA3}"/>
              </a:ext>
            </a:extLst>
          </p:cNvPr>
          <p:cNvSpPr/>
          <p:nvPr/>
        </p:nvSpPr>
        <p:spPr>
          <a:xfrm>
            <a:off x="8718998" y="1290349"/>
            <a:ext cx="3039414" cy="464018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latin typeface="Avenir Next Regular" panose="020B0503020202020204" pitchFamily="34" charset="0"/>
            </a:endParaRPr>
          </a:p>
        </p:txBody>
      </p:sp>
      <p:graphicFrame>
        <p:nvGraphicFramePr>
          <p:cNvPr id="21" name="Diagram 20">
            <a:extLst>
              <a:ext uri="{FF2B5EF4-FFF2-40B4-BE49-F238E27FC236}">
                <a16:creationId xmlns:a16="http://schemas.microsoft.com/office/drawing/2014/main" id="{2F7BD9C7-BFB8-4471-A608-E999D41042B0}"/>
              </a:ext>
            </a:extLst>
          </p:cNvPr>
          <p:cNvGraphicFramePr/>
          <p:nvPr>
            <p:extLst>
              <p:ext uri="{D42A27DB-BD31-4B8C-83A1-F6EECF244321}">
                <p14:modId xmlns:p14="http://schemas.microsoft.com/office/powerpoint/2010/main" val="664418506"/>
              </p:ext>
            </p:extLst>
          </p:nvPr>
        </p:nvGraphicFramePr>
        <p:xfrm>
          <a:off x="1" y="6261926"/>
          <a:ext cx="5953760"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393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1A91-9DDD-9D4D-8AE1-A4E899C8864B}"/>
              </a:ext>
            </a:extLst>
          </p:cNvPr>
          <p:cNvSpPr>
            <a:spLocks noGrp="1"/>
          </p:cNvSpPr>
          <p:nvPr>
            <p:ph type="title"/>
          </p:nvPr>
        </p:nvSpPr>
        <p:spPr/>
        <p:txBody>
          <a:bodyPr/>
          <a:lstStyle/>
          <a:p>
            <a:r>
              <a:rPr lang="en-US" spc="300"/>
              <a:t>ROADMAP</a:t>
            </a:r>
          </a:p>
        </p:txBody>
      </p:sp>
      <p:grpSp>
        <p:nvGrpSpPr>
          <p:cNvPr id="4" name="Group 3">
            <a:extLst>
              <a:ext uri="{FF2B5EF4-FFF2-40B4-BE49-F238E27FC236}">
                <a16:creationId xmlns:a16="http://schemas.microsoft.com/office/drawing/2014/main" id="{255E21C7-176C-9A49-83D0-26E74013C370}"/>
              </a:ext>
            </a:extLst>
          </p:cNvPr>
          <p:cNvGrpSpPr/>
          <p:nvPr/>
        </p:nvGrpSpPr>
        <p:grpSpPr>
          <a:xfrm>
            <a:off x="3179506" y="2149316"/>
            <a:ext cx="1509194" cy="827869"/>
            <a:chOff x="1973223" y="2550422"/>
            <a:chExt cx="1342490" cy="827869"/>
          </a:xfrm>
        </p:grpSpPr>
        <p:sp>
          <p:nvSpPr>
            <p:cNvPr id="5" name="Rectangle 4">
              <a:extLst>
                <a:ext uri="{FF2B5EF4-FFF2-40B4-BE49-F238E27FC236}">
                  <a16:creationId xmlns:a16="http://schemas.microsoft.com/office/drawing/2014/main" id="{BC6B024A-67CB-0642-A517-A4839A795F31}"/>
                </a:ext>
              </a:extLst>
            </p:cNvPr>
            <p:cNvSpPr/>
            <p:nvPr/>
          </p:nvSpPr>
          <p:spPr>
            <a:xfrm>
              <a:off x="1973223" y="2550422"/>
              <a:ext cx="1342490"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Rectangle 5">
              <a:extLst>
                <a:ext uri="{FF2B5EF4-FFF2-40B4-BE49-F238E27FC236}">
                  <a16:creationId xmlns:a16="http://schemas.microsoft.com/office/drawing/2014/main" id="{D3386366-C96C-D44F-A185-0CB4DDA374A2}"/>
                </a:ext>
              </a:extLst>
            </p:cNvPr>
            <p:cNvSpPr/>
            <p:nvPr/>
          </p:nvSpPr>
          <p:spPr>
            <a:xfrm>
              <a:off x="1973223" y="2550422"/>
              <a:ext cx="1342490"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chemeClr val="accent2"/>
                  </a:solidFill>
                  <a:latin typeface="Avenir Next Regular" panose="020B0503020202020204" pitchFamily="34" charset="0"/>
                  <a:cs typeface="Arial" panose="020B0604020202020204" pitchFamily="34" charset="0"/>
                </a:rPr>
                <a:t>2020Q3</a:t>
              </a:r>
            </a:p>
            <a:p>
              <a:pPr marL="0" lvl="1" defTabSz="622300">
                <a:lnSpc>
                  <a:spcPct val="90000"/>
                </a:lnSpc>
                <a:spcBef>
                  <a:spcPct val="0"/>
                </a:spcBef>
                <a:spcAft>
                  <a:spcPct val="15000"/>
                </a:spcAft>
              </a:pPr>
              <a:r>
                <a:rPr lang="en-US" sz="1600">
                  <a:solidFill>
                    <a:schemeClr val="accent2"/>
                  </a:solidFill>
                  <a:latin typeface="Avenir Next Regular" panose="020B0503020202020204" pitchFamily="34" charset="0"/>
                  <a:cs typeface="Arial" panose="020B0604020202020204" pitchFamily="34" charset="0"/>
                </a:rPr>
                <a:t>G </a:t>
              </a:r>
              <a:r>
                <a:rPr lang="en-US" sz="1400">
                  <a:solidFill>
                    <a:schemeClr val="accent2"/>
                  </a:solidFill>
                  <a:latin typeface="Avenir Next Regular" panose="020B0503020202020204" pitchFamily="34" charset="0"/>
                  <a:cs typeface="Arial" panose="020B0604020202020204" pitchFamily="34" charset="0"/>
                </a:rPr>
                <a:t>RELEASE</a:t>
              </a:r>
              <a:endParaRPr lang="en-US">
                <a:solidFill>
                  <a:schemeClr val="accent2"/>
                </a:solidFill>
                <a:latin typeface="Avenir Next Regular" panose="020B0503020202020204" pitchFamily="34" charset="0"/>
                <a:cs typeface="Arial" panose="020B0604020202020204" pitchFamily="34" charset="0"/>
              </a:endParaRPr>
            </a:p>
            <a:p>
              <a:pPr marL="115888" lvl="1" indent="-115888" defTabSz="622300">
                <a:lnSpc>
                  <a:spcPct val="90000"/>
                </a:lnSpc>
                <a:spcBef>
                  <a:spcPct val="0"/>
                </a:spcBef>
                <a:spcAft>
                  <a:spcPct val="15000"/>
                </a:spcAft>
                <a:buFont typeface="Arial" panose="020B0604020202020204" pitchFamily="34" charset="0"/>
                <a:buChar char="•"/>
              </a:pPr>
              <a:endParaRPr lang="en-US" sz="1600">
                <a:solidFill>
                  <a:schemeClr val="tx2"/>
                </a:solidFill>
                <a:latin typeface="Avenir Next Regular" panose="020B0503020202020204" pitchFamily="34" charset="0"/>
                <a:cs typeface="Arial" panose="020B0604020202020204" pitchFamily="34" charset="0"/>
              </a:endParaRPr>
            </a:p>
            <a:p>
              <a:pPr marL="0" lvl="1" defTabSz="622300">
                <a:lnSpc>
                  <a:spcPct val="150000"/>
                </a:lnSpc>
                <a:spcBef>
                  <a:spcPct val="0"/>
                </a:spcBef>
                <a:spcAft>
                  <a:spcPct val="15000"/>
                </a:spcAft>
              </a:pPr>
              <a:r>
                <a:rPr lang="en-US" sz="1050">
                  <a:solidFill>
                    <a:schemeClr val="tx1"/>
                  </a:solidFill>
                  <a:latin typeface="Avenir Next Regular" panose="020B0503020202020204" pitchFamily="34" charset="0"/>
                  <a:cs typeface="Arial" panose="020B0604020202020204" pitchFamily="34" charset="0"/>
                </a:rPr>
                <a:t>SODA</a:t>
              </a:r>
              <a:br>
                <a:rPr lang="en-US" sz="1050">
                  <a:solidFill>
                    <a:schemeClr val="tx1"/>
                  </a:solidFill>
                  <a:latin typeface="Avenir Next Regular" panose="020B0503020202020204" pitchFamily="34" charset="0"/>
                  <a:cs typeface="Arial" panose="020B0604020202020204" pitchFamily="34" charset="0"/>
                </a:rPr>
              </a:br>
              <a:r>
                <a:rPr lang="en-US" sz="1050">
                  <a:solidFill>
                    <a:schemeClr val="tx1"/>
                  </a:solidFill>
                  <a:latin typeface="Avenir Next Regular" panose="020B0503020202020204" pitchFamily="34" charset="0"/>
                  <a:cs typeface="Arial" panose="020B0604020202020204" pitchFamily="34" charset="0"/>
                </a:rPr>
                <a:t>DATA LAKE</a:t>
              </a:r>
              <a:br>
                <a:rPr lang="en-US" sz="1050">
                  <a:solidFill>
                    <a:schemeClr val="tx1"/>
                  </a:solidFill>
                  <a:latin typeface="Avenir Next Regular" panose="020B0503020202020204" pitchFamily="34" charset="0"/>
                  <a:cs typeface="Arial" panose="020B0604020202020204" pitchFamily="34" charset="0"/>
                </a:rPr>
              </a:br>
              <a:r>
                <a:rPr lang="en-US" sz="1050">
                  <a:solidFill>
                    <a:schemeClr val="tx1"/>
                  </a:solidFill>
                  <a:latin typeface="Avenir Next Regular" panose="020B0503020202020204" pitchFamily="34" charset="0"/>
                  <a:cs typeface="Arial" panose="020B0604020202020204" pitchFamily="34" charset="0"/>
                </a:rPr>
                <a:t>ANALYTICS</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Spark/Hadoop Streaming</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NoSQL integration</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S3 Select</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NVMe</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ea typeface="Source Sans Pro" charset="0"/>
                  <a:cs typeface="Arial" panose="020B0604020202020204" pitchFamily="34" charset="0"/>
                </a:rPr>
                <a:t>Data Protection</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ea typeface="Source Sans Pro" charset="0"/>
                  <a:cs typeface="Arial" panose="020B0604020202020204" pitchFamily="34" charset="0"/>
                </a:rPr>
                <a:t>OpenEBS</a:t>
              </a:r>
            </a:p>
            <a:p>
              <a:pPr marL="0" lvl="1" defTabSz="622300">
                <a:lnSpc>
                  <a:spcPct val="150000"/>
                </a:lnSpc>
                <a:spcBef>
                  <a:spcPct val="0"/>
                </a:spcBef>
                <a:spcAft>
                  <a:spcPct val="15000"/>
                </a:spcAft>
              </a:pPr>
              <a:endParaRPr lang="en-US" sz="1050">
                <a:solidFill>
                  <a:schemeClr val="bg1">
                    <a:lumMod val="50000"/>
                  </a:schemeClr>
                </a:solidFill>
                <a:latin typeface="Avenir Next Regular" panose="020B0503020202020204" pitchFamily="34" charset="0"/>
                <a:cs typeface="Arial" panose="020B0604020202020204" pitchFamily="34" charset="0"/>
              </a:endParaRPr>
            </a:p>
            <a:p>
              <a:pPr marL="115888" lvl="1" indent="-115888" defTabSz="622300">
                <a:lnSpc>
                  <a:spcPct val="150000"/>
                </a:lnSpc>
                <a:spcBef>
                  <a:spcPct val="0"/>
                </a:spcBef>
                <a:spcAft>
                  <a:spcPct val="15000"/>
                </a:spcAft>
                <a:buFont typeface="Arial" panose="020B0604020202020204" pitchFamily="34" charset="0"/>
                <a:buChar char="•"/>
              </a:pPr>
              <a:endParaRPr lang="en-US" sz="1050">
                <a:solidFill>
                  <a:schemeClr val="bg1">
                    <a:lumMod val="50000"/>
                  </a:schemeClr>
                </a:solidFill>
                <a:latin typeface="Avenir Next Regular" panose="020B0503020202020204" pitchFamily="34" charset="0"/>
                <a:cs typeface="Arial" panose="020B0604020202020204" pitchFamily="34" charset="0"/>
              </a:endParaRPr>
            </a:p>
            <a:p>
              <a:pPr marL="0" lvl="1" defTabSz="622300">
                <a:lnSpc>
                  <a:spcPct val="90000"/>
                </a:lnSpc>
                <a:spcBef>
                  <a:spcPct val="0"/>
                </a:spcBef>
                <a:spcAft>
                  <a:spcPct val="15000"/>
                </a:spcAft>
              </a:pPr>
              <a:endParaRPr lang="en-US" sz="1000">
                <a:solidFill>
                  <a:prstClr val="black"/>
                </a:solidFill>
                <a:latin typeface="Avenir Next Regular" panose="020B0503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F55461CC-ED85-E840-A762-9412273F94E9}"/>
              </a:ext>
            </a:extLst>
          </p:cNvPr>
          <p:cNvGrpSpPr/>
          <p:nvPr/>
        </p:nvGrpSpPr>
        <p:grpSpPr>
          <a:xfrm>
            <a:off x="993884" y="2149316"/>
            <a:ext cx="1509194" cy="827869"/>
            <a:chOff x="90423" y="2550422"/>
            <a:chExt cx="1340879" cy="827869"/>
          </a:xfrm>
        </p:grpSpPr>
        <p:sp>
          <p:nvSpPr>
            <p:cNvPr id="8" name="Rectangle 7">
              <a:extLst>
                <a:ext uri="{FF2B5EF4-FFF2-40B4-BE49-F238E27FC236}">
                  <a16:creationId xmlns:a16="http://schemas.microsoft.com/office/drawing/2014/main" id="{E0CF1830-692D-1442-8DC5-1034323D203E}"/>
                </a:ext>
              </a:extLst>
            </p:cNvPr>
            <p:cNvSpPr/>
            <p:nvPr/>
          </p:nvSpPr>
          <p:spPr>
            <a:xfrm>
              <a:off x="90423" y="2550422"/>
              <a:ext cx="1340879"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Rectangle 8">
              <a:extLst>
                <a:ext uri="{FF2B5EF4-FFF2-40B4-BE49-F238E27FC236}">
                  <a16:creationId xmlns:a16="http://schemas.microsoft.com/office/drawing/2014/main" id="{1EC26CE0-5E84-234C-B8C3-11537B4A9DC1}"/>
                </a:ext>
              </a:extLst>
            </p:cNvPr>
            <p:cNvSpPr/>
            <p:nvPr/>
          </p:nvSpPr>
          <p:spPr>
            <a:xfrm>
              <a:off x="90423" y="2550422"/>
              <a:ext cx="1074184"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chemeClr val="accent1"/>
                  </a:solidFill>
                  <a:latin typeface="Avenir Next Regular" panose="020B0503020202020204" pitchFamily="34" charset="0"/>
                  <a:cs typeface="Arial" panose="020B0604020202020204" pitchFamily="34" charset="0"/>
                </a:rPr>
                <a:t>2020Q2</a:t>
              </a:r>
            </a:p>
            <a:p>
              <a:pPr marL="0" lvl="1" defTabSz="622300">
                <a:lnSpc>
                  <a:spcPct val="90000"/>
                </a:lnSpc>
                <a:spcBef>
                  <a:spcPct val="0"/>
                </a:spcBef>
                <a:spcAft>
                  <a:spcPct val="15000"/>
                </a:spcAft>
              </a:pPr>
              <a:r>
                <a:rPr lang="en-US" sz="1600">
                  <a:solidFill>
                    <a:schemeClr val="accent1"/>
                  </a:solidFill>
                  <a:latin typeface="Avenir Next Regular" panose="020B0503020202020204" pitchFamily="34" charset="0"/>
                  <a:cs typeface="Arial" panose="020B0604020202020204" pitchFamily="34" charset="0"/>
                </a:rPr>
                <a:t>F </a:t>
              </a:r>
              <a:r>
                <a:rPr lang="en-US" sz="1400">
                  <a:solidFill>
                    <a:schemeClr val="accent1"/>
                  </a:solidFill>
                  <a:latin typeface="Avenir Next Regular" panose="020B0503020202020204" pitchFamily="34" charset="0"/>
                  <a:cs typeface="Arial" panose="020B0604020202020204" pitchFamily="34" charset="0"/>
                </a:rPr>
                <a:t>RELEASE</a:t>
              </a:r>
              <a:endParaRPr lang="en-US" sz="1600">
                <a:solidFill>
                  <a:schemeClr val="accent1"/>
                </a:solidFill>
                <a:latin typeface="Avenir Next Regular" panose="020B0503020202020204" pitchFamily="34" charset="0"/>
                <a:cs typeface="Arial" panose="020B0604020202020204" pitchFamily="34" charset="0"/>
              </a:endParaRPr>
            </a:p>
            <a:p>
              <a:pPr marL="115888" lvl="1" indent="-115888" defTabSz="622300">
                <a:lnSpc>
                  <a:spcPct val="90000"/>
                </a:lnSpc>
                <a:spcBef>
                  <a:spcPct val="0"/>
                </a:spcBef>
                <a:spcAft>
                  <a:spcPct val="15000"/>
                </a:spcAft>
                <a:buFont typeface="Arial" panose="020B0604020202020204" pitchFamily="34" charset="0"/>
                <a:buChar char="•"/>
              </a:pPr>
              <a:endParaRPr lang="en-US" sz="1600">
                <a:solidFill>
                  <a:schemeClr val="tx1"/>
                </a:solidFill>
                <a:latin typeface="Avenir Next Regular" panose="020B0503020202020204" pitchFamily="34" charset="0"/>
                <a:cs typeface="Arial" panose="020B0604020202020204" pitchFamily="34" charset="0"/>
              </a:endParaRPr>
            </a:p>
            <a:p>
              <a:pPr marL="0" lvl="1" defTabSz="622300">
                <a:lnSpc>
                  <a:spcPct val="150000"/>
                </a:lnSpc>
                <a:spcBef>
                  <a:spcPct val="0"/>
                </a:spcBef>
                <a:spcAft>
                  <a:spcPct val="15000"/>
                </a:spcAft>
              </a:pPr>
              <a:r>
                <a:rPr lang="en-US" sz="1050">
                  <a:solidFill>
                    <a:schemeClr val="tx1"/>
                  </a:solidFill>
                  <a:latin typeface="Avenir Next Regular" panose="020B0503020202020204" pitchFamily="34" charset="0"/>
                  <a:cs typeface="Arial" panose="020B0604020202020204" pitchFamily="34" charset="0"/>
                </a:rPr>
                <a:t>SODA</a:t>
              </a:r>
              <a:br>
                <a:rPr lang="en-US" sz="1050">
                  <a:solidFill>
                    <a:schemeClr val="tx1"/>
                  </a:solidFill>
                  <a:latin typeface="Avenir Next Regular" panose="020B0503020202020204" pitchFamily="34" charset="0"/>
                  <a:cs typeface="Arial" panose="020B0604020202020204" pitchFamily="34" charset="0"/>
                </a:rPr>
              </a:br>
              <a:r>
                <a:rPr lang="en-US" sz="1050">
                  <a:solidFill>
                    <a:schemeClr val="tx1"/>
                  </a:solidFill>
                  <a:latin typeface="Avenir Next Regular" panose="020B0503020202020204" pitchFamily="34" charset="0"/>
                  <a:cs typeface="Arial" panose="020B0604020202020204" pitchFamily="34" charset="0"/>
                </a:rPr>
                <a:t>UNIFIED STORAGE</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Storage Infrastructure Management</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Block/File Multi cloud</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panose="020B0503020202020204" pitchFamily="34" charset="0"/>
                  <a:cs typeface="Arial" panose="020B0604020202020204" pitchFamily="34" charset="0"/>
                </a:rPr>
                <a:t>CSI Plug &amp; Play</a:t>
              </a:r>
            </a:p>
            <a:p>
              <a:pPr marL="114300" lvl="1" indent="-114300" defTabSz="622300">
                <a:lnSpc>
                  <a:spcPct val="150000"/>
                </a:lnSpc>
                <a:spcBef>
                  <a:spcPct val="0"/>
                </a:spcBef>
                <a:spcAft>
                  <a:spcPct val="15000"/>
                </a:spcAft>
                <a:buFontTx/>
                <a:buChar char="••"/>
              </a:pPr>
              <a:r>
                <a:rPr lang="en-US" sz="1050" err="1">
                  <a:solidFill>
                    <a:schemeClr val="bg1">
                      <a:lumMod val="50000"/>
                    </a:schemeClr>
                  </a:solidFill>
                  <a:latin typeface="Avenir Next Regular" panose="020B0503020202020204" pitchFamily="34" charset="0"/>
                  <a:cs typeface="Arial" panose="020B0604020202020204" pitchFamily="34" charset="0"/>
                </a:rPr>
                <a:t>LinStor</a:t>
              </a:r>
              <a:r>
                <a:rPr lang="en-US" sz="1050">
                  <a:solidFill>
                    <a:schemeClr val="bg1">
                      <a:lumMod val="50000"/>
                    </a:schemeClr>
                  </a:solidFill>
                  <a:latin typeface="Avenir Next Regular" panose="020B0503020202020204" pitchFamily="34" charset="0"/>
                  <a:cs typeface="Arial" panose="020B0604020202020204" pitchFamily="34" charset="0"/>
                </a:rPr>
                <a:t> integration</a:t>
              </a:r>
            </a:p>
            <a:p>
              <a:pPr marL="114300" lvl="1" indent="-114300" defTabSz="622300">
                <a:lnSpc>
                  <a:spcPct val="150000"/>
                </a:lnSpc>
                <a:spcBef>
                  <a:spcPct val="0"/>
                </a:spcBef>
                <a:spcAft>
                  <a:spcPct val="15000"/>
                </a:spcAft>
                <a:buFontTx/>
                <a:buChar char="••"/>
              </a:pPr>
              <a:endParaRPr lang="en-US" sz="1050">
                <a:solidFill>
                  <a:schemeClr val="bg1">
                    <a:lumMod val="50000"/>
                  </a:schemeClr>
                </a:solidFill>
                <a:latin typeface="Avenir Next Regular" panose="020B0503020202020204" pitchFamily="34" charset="0"/>
                <a:cs typeface="Arial" panose="020B0604020202020204" pitchFamily="34" charset="0"/>
              </a:endParaRPr>
            </a:p>
            <a:p>
              <a:pPr marL="114300" lvl="1" indent="-114300" defTabSz="622300">
                <a:lnSpc>
                  <a:spcPct val="150000"/>
                </a:lnSpc>
                <a:spcBef>
                  <a:spcPct val="0"/>
                </a:spcBef>
                <a:spcAft>
                  <a:spcPct val="15000"/>
                </a:spcAft>
                <a:buFontTx/>
                <a:buChar char="••"/>
              </a:pPr>
              <a:endParaRPr lang="en-US" sz="1050">
                <a:solidFill>
                  <a:schemeClr val="bg1">
                    <a:lumMod val="50000"/>
                  </a:schemeClr>
                </a:solidFill>
                <a:latin typeface="Avenir Next Regular" panose="020B0503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C88CD165-A01F-F842-BAB4-874F40FB8FE5}"/>
              </a:ext>
            </a:extLst>
          </p:cNvPr>
          <p:cNvGrpSpPr/>
          <p:nvPr/>
        </p:nvGrpSpPr>
        <p:grpSpPr>
          <a:xfrm>
            <a:off x="5365128" y="2149316"/>
            <a:ext cx="1509194" cy="1073992"/>
            <a:chOff x="3807960" y="2550422"/>
            <a:chExt cx="1342490" cy="827869"/>
          </a:xfrm>
        </p:grpSpPr>
        <p:sp>
          <p:nvSpPr>
            <p:cNvPr id="11" name="Rectangle 10">
              <a:extLst>
                <a:ext uri="{FF2B5EF4-FFF2-40B4-BE49-F238E27FC236}">
                  <a16:creationId xmlns:a16="http://schemas.microsoft.com/office/drawing/2014/main" id="{2B7DB98B-1C82-B241-9105-118FC4382ECD}"/>
                </a:ext>
              </a:extLst>
            </p:cNvPr>
            <p:cNvSpPr/>
            <p:nvPr/>
          </p:nvSpPr>
          <p:spPr>
            <a:xfrm>
              <a:off x="3807960" y="2550422"/>
              <a:ext cx="1342490"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a:extLst>
                <a:ext uri="{FF2B5EF4-FFF2-40B4-BE49-F238E27FC236}">
                  <a16:creationId xmlns:a16="http://schemas.microsoft.com/office/drawing/2014/main" id="{2C422E7A-C4EA-DC4C-81DC-4AE46F660FE4}"/>
                </a:ext>
              </a:extLst>
            </p:cNvPr>
            <p:cNvSpPr/>
            <p:nvPr/>
          </p:nvSpPr>
          <p:spPr>
            <a:xfrm>
              <a:off x="3807960" y="2550422"/>
              <a:ext cx="1342490"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chemeClr val="accent5"/>
                  </a:solidFill>
                  <a:latin typeface="Avenir Next Regular" panose="020B0503020202020204" pitchFamily="34" charset="0"/>
                  <a:cs typeface="Arial" panose="020B0604020202020204" pitchFamily="34" charset="0"/>
                </a:rPr>
                <a:t>2020Q4</a:t>
              </a:r>
            </a:p>
            <a:p>
              <a:pPr marL="0" lvl="1" defTabSz="622300">
                <a:lnSpc>
                  <a:spcPct val="90000"/>
                </a:lnSpc>
                <a:spcBef>
                  <a:spcPct val="0"/>
                </a:spcBef>
                <a:spcAft>
                  <a:spcPct val="15000"/>
                </a:spcAft>
              </a:pPr>
              <a:r>
                <a:rPr lang="en-US" sz="1600">
                  <a:solidFill>
                    <a:schemeClr val="accent5"/>
                  </a:solidFill>
                  <a:latin typeface="Avenir Next Regular" panose="020B0503020202020204" pitchFamily="34" charset="0"/>
                  <a:cs typeface="Arial" panose="020B0604020202020204" pitchFamily="34" charset="0"/>
                </a:rPr>
                <a:t>H </a:t>
              </a:r>
              <a:r>
                <a:rPr lang="en-US" sz="1400">
                  <a:solidFill>
                    <a:schemeClr val="accent5"/>
                  </a:solidFill>
                  <a:latin typeface="Avenir Next Regular" panose="020B0503020202020204" pitchFamily="34" charset="0"/>
                  <a:cs typeface="Arial" panose="020B0604020202020204" pitchFamily="34" charset="0"/>
                </a:rPr>
                <a:t>RELEASE</a:t>
              </a:r>
              <a:br>
                <a:rPr lang="en-US">
                  <a:solidFill>
                    <a:srgbClr val="019ACD"/>
                  </a:solidFill>
                  <a:latin typeface="Avenir Next Regular" panose="020B0503020202020204" pitchFamily="34" charset="0"/>
                  <a:cs typeface="Arial" panose="020B0604020202020204" pitchFamily="34" charset="0"/>
                </a:rPr>
              </a:br>
              <a:endParaRPr lang="en-US">
                <a:solidFill>
                  <a:schemeClr val="tx1"/>
                </a:solidFill>
                <a:latin typeface="Avenir Next Regular" panose="020B0503020202020204" pitchFamily="34" charset="0"/>
                <a:cs typeface="Arial" panose="020B0604020202020204" pitchFamily="34" charset="0"/>
              </a:endParaRPr>
            </a:p>
            <a:p>
              <a:pPr marL="0" lvl="1" defTabSz="622300">
                <a:lnSpc>
                  <a:spcPct val="150000"/>
                </a:lnSpc>
                <a:spcBef>
                  <a:spcPct val="0"/>
                </a:spcBef>
                <a:spcAft>
                  <a:spcPct val="15000"/>
                </a:spcAft>
              </a:pPr>
              <a:r>
                <a:rPr lang="en-US" sz="1050">
                  <a:solidFill>
                    <a:schemeClr val="tx1"/>
                  </a:solidFill>
                  <a:latin typeface="Avenir Next Regular" panose="020B0503020202020204" pitchFamily="34" charset="0"/>
                  <a:cs typeface="Arial" panose="020B0604020202020204" pitchFamily="34" charset="0"/>
                </a:rPr>
                <a:t>SODA </a:t>
              </a:r>
              <a:br>
                <a:rPr lang="en-US" sz="1050">
                  <a:solidFill>
                    <a:schemeClr val="tx1"/>
                  </a:solidFill>
                  <a:latin typeface="Avenir Next Regular" panose="020B0503020202020204" pitchFamily="34" charset="0"/>
                  <a:cs typeface="Arial" panose="020B0604020202020204" pitchFamily="34" charset="0"/>
                </a:rPr>
              </a:br>
              <a:r>
                <a:rPr lang="en-US" sz="1050">
                  <a:solidFill>
                    <a:schemeClr val="tx1"/>
                  </a:solidFill>
                  <a:latin typeface="Avenir Next Regular" panose="020B0503020202020204" pitchFamily="34" charset="0"/>
                  <a:cs typeface="Arial" panose="020B0604020202020204" pitchFamily="34" charset="0"/>
                </a:rPr>
                <a:t>EDGE</a:t>
              </a:r>
              <a:br>
                <a:rPr lang="en-US" sz="1050">
                  <a:solidFill>
                    <a:schemeClr val="tx1"/>
                  </a:solidFill>
                  <a:latin typeface="Avenir Next Regular" panose="020B0503020202020204" pitchFamily="34" charset="0"/>
                  <a:cs typeface="Arial" panose="020B0604020202020204" pitchFamily="34" charset="0"/>
                </a:rPr>
              </a:br>
              <a:r>
                <a:rPr lang="en-US" sz="1050">
                  <a:solidFill>
                    <a:schemeClr val="tx1"/>
                  </a:solidFill>
                  <a:latin typeface="Avenir Next Regular" panose="020B0503020202020204" pitchFamily="34" charset="0"/>
                  <a:cs typeface="Arial" panose="020B0604020202020204" pitchFamily="34" charset="0"/>
                </a:rPr>
                <a:t>DATA</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SODA Edge</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Search Engine</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Data Lifecycle:</a:t>
              </a:r>
              <a:br>
                <a:rPr lang="en-US" sz="1050">
                  <a:solidFill>
                    <a:schemeClr val="bg1">
                      <a:lumMod val="50000"/>
                    </a:schemeClr>
                  </a:solidFill>
                  <a:latin typeface="Avenir Next Regular" panose="020B0503020202020204" pitchFamily="34" charset="0"/>
                  <a:cs typeface="Arial" panose="020B0604020202020204" pitchFamily="34" charset="0"/>
                </a:rPr>
              </a:br>
              <a:r>
                <a:rPr lang="en-US" sz="1050">
                  <a:solidFill>
                    <a:schemeClr val="bg1">
                      <a:lumMod val="50000"/>
                    </a:schemeClr>
                  </a:solidFill>
                  <a:latin typeface="Avenir Next Regular" panose="020B0503020202020204" pitchFamily="34" charset="0"/>
                  <a:cs typeface="Arial" panose="020B0604020202020204" pitchFamily="34" charset="0"/>
                </a:rPr>
                <a:t>edge to core to cloud</a:t>
              </a:r>
            </a:p>
            <a:p>
              <a:pPr marL="115888" lvl="1" indent="-115888"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panose="020B0503020202020204" pitchFamily="34" charset="0"/>
                  <a:cs typeface="Arial" panose="020B0604020202020204" pitchFamily="34" charset="0"/>
                </a:rPr>
                <a:t>TensorFlow</a:t>
              </a:r>
            </a:p>
            <a:p>
              <a:pPr marL="114300" lvl="1" indent="-114300" defTabSz="622300">
                <a:lnSpc>
                  <a:spcPct val="150000"/>
                </a:lnSpc>
                <a:spcBef>
                  <a:spcPct val="0"/>
                </a:spcBef>
                <a:spcAft>
                  <a:spcPct val="15000"/>
                </a:spcAft>
                <a:buFontTx/>
                <a:buChar char="••"/>
              </a:pPr>
              <a:endParaRPr lang="en-US" sz="1200">
                <a:solidFill>
                  <a:schemeClr val="tx1"/>
                </a:solidFill>
                <a:latin typeface="Avenir Next Regular" panose="020B0503020202020204" pitchFamily="34" charset="0"/>
                <a:cs typeface="Arial" panose="020B0604020202020204" pitchFamily="34" charset="0"/>
              </a:endParaRPr>
            </a:p>
            <a:p>
              <a:pPr marL="0" lvl="1" defTabSz="622300">
                <a:lnSpc>
                  <a:spcPct val="90000"/>
                </a:lnSpc>
                <a:spcBef>
                  <a:spcPct val="0"/>
                </a:spcBef>
                <a:spcAft>
                  <a:spcPct val="15000"/>
                </a:spcAft>
              </a:pPr>
              <a:endParaRPr lang="en-US" sz="1200">
                <a:solidFill>
                  <a:schemeClr val="tx1"/>
                </a:solidFill>
                <a:latin typeface="Avenir Next Regular" panose="020B0503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B889F81C-EC6C-A24A-BA99-AE588B019518}"/>
              </a:ext>
            </a:extLst>
          </p:cNvPr>
          <p:cNvGrpSpPr/>
          <p:nvPr/>
        </p:nvGrpSpPr>
        <p:grpSpPr>
          <a:xfrm>
            <a:off x="7550750" y="2149316"/>
            <a:ext cx="1509194" cy="827869"/>
            <a:chOff x="3807960" y="2550422"/>
            <a:chExt cx="1342490" cy="827869"/>
          </a:xfrm>
        </p:grpSpPr>
        <p:sp>
          <p:nvSpPr>
            <p:cNvPr id="14" name="Rectangle 13">
              <a:extLst>
                <a:ext uri="{FF2B5EF4-FFF2-40B4-BE49-F238E27FC236}">
                  <a16:creationId xmlns:a16="http://schemas.microsoft.com/office/drawing/2014/main" id="{35571CDA-591C-D945-AD38-8CC01AFA697E}"/>
                </a:ext>
              </a:extLst>
            </p:cNvPr>
            <p:cNvSpPr/>
            <p:nvPr/>
          </p:nvSpPr>
          <p:spPr>
            <a:xfrm>
              <a:off x="3807960" y="2550422"/>
              <a:ext cx="1342490"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Rectangle 14">
              <a:extLst>
                <a:ext uri="{FF2B5EF4-FFF2-40B4-BE49-F238E27FC236}">
                  <a16:creationId xmlns:a16="http://schemas.microsoft.com/office/drawing/2014/main" id="{51AE1219-84DA-724E-BF72-BEF3DDD6C0EF}"/>
                </a:ext>
              </a:extLst>
            </p:cNvPr>
            <p:cNvSpPr/>
            <p:nvPr/>
          </p:nvSpPr>
          <p:spPr>
            <a:xfrm>
              <a:off x="3807960" y="2550422"/>
              <a:ext cx="1342490"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chemeClr val="accent6">
                      <a:lumMod val="75000"/>
                    </a:schemeClr>
                  </a:solidFill>
                  <a:latin typeface="Avenir Next Regular"/>
                  <a:cs typeface="Arial"/>
                </a:rPr>
                <a:t>2021Q1</a:t>
              </a:r>
              <a:br>
                <a:rPr lang="en-US">
                  <a:solidFill>
                    <a:schemeClr val="accent6">
                      <a:lumMod val="75000"/>
                    </a:schemeClr>
                  </a:solidFill>
                  <a:latin typeface="Avenir Next Regular" panose="020B0503020202020204" pitchFamily="34" charset="0"/>
                  <a:cs typeface="Arial" panose="020B0604020202020204" pitchFamily="34" charset="0"/>
                </a:rPr>
              </a:br>
              <a:r>
                <a:rPr lang="en-US" sz="1600">
                  <a:solidFill>
                    <a:schemeClr val="accent6">
                      <a:lumMod val="75000"/>
                    </a:schemeClr>
                  </a:solidFill>
                  <a:latin typeface="Avenir Next Regular"/>
                  <a:cs typeface="Arial"/>
                </a:rPr>
                <a:t>I </a:t>
              </a:r>
              <a:r>
                <a:rPr lang="en-US" sz="1400">
                  <a:solidFill>
                    <a:schemeClr val="accent6">
                      <a:lumMod val="75000"/>
                    </a:schemeClr>
                  </a:solidFill>
                  <a:latin typeface="Avenir Next Regular"/>
                  <a:cs typeface="Arial"/>
                </a:rPr>
                <a:t>RELEASE</a:t>
              </a:r>
              <a:br>
                <a:rPr lang="en-US">
                  <a:solidFill>
                    <a:schemeClr val="accent6">
                      <a:lumMod val="75000"/>
                    </a:schemeClr>
                  </a:solidFill>
                  <a:latin typeface="Avenir Next Regular" panose="020B0503020202020204" pitchFamily="34" charset="0"/>
                  <a:cs typeface="Arial" panose="020B0604020202020204" pitchFamily="34" charset="0"/>
                </a:rPr>
              </a:br>
              <a:endParaRPr lang="en-US">
                <a:solidFill>
                  <a:schemeClr val="tx1">
                    <a:lumMod val="50000"/>
                    <a:lumOff val="50000"/>
                  </a:schemeClr>
                </a:solidFill>
                <a:latin typeface="Avenir Next Regular" panose="020B0503020202020204" pitchFamily="34" charset="0"/>
                <a:cs typeface="Arial" panose="020B0604020202020204" pitchFamily="34" charset="0"/>
              </a:endParaRPr>
            </a:p>
            <a:p>
              <a:pPr marL="0" lvl="1" defTabSz="622300">
                <a:lnSpc>
                  <a:spcPct val="150000"/>
                </a:lnSpc>
                <a:spcBef>
                  <a:spcPct val="0"/>
                </a:spcBef>
                <a:spcAft>
                  <a:spcPct val="15000"/>
                </a:spcAft>
              </a:pPr>
              <a:r>
                <a:rPr lang="en-US" sz="1050">
                  <a:solidFill>
                    <a:schemeClr val="tx1"/>
                  </a:solidFill>
                  <a:latin typeface="Avenir Next Regular"/>
                  <a:cs typeface="Arial"/>
                </a:rPr>
                <a:t>SODA</a:t>
              </a:r>
              <a:br>
                <a:rPr lang="en-US" sz="1050">
                  <a:latin typeface="Avenir Next Regular" panose="020B0503020202020204" pitchFamily="34" charset="0"/>
                  <a:cs typeface="Arial" panose="020B0604020202020204" pitchFamily="34" charset="0"/>
                </a:rPr>
              </a:br>
              <a:r>
                <a:rPr lang="en-US" sz="1050">
                  <a:solidFill>
                    <a:schemeClr val="tx1"/>
                  </a:solidFill>
                  <a:latin typeface="Avenir Next Regular"/>
                  <a:cs typeface="Arial"/>
                </a:rPr>
                <a:t>DATA </a:t>
              </a:r>
              <a:br>
                <a:rPr lang="en-US" sz="1050">
                  <a:latin typeface="Avenir Next Regular" panose="020B0503020202020204" pitchFamily="34" charset="0"/>
                  <a:cs typeface="Arial" panose="020B0604020202020204" pitchFamily="34" charset="0"/>
                </a:rPr>
              </a:br>
              <a:r>
                <a:rPr lang="en-US" sz="1050">
                  <a:solidFill>
                    <a:schemeClr val="tx1"/>
                  </a:solidFill>
                  <a:latin typeface="Avenir Next Regular"/>
                  <a:cs typeface="Arial"/>
                </a:rPr>
                <a:t>INTELLIGENCE</a:t>
              </a:r>
            </a:p>
            <a:p>
              <a:pPr marL="115570" lvl="1" indent="-115570"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a:cs typeface="Arial"/>
                </a:rPr>
                <a:t>Data Governance</a:t>
              </a:r>
            </a:p>
            <a:p>
              <a:pPr marL="115570" lvl="1" indent="-115570"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a:cs typeface="Arial"/>
                </a:rPr>
                <a:t>Data Protection</a:t>
              </a:r>
            </a:p>
            <a:p>
              <a:pPr marL="115570" lvl="1" indent="-115570" defTabSz="622300">
                <a:lnSpc>
                  <a:spcPct val="150000"/>
                </a:lnSpc>
                <a:spcBef>
                  <a:spcPct val="0"/>
                </a:spcBef>
                <a:spcAft>
                  <a:spcPct val="15000"/>
                </a:spcAft>
                <a:buFont typeface="Arial" panose="020B0604020202020204" pitchFamily="34" charset="0"/>
                <a:buChar char="•"/>
              </a:pPr>
              <a:r>
                <a:rPr lang="en-US" sz="1050">
                  <a:solidFill>
                    <a:schemeClr val="bg1">
                      <a:lumMod val="50000"/>
                    </a:schemeClr>
                  </a:solidFill>
                  <a:latin typeface="Avenir Next Regular"/>
                  <a:cs typeface="Arial"/>
                </a:rPr>
                <a:t>Data Lifecycle</a:t>
              </a:r>
            </a:p>
          </p:txBody>
        </p:sp>
      </p:grpSp>
      <p:sp>
        <p:nvSpPr>
          <p:cNvPr id="16" name="TextBox 15">
            <a:extLst>
              <a:ext uri="{FF2B5EF4-FFF2-40B4-BE49-F238E27FC236}">
                <a16:creationId xmlns:a16="http://schemas.microsoft.com/office/drawing/2014/main" id="{A3DAC776-6384-2840-AEEB-C11E2409EFB2}"/>
              </a:ext>
            </a:extLst>
          </p:cNvPr>
          <p:cNvSpPr txBox="1"/>
          <p:nvPr/>
        </p:nvSpPr>
        <p:spPr>
          <a:xfrm>
            <a:off x="9180061" y="2054496"/>
            <a:ext cx="184731" cy="461665"/>
          </a:xfrm>
          <a:prstGeom prst="rect">
            <a:avLst/>
          </a:prstGeom>
          <a:noFill/>
        </p:spPr>
        <p:txBody>
          <a:bodyPr wrap="none" rtlCol="0">
            <a:spAutoFit/>
          </a:bodyPr>
          <a:lstStyle/>
          <a:p>
            <a:endParaRPr lang="en-US" sz="2400">
              <a:latin typeface="Avenir Next Regular" panose="020B0503020202020204" pitchFamily="34" charset="0"/>
            </a:endParaRPr>
          </a:p>
        </p:txBody>
      </p:sp>
      <p:grpSp>
        <p:nvGrpSpPr>
          <p:cNvPr id="17" name="Group 16">
            <a:extLst>
              <a:ext uri="{FF2B5EF4-FFF2-40B4-BE49-F238E27FC236}">
                <a16:creationId xmlns:a16="http://schemas.microsoft.com/office/drawing/2014/main" id="{E172EE77-5DF6-1248-9A57-C3213F2149EE}"/>
              </a:ext>
            </a:extLst>
          </p:cNvPr>
          <p:cNvGrpSpPr/>
          <p:nvPr/>
        </p:nvGrpSpPr>
        <p:grpSpPr>
          <a:xfrm>
            <a:off x="9736371" y="2149316"/>
            <a:ext cx="1509194" cy="827869"/>
            <a:chOff x="3807960" y="2550422"/>
            <a:chExt cx="1342490" cy="827869"/>
          </a:xfrm>
        </p:grpSpPr>
        <p:sp>
          <p:nvSpPr>
            <p:cNvPr id="18" name="Rectangle 17">
              <a:extLst>
                <a:ext uri="{FF2B5EF4-FFF2-40B4-BE49-F238E27FC236}">
                  <a16:creationId xmlns:a16="http://schemas.microsoft.com/office/drawing/2014/main" id="{97B19A25-80E6-174C-9C7D-A76FA818F9AE}"/>
                </a:ext>
              </a:extLst>
            </p:cNvPr>
            <p:cNvSpPr/>
            <p:nvPr/>
          </p:nvSpPr>
          <p:spPr>
            <a:xfrm>
              <a:off x="3807960" y="2550422"/>
              <a:ext cx="1342490" cy="8278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Rectangle 18">
              <a:extLst>
                <a:ext uri="{FF2B5EF4-FFF2-40B4-BE49-F238E27FC236}">
                  <a16:creationId xmlns:a16="http://schemas.microsoft.com/office/drawing/2014/main" id="{B4E036E0-2ED4-7C49-9390-FDD9DB2D9E99}"/>
                </a:ext>
              </a:extLst>
            </p:cNvPr>
            <p:cNvSpPr/>
            <p:nvPr/>
          </p:nvSpPr>
          <p:spPr>
            <a:xfrm>
              <a:off x="3807960" y="2550422"/>
              <a:ext cx="1342490" cy="8278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t" anchorCtr="0">
              <a:noAutofit/>
            </a:bodyPr>
            <a:lstStyle/>
            <a:p>
              <a:pPr marL="0" lvl="1" defTabSz="622300">
                <a:lnSpc>
                  <a:spcPct val="90000"/>
                </a:lnSpc>
                <a:spcBef>
                  <a:spcPct val="0"/>
                </a:spcBef>
                <a:spcAft>
                  <a:spcPct val="15000"/>
                </a:spcAft>
              </a:pPr>
              <a:r>
                <a:rPr lang="en-US" sz="1600">
                  <a:solidFill>
                    <a:schemeClr val="accent6">
                      <a:lumMod val="50000"/>
                    </a:schemeClr>
                  </a:solidFill>
                  <a:latin typeface="Avenir Next Regular"/>
                  <a:cs typeface="Arial"/>
                </a:rPr>
                <a:t>2021 +</a:t>
              </a:r>
              <a:br>
                <a:rPr lang="en-US" dirty="0">
                  <a:latin typeface="Avenir Next Regular" panose="020B0503020202020204" pitchFamily="34" charset="0"/>
                  <a:cs typeface="Arial" panose="020B0604020202020204" pitchFamily="34" charset="0"/>
                </a:rPr>
              </a:br>
              <a:r>
                <a:rPr lang="en-US" sz="1600">
                  <a:solidFill>
                    <a:schemeClr val="accent6">
                      <a:lumMod val="50000"/>
                    </a:schemeClr>
                  </a:solidFill>
                  <a:latin typeface="Avenir Next Regular"/>
                  <a:cs typeface="Arial"/>
                </a:rPr>
                <a:t>J </a:t>
              </a:r>
              <a:r>
                <a:rPr lang="en-US" sz="1400">
                  <a:solidFill>
                    <a:schemeClr val="accent6">
                      <a:lumMod val="50000"/>
                    </a:schemeClr>
                  </a:solidFill>
                  <a:latin typeface="Avenir Next Regular"/>
                  <a:cs typeface="Arial"/>
                </a:rPr>
                <a:t>&amp; BEYOND</a:t>
              </a:r>
              <a:endParaRPr lang="en-US">
                <a:solidFill>
                  <a:schemeClr val="accent6">
                    <a:lumMod val="50000"/>
                  </a:schemeClr>
                </a:solidFill>
                <a:latin typeface="Avenir Next Regular"/>
                <a:cs typeface="Arial"/>
              </a:endParaRPr>
            </a:p>
            <a:p>
              <a:pPr marL="0" lvl="1" defTabSz="622300">
                <a:lnSpc>
                  <a:spcPct val="150000"/>
                </a:lnSpc>
                <a:spcBef>
                  <a:spcPct val="0"/>
                </a:spcBef>
                <a:spcAft>
                  <a:spcPct val="15000"/>
                </a:spcAft>
              </a:pPr>
              <a:endParaRPr lang="en-US" sz="1050">
                <a:solidFill>
                  <a:schemeClr val="tx1"/>
                </a:solidFill>
                <a:latin typeface="Avenir Next Regular" panose="020B0503020202020204" pitchFamily="34" charset="0"/>
                <a:cs typeface="Arial" panose="020B0604020202020204" pitchFamily="34" charset="0"/>
              </a:endParaRPr>
            </a:p>
            <a:p>
              <a:pPr marL="0" lvl="1" defTabSz="622300">
                <a:lnSpc>
                  <a:spcPct val="150000"/>
                </a:lnSpc>
                <a:spcBef>
                  <a:spcPct val="0"/>
                </a:spcBef>
                <a:spcAft>
                  <a:spcPct val="15000"/>
                </a:spcAft>
              </a:pPr>
              <a:r>
                <a:rPr lang="en-US" sz="1050">
                  <a:solidFill>
                    <a:schemeClr val="tx1"/>
                  </a:solidFill>
                  <a:latin typeface="Avenir Next Regular"/>
                  <a:cs typeface="Arial"/>
                </a:rPr>
                <a:t>SODA </a:t>
              </a:r>
              <a:br>
                <a:rPr lang="en-US" sz="1050" dirty="0">
                  <a:latin typeface="Avenir Next Regular" panose="020B0503020202020204" pitchFamily="34" charset="0"/>
                  <a:cs typeface="Arial" panose="020B0604020202020204" pitchFamily="34" charset="0"/>
                </a:rPr>
              </a:br>
              <a:r>
                <a:rPr lang="en-US" sz="1050">
                  <a:solidFill>
                    <a:schemeClr val="tx1"/>
                  </a:solidFill>
                  <a:latin typeface="Avenir Next Regular"/>
                  <a:cs typeface="Arial"/>
                </a:rPr>
                <a:t>DATA </a:t>
              </a:r>
              <a:br>
                <a:rPr lang="en-US" sz="1050" dirty="0">
                  <a:latin typeface="Avenir Next Regular" panose="020B0503020202020204" pitchFamily="34" charset="0"/>
                  <a:cs typeface="Arial" panose="020B0604020202020204" pitchFamily="34" charset="0"/>
                </a:rPr>
              </a:br>
              <a:r>
                <a:rPr lang="en-US" sz="1050">
                  <a:solidFill>
                    <a:schemeClr val="tx1"/>
                  </a:solidFill>
                  <a:latin typeface="Avenir Next Regular"/>
                  <a:cs typeface="Arial"/>
                </a:rPr>
                <a:t>AUTONOMY</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a:cs typeface="Arial"/>
                </a:rPr>
                <a:t>Auto Healing</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a:cs typeface="Arial"/>
                </a:rPr>
                <a:t>Auto Scaling</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a:cs typeface="Arial"/>
                </a:rPr>
                <a:t>Auto Load Balancing</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a:cs typeface="Arial"/>
                </a:rPr>
                <a:t>Auto Optimization</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a:cs typeface="Arial"/>
                </a:rPr>
                <a:t>Auto Data Protection</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a:cs typeface="Arial"/>
                </a:rPr>
                <a:t>Auto Data Lifecycle</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a:cs typeface="Arial"/>
                </a:rPr>
                <a:t>Auto Data Governance</a:t>
              </a:r>
            </a:p>
            <a:p>
              <a:pPr marL="114300" lvl="1" indent="-114300" defTabSz="622300">
                <a:lnSpc>
                  <a:spcPct val="150000"/>
                </a:lnSpc>
                <a:spcBef>
                  <a:spcPct val="0"/>
                </a:spcBef>
                <a:spcAft>
                  <a:spcPct val="15000"/>
                </a:spcAft>
                <a:buFontTx/>
                <a:buChar char="••"/>
              </a:pPr>
              <a:r>
                <a:rPr lang="en-US" sz="1050">
                  <a:solidFill>
                    <a:schemeClr val="bg1">
                      <a:lumMod val="50000"/>
                    </a:schemeClr>
                  </a:solidFill>
                  <a:latin typeface="Avenir Next Regular"/>
                  <a:cs typeface="Arial"/>
                </a:rPr>
                <a:t>Data Exchange</a:t>
              </a:r>
            </a:p>
            <a:p>
              <a:pPr marL="0" lvl="1" defTabSz="622300">
                <a:lnSpc>
                  <a:spcPct val="90000"/>
                </a:lnSpc>
                <a:spcBef>
                  <a:spcPct val="0"/>
                </a:spcBef>
                <a:spcAft>
                  <a:spcPct val="15000"/>
                </a:spcAft>
              </a:pPr>
              <a:endParaRPr lang="en-US" sz="1600">
                <a:solidFill>
                  <a:prstClr val="black"/>
                </a:solidFill>
                <a:latin typeface="Avenir Next Regular" panose="020B0503020202020204" pitchFamily="34" charset="0"/>
                <a:cs typeface="Arial" panose="020B0604020202020204" pitchFamily="34" charset="0"/>
              </a:endParaRPr>
            </a:p>
          </p:txBody>
        </p:sp>
      </p:grpSp>
      <p:sp>
        <p:nvSpPr>
          <p:cNvPr id="21" name="矩形 38">
            <a:extLst>
              <a:ext uri="{FF2B5EF4-FFF2-40B4-BE49-F238E27FC236}">
                <a16:creationId xmlns:a16="http://schemas.microsoft.com/office/drawing/2014/main" id="{75741AEF-594B-B549-9679-0D9794392096}"/>
              </a:ext>
            </a:extLst>
          </p:cNvPr>
          <p:cNvSpPr/>
          <p:nvPr/>
        </p:nvSpPr>
        <p:spPr>
          <a:xfrm>
            <a:off x="993884" y="1504642"/>
            <a:ext cx="9639684" cy="2928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pc="300">
                <a:latin typeface="Arial" panose="020B0604020202020204" pitchFamily="34" charset="0"/>
              </a:rPr>
              <a:t> TOWARDS DATA AUTONOMY</a:t>
            </a:r>
            <a:endParaRPr lang="zh-CN" altLang="en-US" sz="1400" spc="300">
              <a:latin typeface="Arial" panose="020B0604020202020204" pitchFamily="34" charset="0"/>
            </a:endParaRPr>
          </a:p>
        </p:txBody>
      </p:sp>
      <p:sp>
        <p:nvSpPr>
          <p:cNvPr id="22" name="Triangle 21">
            <a:extLst>
              <a:ext uri="{FF2B5EF4-FFF2-40B4-BE49-F238E27FC236}">
                <a16:creationId xmlns:a16="http://schemas.microsoft.com/office/drawing/2014/main" id="{5D7C786B-AE55-AF45-BAB2-D415C15CFFB5}"/>
              </a:ext>
            </a:extLst>
          </p:cNvPr>
          <p:cNvSpPr/>
          <p:nvPr/>
        </p:nvSpPr>
        <p:spPr>
          <a:xfrm rot="5400000">
            <a:off x="10678261" y="1345046"/>
            <a:ext cx="522611" cy="611997"/>
          </a:xfrm>
          <a:prstGeom prst="triangl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23" name="Diagram 22">
            <a:extLst>
              <a:ext uri="{FF2B5EF4-FFF2-40B4-BE49-F238E27FC236}">
                <a16:creationId xmlns:a16="http://schemas.microsoft.com/office/drawing/2014/main" id="{DA2E3398-7A8A-4A65-8901-B49A25E982EE}"/>
              </a:ext>
            </a:extLst>
          </p:cNvPr>
          <p:cNvGraphicFramePr/>
          <p:nvPr>
            <p:extLst>
              <p:ext uri="{D42A27DB-BD31-4B8C-83A1-F6EECF244321}">
                <p14:modId xmlns:p14="http://schemas.microsoft.com/office/powerpoint/2010/main" val="2742168638"/>
              </p:ext>
            </p:extLst>
          </p:nvPr>
        </p:nvGraphicFramePr>
        <p:xfrm>
          <a:off x="1" y="6261926"/>
          <a:ext cx="5730240"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8146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38659" y="217453"/>
            <a:ext cx="11268075" cy="434975"/>
          </a:xfrm>
        </p:spPr>
        <p:txBody>
          <a:bodyPr>
            <a:normAutofit fontScale="90000"/>
          </a:bodyPr>
          <a:lstStyle/>
          <a:p>
            <a:r>
              <a:rPr lang="en-US"/>
              <a:t>Maturing ARM64 Computing Software Ecosystem </a:t>
            </a:r>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407811" y="720280"/>
            <a:ext cx="11284660" cy="460956"/>
          </a:xfrm>
        </p:spPr>
        <p:txBody>
          <a:bodyPr>
            <a:noAutofit/>
          </a:bodyPr>
          <a:lstStyle/>
          <a:p>
            <a:pPr>
              <a:buFont typeface="Wingdings" panose="05000000000000000000" pitchFamily="2" charset="2"/>
              <a:buChar char="ü"/>
            </a:pPr>
            <a:r>
              <a:rPr lang="en-US" sz="1600"/>
              <a:t>Numerous progress is being made daily by the ARM community to mature the ARM64 tools and improve applications performance. The ARM64 software ecosystem from applications to Linux OS is very mature right now.</a:t>
            </a:r>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FUTUREWEI INTERNAL</a:t>
            </a:r>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lang="en-US" smtClean="0"/>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grpSp>
        <p:nvGrpSpPr>
          <p:cNvPr id="177" name="Group 176">
            <a:extLst>
              <a:ext uri="{FF2B5EF4-FFF2-40B4-BE49-F238E27FC236}">
                <a16:creationId xmlns:a16="http://schemas.microsoft.com/office/drawing/2014/main" id="{DCB2EFD9-15D8-4687-88C1-F5B867A05E20}"/>
              </a:ext>
            </a:extLst>
          </p:cNvPr>
          <p:cNvGrpSpPr/>
          <p:nvPr/>
        </p:nvGrpSpPr>
        <p:grpSpPr>
          <a:xfrm>
            <a:off x="407811" y="5228964"/>
            <a:ext cx="11273669" cy="495874"/>
            <a:chOff x="407811" y="5228964"/>
            <a:chExt cx="11273669" cy="495874"/>
          </a:xfrm>
        </p:grpSpPr>
        <p:sp>
          <p:nvSpPr>
            <p:cNvPr id="24" name="Rectangle 23">
              <a:extLst>
                <a:ext uri="{FF2B5EF4-FFF2-40B4-BE49-F238E27FC236}">
                  <a16:creationId xmlns:a16="http://schemas.microsoft.com/office/drawing/2014/main" id="{4010A18E-EFBE-4A2B-BE7A-12D2FDA03B15}"/>
                </a:ext>
              </a:extLst>
            </p:cNvPr>
            <p:cNvSpPr/>
            <p:nvPr/>
          </p:nvSpPr>
          <p:spPr>
            <a:xfrm>
              <a:off x="1308987" y="5228964"/>
              <a:ext cx="10372493" cy="495874"/>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23" name="Rectangle 22">
              <a:extLst>
                <a:ext uri="{FF2B5EF4-FFF2-40B4-BE49-F238E27FC236}">
                  <a16:creationId xmlns:a16="http://schemas.microsoft.com/office/drawing/2014/main" id="{8C1D8D39-839E-40B0-BF5F-338713BFA538}"/>
                </a:ext>
              </a:extLst>
            </p:cNvPr>
            <p:cNvSpPr/>
            <p:nvPr/>
          </p:nvSpPr>
          <p:spPr>
            <a:xfrm>
              <a:off x="1346660" y="5257326"/>
              <a:ext cx="1143080" cy="400110"/>
            </a:xfrm>
            <a:prstGeom prst="rect">
              <a:avLst/>
            </a:prstGeom>
            <a:solidFill>
              <a:schemeClr val="bg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pic>
          <p:nvPicPr>
            <p:cNvPr id="26" name="Picture 25">
              <a:extLst>
                <a:ext uri="{FF2B5EF4-FFF2-40B4-BE49-F238E27FC236}">
                  <a16:creationId xmlns:a16="http://schemas.microsoft.com/office/drawing/2014/main" id="{9EA88B07-24F9-4C3D-97C0-C68C422949A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08502" y="5340837"/>
              <a:ext cx="266214" cy="264242"/>
            </a:xfrm>
            <a:prstGeom prst="rect">
              <a:avLst/>
            </a:prstGeom>
          </p:spPr>
        </p:pic>
        <p:sp>
          <p:nvSpPr>
            <p:cNvPr id="27" name="TextBox 26">
              <a:extLst>
                <a:ext uri="{FF2B5EF4-FFF2-40B4-BE49-F238E27FC236}">
                  <a16:creationId xmlns:a16="http://schemas.microsoft.com/office/drawing/2014/main" id="{2FCC74F4-1274-41F5-B437-67AB0AF8D1FC}"/>
                </a:ext>
              </a:extLst>
            </p:cNvPr>
            <p:cNvSpPr txBox="1"/>
            <p:nvPr/>
          </p:nvSpPr>
          <p:spPr>
            <a:xfrm>
              <a:off x="407811" y="5344561"/>
              <a:ext cx="7120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7"/>
                  </a:solidFill>
                  <a:effectLst/>
                  <a:uLnTx/>
                  <a:uFillTx/>
                  <a:latin typeface="Arial"/>
                  <a:ea typeface="Microsoft YaHei Light"/>
                  <a:cs typeface="+mn-cs"/>
                </a:rPr>
                <a:t>OS/FW</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201" name="Picture 200">
              <a:extLst>
                <a:ext uri="{FF2B5EF4-FFF2-40B4-BE49-F238E27FC236}">
                  <a16:creationId xmlns:a16="http://schemas.microsoft.com/office/drawing/2014/main" id="{287BBE51-29C5-42EE-B1CD-8A4CE09CDAD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78263" y="5299363"/>
              <a:ext cx="431891" cy="320040"/>
            </a:xfrm>
            <a:prstGeom prst="rect">
              <a:avLst/>
            </a:prstGeom>
          </p:spPr>
        </p:pic>
        <p:pic>
          <p:nvPicPr>
            <p:cNvPr id="202" name="Picture 201">
              <a:extLst>
                <a:ext uri="{FF2B5EF4-FFF2-40B4-BE49-F238E27FC236}">
                  <a16:creationId xmlns:a16="http://schemas.microsoft.com/office/drawing/2014/main" id="{084BB84A-D140-4FA6-8C35-C3091C7AE685}"/>
                </a:ext>
              </a:extLst>
            </p:cNvPr>
            <p:cNvPicPr>
              <a:picLocks noChangeAspect="1"/>
            </p:cNvPicPr>
            <p:nvPr/>
          </p:nvPicPr>
          <p:blipFill>
            <a:blip r:embed="rId5"/>
            <a:stretch>
              <a:fillRect/>
            </a:stretch>
          </p:blipFill>
          <p:spPr>
            <a:xfrm>
              <a:off x="2688430" y="5316737"/>
              <a:ext cx="667770" cy="340699"/>
            </a:xfrm>
            <a:prstGeom prst="rect">
              <a:avLst/>
            </a:prstGeom>
          </p:spPr>
        </p:pic>
        <p:pic>
          <p:nvPicPr>
            <p:cNvPr id="203" name="Picture 202">
              <a:extLst>
                <a:ext uri="{FF2B5EF4-FFF2-40B4-BE49-F238E27FC236}">
                  <a16:creationId xmlns:a16="http://schemas.microsoft.com/office/drawing/2014/main" id="{E9F652B1-B860-49D1-A46B-40EB732A1F2C}"/>
                </a:ext>
              </a:extLst>
            </p:cNvPr>
            <p:cNvPicPr>
              <a:picLocks noChangeAspect="1"/>
            </p:cNvPicPr>
            <p:nvPr/>
          </p:nvPicPr>
          <p:blipFill>
            <a:blip r:embed="rId6"/>
            <a:stretch>
              <a:fillRect/>
            </a:stretch>
          </p:blipFill>
          <p:spPr>
            <a:xfrm>
              <a:off x="3407715" y="5255136"/>
              <a:ext cx="384320" cy="420577"/>
            </a:xfrm>
            <a:prstGeom prst="rect">
              <a:avLst/>
            </a:prstGeom>
          </p:spPr>
        </p:pic>
        <p:pic>
          <p:nvPicPr>
            <p:cNvPr id="204" name="Picture 203">
              <a:extLst>
                <a:ext uri="{FF2B5EF4-FFF2-40B4-BE49-F238E27FC236}">
                  <a16:creationId xmlns:a16="http://schemas.microsoft.com/office/drawing/2014/main" id="{F0762178-4C68-4F5B-97FA-ACAF1BC6511C}"/>
                </a:ext>
              </a:extLst>
            </p:cNvPr>
            <p:cNvPicPr>
              <a:picLocks noChangeAspect="1"/>
            </p:cNvPicPr>
            <p:nvPr/>
          </p:nvPicPr>
          <p:blipFill>
            <a:blip r:embed="rId7"/>
            <a:stretch>
              <a:fillRect/>
            </a:stretch>
          </p:blipFill>
          <p:spPr>
            <a:xfrm>
              <a:off x="3944570" y="5283347"/>
              <a:ext cx="464286" cy="370083"/>
            </a:xfrm>
            <a:prstGeom prst="rect">
              <a:avLst/>
            </a:prstGeom>
          </p:spPr>
        </p:pic>
        <p:pic>
          <p:nvPicPr>
            <p:cNvPr id="205" name="Picture 204">
              <a:extLst>
                <a:ext uri="{FF2B5EF4-FFF2-40B4-BE49-F238E27FC236}">
                  <a16:creationId xmlns:a16="http://schemas.microsoft.com/office/drawing/2014/main" id="{609551E3-2332-456B-A540-F42024F43140}"/>
                </a:ext>
              </a:extLst>
            </p:cNvPr>
            <p:cNvPicPr>
              <a:picLocks noChangeAspect="1"/>
            </p:cNvPicPr>
            <p:nvPr/>
          </p:nvPicPr>
          <p:blipFill>
            <a:blip r:embed="rId8"/>
            <a:stretch>
              <a:fillRect/>
            </a:stretch>
          </p:blipFill>
          <p:spPr>
            <a:xfrm>
              <a:off x="4501813" y="5268917"/>
              <a:ext cx="416393" cy="397749"/>
            </a:xfrm>
            <a:prstGeom prst="rect">
              <a:avLst/>
            </a:prstGeom>
          </p:spPr>
        </p:pic>
        <p:pic>
          <p:nvPicPr>
            <p:cNvPr id="206" name="Picture 205">
              <a:extLst>
                <a:ext uri="{FF2B5EF4-FFF2-40B4-BE49-F238E27FC236}">
                  <a16:creationId xmlns:a16="http://schemas.microsoft.com/office/drawing/2014/main" id="{341958BB-A301-449A-90C4-8B6D795F79F2}"/>
                </a:ext>
              </a:extLst>
            </p:cNvPr>
            <p:cNvPicPr>
              <a:picLocks noChangeAspect="1"/>
            </p:cNvPicPr>
            <p:nvPr/>
          </p:nvPicPr>
          <p:blipFill>
            <a:blip r:embed="rId9"/>
            <a:stretch>
              <a:fillRect/>
            </a:stretch>
          </p:blipFill>
          <p:spPr>
            <a:xfrm>
              <a:off x="5073661" y="5275869"/>
              <a:ext cx="727574" cy="363787"/>
            </a:xfrm>
            <a:prstGeom prst="rect">
              <a:avLst/>
            </a:prstGeom>
          </p:spPr>
        </p:pic>
        <p:pic>
          <p:nvPicPr>
            <p:cNvPr id="207" name="Picture 206">
              <a:extLst>
                <a:ext uri="{FF2B5EF4-FFF2-40B4-BE49-F238E27FC236}">
                  <a16:creationId xmlns:a16="http://schemas.microsoft.com/office/drawing/2014/main" id="{098707EE-14E9-4CE3-AC36-A262364366D6}"/>
                </a:ext>
              </a:extLst>
            </p:cNvPr>
            <p:cNvPicPr>
              <a:picLocks noChangeAspect="1"/>
            </p:cNvPicPr>
            <p:nvPr/>
          </p:nvPicPr>
          <p:blipFill>
            <a:blip r:embed="rId10"/>
            <a:stretch>
              <a:fillRect/>
            </a:stretch>
          </p:blipFill>
          <p:spPr>
            <a:xfrm>
              <a:off x="5849083" y="5311670"/>
              <a:ext cx="688310" cy="350528"/>
            </a:xfrm>
            <a:prstGeom prst="rect">
              <a:avLst/>
            </a:prstGeom>
          </p:spPr>
        </p:pic>
        <p:grpSp>
          <p:nvGrpSpPr>
            <p:cNvPr id="210" name="Group 209">
              <a:extLst>
                <a:ext uri="{FF2B5EF4-FFF2-40B4-BE49-F238E27FC236}">
                  <a16:creationId xmlns:a16="http://schemas.microsoft.com/office/drawing/2014/main" id="{6EE4696C-3BFC-46BF-9E23-46CE797813DE}"/>
                </a:ext>
              </a:extLst>
            </p:cNvPr>
            <p:cNvGrpSpPr/>
            <p:nvPr/>
          </p:nvGrpSpPr>
          <p:grpSpPr>
            <a:xfrm>
              <a:off x="6619120" y="5352852"/>
              <a:ext cx="968204" cy="262151"/>
              <a:chOff x="6520155" y="1982222"/>
              <a:chExt cx="968204" cy="262151"/>
            </a:xfrm>
          </p:grpSpPr>
          <p:pic>
            <p:nvPicPr>
              <p:cNvPr id="208" name="Picture 207">
                <a:extLst>
                  <a:ext uri="{FF2B5EF4-FFF2-40B4-BE49-F238E27FC236}">
                    <a16:creationId xmlns:a16="http://schemas.microsoft.com/office/drawing/2014/main" id="{A018D131-8368-42A5-BB00-88CAC72B515B}"/>
                  </a:ext>
                </a:extLst>
              </p:cNvPr>
              <p:cNvPicPr>
                <a:picLocks noChangeAspect="1"/>
              </p:cNvPicPr>
              <p:nvPr/>
            </p:nvPicPr>
            <p:blipFill>
              <a:blip r:embed="rId11"/>
              <a:stretch>
                <a:fillRect/>
              </a:stretch>
            </p:blipFill>
            <p:spPr>
              <a:xfrm>
                <a:off x="6520155" y="1982222"/>
                <a:ext cx="432854" cy="262151"/>
              </a:xfrm>
              <a:prstGeom prst="rect">
                <a:avLst/>
              </a:prstGeom>
            </p:spPr>
          </p:pic>
          <p:sp>
            <p:nvSpPr>
              <p:cNvPr id="209" name="TextBox 208">
                <a:extLst>
                  <a:ext uri="{FF2B5EF4-FFF2-40B4-BE49-F238E27FC236}">
                    <a16:creationId xmlns:a16="http://schemas.microsoft.com/office/drawing/2014/main" id="{97EB30C1-3DE2-4E2A-9219-5F549D737748}"/>
                  </a:ext>
                </a:extLst>
              </p:cNvPr>
              <p:cNvSpPr txBox="1"/>
              <p:nvPr/>
            </p:nvSpPr>
            <p:spPr>
              <a:xfrm>
                <a:off x="6880204" y="1985669"/>
                <a:ext cx="60815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595957"/>
                    </a:solidFill>
                    <a:effectLst/>
                    <a:uLnTx/>
                    <a:uFillTx/>
                    <a:latin typeface="Arial"/>
                    <a:ea typeface="Microsoft YaHei Light"/>
                    <a:cs typeface="+mn-cs"/>
                  </a:rPr>
                  <a:t>Linux 2</a:t>
                </a:r>
                <a:endParaRPr kumimoji="0" lang="zh-CN" alt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grpSp>
        <p:pic>
          <p:nvPicPr>
            <p:cNvPr id="211" name="Picture 210">
              <a:extLst>
                <a:ext uri="{FF2B5EF4-FFF2-40B4-BE49-F238E27FC236}">
                  <a16:creationId xmlns:a16="http://schemas.microsoft.com/office/drawing/2014/main" id="{A29905F7-B12D-4C51-899C-F8BE75FD2E50}"/>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115083" y="5262302"/>
              <a:ext cx="364733" cy="420577"/>
            </a:xfrm>
            <a:prstGeom prst="rect">
              <a:avLst/>
            </a:prstGeom>
          </p:spPr>
        </p:pic>
        <p:pic>
          <p:nvPicPr>
            <p:cNvPr id="212" name="Picture 211">
              <a:extLst>
                <a:ext uri="{FF2B5EF4-FFF2-40B4-BE49-F238E27FC236}">
                  <a16:creationId xmlns:a16="http://schemas.microsoft.com/office/drawing/2014/main" id="{C57C386D-FE90-4D0C-B05F-0173B4AABFBD}"/>
                </a:ext>
              </a:extLst>
            </p:cNvPr>
            <p:cNvPicPr>
              <a:picLocks noChangeAspect="1"/>
            </p:cNvPicPr>
            <p:nvPr/>
          </p:nvPicPr>
          <p:blipFill>
            <a:blip r:embed="rId13"/>
            <a:stretch>
              <a:fillRect/>
            </a:stretch>
          </p:blipFill>
          <p:spPr>
            <a:xfrm>
              <a:off x="8586080" y="5274895"/>
              <a:ext cx="1085766" cy="391771"/>
            </a:xfrm>
            <a:prstGeom prst="rect">
              <a:avLst/>
            </a:prstGeom>
          </p:spPr>
        </p:pic>
        <p:pic>
          <p:nvPicPr>
            <p:cNvPr id="213" name="Picture 212">
              <a:extLst>
                <a:ext uri="{FF2B5EF4-FFF2-40B4-BE49-F238E27FC236}">
                  <a16:creationId xmlns:a16="http://schemas.microsoft.com/office/drawing/2014/main" id="{656CE06B-AB80-4AFF-B24C-BF2C850B819E}"/>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785957" y="5348962"/>
              <a:ext cx="629866" cy="279396"/>
            </a:xfrm>
            <a:prstGeom prst="rect">
              <a:avLst/>
            </a:prstGeom>
          </p:spPr>
        </p:pic>
      </p:grpSp>
      <p:grpSp>
        <p:nvGrpSpPr>
          <p:cNvPr id="176" name="Group 175">
            <a:extLst>
              <a:ext uri="{FF2B5EF4-FFF2-40B4-BE49-F238E27FC236}">
                <a16:creationId xmlns:a16="http://schemas.microsoft.com/office/drawing/2014/main" id="{E27B5E55-6ACE-42D1-8CE3-C6E57F149AC6}"/>
              </a:ext>
            </a:extLst>
          </p:cNvPr>
          <p:cNvGrpSpPr/>
          <p:nvPr/>
        </p:nvGrpSpPr>
        <p:grpSpPr>
          <a:xfrm>
            <a:off x="337694" y="5762116"/>
            <a:ext cx="11343786" cy="461665"/>
            <a:chOff x="337694" y="5762116"/>
            <a:chExt cx="11343786" cy="461665"/>
          </a:xfrm>
        </p:grpSpPr>
        <p:sp>
          <p:nvSpPr>
            <p:cNvPr id="7" name="Rectangle 6">
              <a:extLst>
                <a:ext uri="{FF2B5EF4-FFF2-40B4-BE49-F238E27FC236}">
                  <a16:creationId xmlns:a16="http://schemas.microsoft.com/office/drawing/2014/main" id="{ACD97483-460A-4A25-ADAC-9BEEACD38D9B}"/>
                </a:ext>
              </a:extLst>
            </p:cNvPr>
            <p:cNvSpPr/>
            <p:nvPr/>
          </p:nvSpPr>
          <p:spPr>
            <a:xfrm>
              <a:off x="1309275" y="5776611"/>
              <a:ext cx="10372205" cy="3898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180" name="TextBox 179">
              <a:extLst>
                <a:ext uri="{FF2B5EF4-FFF2-40B4-BE49-F238E27FC236}">
                  <a16:creationId xmlns:a16="http://schemas.microsoft.com/office/drawing/2014/main" id="{B8A232A4-6D50-421B-B494-4846F536FB9E}"/>
                </a:ext>
              </a:extLst>
            </p:cNvPr>
            <p:cNvSpPr txBox="1"/>
            <p:nvPr/>
          </p:nvSpPr>
          <p:spPr>
            <a:xfrm>
              <a:off x="337694" y="5762116"/>
              <a:ext cx="91181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7"/>
                  </a:solidFill>
                  <a:effectLst/>
                  <a:uLnTx/>
                  <a:uFillTx/>
                  <a:latin typeface="Arial"/>
                  <a:ea typeface="Microsoft YaHei Light"/>
                  <a:cs typeface="+mn-cs"/>
                </a:rPr>
                <a:t>Servers/ Instances</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8" name="Picture 7">
              <a:extLst>
                <a:ext uri="{FF2B5EF4-FFF2-40B4-BE49-F238E27FC236}">
                  <a16:creationId xmlns:a16="http://schemas.microsoft.com/office/drawing/2014/main" id="{BB37D7C8-F589-4C8F-8B12-9A13A43535DF}"/>
                </a:ext>
              </a:extLst>
            </p:cNvPr>
            <p:cNvPicPr>
              <a:picLocks noChangeAspect="1"/>
            </p:cNvPicPr>
            <p:nvPr/>
          </p:nvPicPr>
          <p:blipFill>
            <a:blip r:embed="rId15"/>
            <a:stretch>
              <a:fillRect/>
            </a:stretch>
          </p:blipFill>
          <p:spPr>
            <a:xfrm>
              <a:off x="1389196" y="5812528"/>
              <a:ext cx="304826" cy="304826"/>
            </a:xfrm>
            <a:prstGeom prst="rect">
              <a:avLst/>
            </a:prstGeom>
          </p:spPr>
        </p:pic>
        <p:pic>
          <p:nvPicPr>
            <p:cNvPr id="9" name="Picture 8">
              <a:extLst>
                <a:ext uri="{FF2B5EF4-FFF2-40B4-BE49-F238E27FC236}">
                  <a16:creationId xmlns:a16="http://schemas.microsoft.com/office/drawing/2014/main" id="{FFD7BBA7-B9AC-42BD-A336-06929731F05B}"/>
                </a:ext>
              </a:extLst>
            </p:cNvPr>
            <p:cNvPicPr>
              <a:picLocks noChangeAspect="1"/>
            </p:cNvPicPr>
            <p:nvPr/>
          </p:nvPicPr>
          <p:blipFill>
            <a:blip r:embed="rId11"/>
            <a:stretch>
              <a:fillRect/>
            </a:stretch>
          </p:blipFill>
          <p:spPr>
            <a:xfrm>
              <a:off x="2862664" y="5840522"/>
              <a:ext cx="432854" cy="262151"/>
            </a:xfrm>
            <a:prstGeom prst="rect">
              <a:avLst/>
            </a:prstGeom>
          </p:spPr>
        </p:pic>
        <p:pic>
          <p:nvPicPr>
            <p:cNvPr id="10" name="Picture 9">
              <a:extLst>
                <a:ext uri="{FF2B5EF4-FFF2-40B4-BE49-F238E27FC236}">
                  <a16:creationId xmlns:a16="http://schemas.microsoft.com/office/drawing/2014/main" id="{33D6343B-E5FD-43FD-8208-D0A8D55665C2}"/>
                </a:ext>
              </a:extLst>
            </p:cNvPr>
            <p:cNvPicPr>
              <a:picLocks noChangeAspect="1"/>
            </p:cNvPicPr>
            <p:nvPr/>
          </p:nvPicPr>
          <p:blipFill>
            <a:blip r:embed="rId16"/>
            <a:stretch>
              <a:fillRect/>
            </a:stretch>
          </p:blipFill>
          <p:spPr>
            <a:xfrm>
              <a:off x="1754135" y="5831720"/>
              <a:ext cx="512108" cy="310923"/>
            </a:xfrm>
            <a:prstGeom prst="rect">
              <a:avLst/>
            </a:prstGeom>
          </p:spPr>
        </p:pic>
        <p:pic>
          <p:nvPicPr>
            <p:cNvPr id="11" name="Picture 10">
              <a:extLst>
                <a:ext uri="{FF2B5EF4-FFF2-40B4-BE49-F238E27FC236}">
                  <a16:creationId xmlns:a16="http://schemas.microsoft.com/office/drawing/2014/main" id="{6B810E90-4964-4075-800A-EE29C6542BA8}"/>
                </a:ext>
              </a:extLst>
            </p:cNvPr>
            <p:cNvPicPr>
              <a:picLocks noChangeAspect="1"/>
            </p:cNvPicPr>
            <p:nvPr/>
          </p:nvPicPr>
          <p:blipFill>
            <a:blip r:embed="rId17"/>
            <a:stretch>
              <a:fillRect/>
            </a:stretch>
          </p:blipFill>
          <p:spPr>
            <a:xfrm>
              <a:off x="2333104" y="5846878"/>
              <a:ext cx="518205" cy="268247"/>
            </a:xfrm>
            <a:prstGeom prst="rect">
              <a:avLst/>
            </a:prstGeom>
          </p:spPr>
        </p:pic>
        <p:pic>
          <p:nvPicPr>
            <p:cNvPr id="65" name="Picture 64">
              <a:extLst>
                <a:ext uri="{FF2B5EF4-FFF2-40B4-BE49-F238E27FC236}">
                  <a16:creationId xmlns:a16="http://schemas.microsoft.com/office/drawing/2014/main" id="{BB99D9DE-9473-45F5-A18C-4919EF155834}"/>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3436969" y="5854957"/>
              <a:ext cx="518205" cy="270957"/>
            </a:xfrm>
            <a:prstGeom prst="rect">
              <a:avLst/>
            </a:prstGeom>
          </p:spPr>
        </p:pic>
        <p:pic>
          <p:nvPicPr>
            <p:cNvPr id="66" name="Picture 65">
              <a:extLst>
                <a:ext uri="{FF2B5EF4-FFF2-40B4-BE49-F238E27FC236}">
                  <a16:creationId xmlns:a16="http://schemas.microsoft.com/office/drawing/2014/main" id="{9513C02D-2EDB-4D8D-9C1A-58242B34194A}"/>
                </a:ext>
              </a:extLst>
            </p:cNvPr>
            <p:cNvPicPr>
              <a:picLocks noChangeAspect="1"/>
            </p:cNvPicPr>
            <p:nvPr/>
          </p:nvPicPr>
          <p:blipFill>
            <a:blip r:embed="rId19"/>
            <a:stretch>
              <a:fillRect/>
            </a:stretch>
          </p:blipFill>
          <p:spPr>
            <a:xfrm>
              <a:off x="3948612" y="5853139"/>
              <a:ext cx="679563" cy="221898"/>
            </a:xfrm>
            <a:prstGeom prst="rect">
              <a:avLst/>
            </a:prstGeom>
          </p:spPr>
        </p:pic>
        <p:pic>
          <p:nvPicPr>
            <p:cNvPr id="67" name="Picture 66">
              <a:extLst>
                <a:ext uri="{FF2B5EF4-FFF2-40B4-BE49-F238E27FC236}">
                  <a16:creationId xmlns:a16="http://schemas.microsoft.com/office/drawing/2014/main" id="{982A91A5-88D4-4D73-AF63-2AFB01D32358}"/>
                </a:ext>
              </a:extLst>
            </p:cNvPr>
            <p:cNvPicPr>
              <a:picLocks noChangeAspect="1"/>
            </p:cNvPicPr>
            <p:nvPr/>
          </p:nvPicPr>
          <p:blipFill>
            <a:blip r:embed="rId20"/>
            <a:stretch>
              <a:fillRect/>
            </a:stretch>
          </p:blipFill>
          <p:spPr>
            <a:xfrm>
              <a:off x="4617587" y="5847885"/>
              <a:ext cx="663682" cy="246020"/>
            </a:xfrm>
            <a:prstGeom prst="rect">
              <a:avLst/>
            </a:prstGeom>
          </p:spPr>
        </p:pic>
        <p:pic>
          <p:nvPicPr>
            <p:cNvPr id="68" name="Picture 67">
              <a:extLst>
                <a:ext uri="{FF2B5EF4-FFF2-40B4-BE49-F238E27FC236}">
                  <a16:creationId xmlns:a16="http://schemas.microsoft.com/office/drawing/2014/main" id="{0D1D33C0-A17C-4F2A-B0AB-E30B6840A1BD}"/>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309726" y="5876019"/>
              <a:ext cx="619318" cy="217886"/>
            </a:xfrm>
            <a:prstGeom prst="rect">
              <a:avLst/>
            </a:prstGeom>
          </p:spPr>
        </p:pic>
        <p:pic>
          <p:nvPicPr>
            <p:cNvPr id="69" name="Picture 68">
              <a:extLst>
                <a:ext uri="{FF2B5EF4-FFF2-40B4-BE49-F238E27FC236}">
                  <a16:creationId xmlns:a16="http://schemas.microsoft.com/office/drawing/2014/main" id="{92C99449-9459-46FC-896B-D18859E29316}"/>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5961346" y="5825694"/>
              <a:ext cx="648460" cy="277736"/>
            </a:xfrm>
            <a:prstGeom prst="rect">
              <a:avLst/>
            </a:prstGeom>
          </p:spPr>
        </p:pic>
        <p:pic>
          <p:nvPicPr>
            <p:cNvPr id="70" name="Picture 69">
              <a:extLst>
                <a:ext uri="{FF2B5EF4-FFF2-40B4-BE49-F238E27FC236}">
                  <a16:creationId xmlns:a16="http://schemas.microsoft.com/office/drawing/2014/main" id="{02427D5B-7A3D-4C6D-9AA4-293301F58B4F}"/>
                </a:ext>
              </a:extLst>
            </p:cNvPr>
            <p:cNvPicPr>
              <a:picLocks noChangeAspect="1"/>
            </p:cNvPicPr>
            <p:nvPr/>
          </p:nvPicPr>
          <p:blipFill>
            <a:blip r:embed="rId23"/>
            <a:stretch>
              <a:fillRect/>
            </a:stretch>
          </p:blipFill>
          <p:spPr>
            <a:xfrm>
              <a:off x="7850393" y="5853140"/>
              <a:ext cx="657286" cy="239572"/>
            </a:xfrm>
            <a:prstGeom prst="rect">
              <a:avLst/>
            </a:prstGeom>
          </p:spPr>
        </p:pic>
        <p:pic>
          <p:nvPicPr>
            <p:cNvPr id="71" name="Picture 70">
              <a:extLst>
                <a:ext uri="{FF2B5EF4-FFF2-40B4-BE49-F238E27FC236}">
                  <a16:creationId xmlns:a16="http://schemas.microsoft.com/office/drawing/2014/main" id="{4AE98591-1784-4A5E-B0BE-62BAF9DC48D1}"/>
                </a:ext>
              </a:extLst>
            </p:cNvPr>
            <p:cNvPicPr>
              <a:picLocks noChangeAspect="1"/>
            </p:cNvPicPr>
            <p:nvPr/>
          </p:nvPicPr>
          <p:blipFill>
            <a:blip r:embed="rId24"/>
            <a:stretch>
              <a:fillRect/>
            </a:stretch>
          </p:blipFill>
          <p:spPr>
            <a:xfrm>
              <a:off x="6633968" y="5839122"/>
              <a:ext cx="657286" cy="280716"/>
            </a:xfrm>
            <a:prstGeom prst="rect">
              <a:avLst/>
            </a:prstGeom>
          </p:spPr>
        </p:pic>
        <p:pic>
          <p:nvPicPr>
            <p:cNvPr id="72" name="Picture 71">
              <a:extLst>
                <a:ext uri="{FF2B5EF4-FFF2-40B4-BE49-F238E27FC236}">
                  <a16:creationId xmlns:a16="http://schemas.microsoft.com/office/drawing/2014/main" id="{2CC2C4D3-B3AF-46F9-AE96-80D1AD4FE832}"/>
                </a:ext>
              </a:extLst>
            </p:cNvPr>
            <p:cNvPicPr>
              <a:picLocks noChangeAspect="1"/>
            </p:cNvPicPr>
            <p:nvPr/>
          </p:nvPicPr>
          <p:blipFill>
            <a:blip r:embed="rId25"/>
            <a:stretch>
              <a:fillRect/>
            </a:stretch>
          </p:blipFill>
          <p:spPr>
            <a:xfrm>
              <a:off x="9665233" y="5844938"/>
              <a:ext cx="629158" cy="257955"/>
            </a:xfrm>
            <a:prstGeom prst="rect">
              <a:avLst/>
            </a:prstGeom>
          </p:spPr>
        </p:pic>
        <p:pic>
          <p:nvPicPr>
            <p:cNvPr id="73" name="Picture 72">
              <a:extLst>
                <a:ext uri="{FF2B5EF4-FFF2-40B4-BE49-F238E27FC236}">
                  <a16:creationId xmlns:a16="http://schemas.microsoft.com/office/drawing/2014/main" id="{D43B6EFA-AB0A-473E-B7C5-59B65BD7D2A9}"/>
                </a:ext>
              </a:extLst>
            </p:cNvPr>
            <p:cNvPicPr>
              <a:picLocks noChangeAspect="1"/>
            </p:cNvPicPr>
            <p:nvPr/>
          </p:nvPicPr>
          <p:blipFill>
            <a:blip r:embed="rId26"/>
            <a:stretch>
              <a:fillRect/>
            </a:stretch>
          </p:blipFill>
          <p:spPr>
            <a:xfrm>
              <a:off x="8477736" y="5834509"/>
              <a:ext cx="441919" cy="231003"/>
            </a:xfrm>
            <a:prstGeom prst="rect">
              <a:avLst/>
            </a:prstGeom>
          </p:spPr>
        </p:pic>
        <p:pic>
          <p:nvPicPr>
            <p:cNvPr id="74" name="Picture 73">
              <a:extLst>
                <a:ext uri="{FF2B5EF4-FFF2-40B4-BE49-F238E27FC236}">
                  <a16:creationId xmlns:a16="http://schemas.microsoft.com/office/drawing/2014/main" id="{C7789BAC-C194-4AE8-8987-7F4414B24F14}"/>
                </a:ext>
              </a:extLst>
            </p:cNvPr>
            <p:cNvPicPr>
              <a:picLocks noChangeAspect="1"/>
            </p:cNvPicPr>
            <p:nvPr/>
          </p:nvPicPr>
          <p:blipFill>
            <a:blip r:embed="rId27"/>
            <a:stretch>
              <a:fillRect/>
            </a:stretch>
          </p:blipFill>
          <p:spPr>
            <a:xfrm>
              <a:off x="8965806" y="5855613"/>
              <a:ext cx="679986" cy="217896"/>
            </a:xfrm>
            <a:prstGeom prst="rect">
              <a:avLst/>
            </a:prstGeom>
          </p:spPr>
        </p:pic>
        <p:pic>
          <p:nvPicPr>
            <p:cNvPr id="75" name="Picture 74">
              <a:extLst>
                <a:ext uri="{FF2B5EF4-FFF2-40B4-BE49-F238E27FC236}">
                  <a16:creationId xmlns:a16="http://schemas.microsoft.com/office/drawing/2014/main" id="{15B3CC74-0879-4BA9-A345-023A4AFB3255}"/>
                </a:ext>
              </a:extLst>
            </p:cNvPr>
            <p:cNvPicPr>
              <a:picLocks noChangeAspect="1"/>
            </p:cNvPicPr>
            <p:nvPr/>
          </p:nvPicPr>
          <p:blipFill>
            <a:blip r:embed="rId28"/>
            <a:stretch>
              <a:fillRect/>
            </a:stretch>
          </p:blipFill>
          <p:spPr>
            <a:xfrm>
              <a:off x="7232506" y="5796951"/>
              <a:ext cx="608364" cy="335221"/>
            </a:xfrm>
            <a:prstGeom prst="rect">
              <a:avLst/>
            </a:prstGeom>
          </p:spPr>
        </p:pic>
        <p:pic>
          <p:nvPicPr>
            <p:cNvPr id="14" name="Picture 13">
              <a:extLst>
                <a:ext uri="{FF2B5EF4-FFF2-40B4-BE49-F238E27FC236}">
                  <a16:creationId xmlns:a16="http://schemas.microsoft.com/office/drawing/2014/main" id="{383FF3AF-5A03-4CA6-99EA-CE12FCA64EB9}"/>
                </a:ext>
              </a:extLst>
            </p:cNvPr>
            <p:cNvPicPr>
              <a:picLocks noChangeAspect="1"/>
            </p:cNvPicPr>
            <p:nvPr/>
          </p:nvPicPr>
          <p:blipFill>
            <a:blip r:embed="rId29"/>
            <a:stretch>
              <a:fillRect/>
            </a:stretch>
          </p:blipFill>
          <p:spPr>
            <a:xfrm>
              <a:off x="10273574" y="5801534"/>
              <a:ext cx="603556" cy="323116"/>
            </a:xfrm>
            <a:prstGeom prst="rect">
              <a:avLst/>
            </a:prstGeom>
          </p:spPr>
        </p:pic>
        <p:pic>
          <p:nvPicPr>
            <p:cNvPr id="15" name="Picture 14">
              <a:extLst>
                <a:ext uri="{FF2B5EF4-FFF2-40B4-BE49-F238E27FC236}">
                  <a16:creationId xmlns:a16="http://schemas.microsoft.com/office/drawing/2014/main" id="{E9B68D00-B79E-4DFE-B943-24C5D05856DA}"/>
                </a:ext>
              </a:extLst>
            </p:cNvPr>
            <p:cNvPicPr>
              <a:picLocks noChangeAspect="1"/>
            </p:cNvPicPr>
            <p:nvPr/>
          </p:nvPicPr>
          <p:blipFill>
            <a:blip r:embed="rId30"/>
            <a:stretch>
              <a:fillRect/>
            </a:stretch>
          </p:blipFill>
          <p:spPr>
            <a:xfrm>
              <a:off x="10999711" y="5789341"/>
              <a:ext cx="634039" cy="347502"/>
            </a:xfrm>
            <a:prstGeom prst="rect">
              <a:avLst/>
            </a:prstGeom>
          </p:spPr>
        </p:pic>
      </p:grpSp>
      <p:grpSp>
        <p:nvGrpSpPr>
          <p:cNvPr id="174" name="Group 173">
            <a:extLst>
              <a:ext uri="{FF2B5EF4-FFF2-40B4-BE49-F238E27FC236}">
                <a16:creationId xmlns:a16="http://schemas.microsoft.com/office/drawing/2014/main" id="{54DDEB46-92E0-4869-8E34-572989F75ED9}"/>
              </a:ext>
            </a:extLst>
          </p:cNvPr>
          <p:cNvGrpSpPr/>
          <p:nvPr/>
        </p:nvGrpSpPr>
        <p:grpSpPr>
          <a:xfrm>
            <a:off x="404500" y="3597348"/>
            <a:ext cx="11277079" cy="495874"/>
            <a:chOff x="413926" y="4141633"/>
            <a:chExt cx="11277079" cy="495874"/>
          </a:xfrm>
        </p:grpSpPr>
        <p:sp>
          <p:nvSpPr>
            <p:cNvPr id="231" name="Rectangle 230">
              <a:extLst>
                <a:ext uri="{FF2B5EF4-FFF2-40B4-BE49-F238E27FC236}">
                  <a16:creationId xmlns:a16="http://schemas.microsoft.com/office/drawing/2014/main" id="{BA3A454C-AD14-4BF9-924F-146AF8EA819C}"/>
                </a:ext>
              </a:extLst>
            </p:cNvPr>
            <p:cNvSpPr/>
            <p:nvPr/>
          </p:nvSpPr>
          <p:spPr>
            <a:xfrm>
              <a:off x="1318512" y="4141633"/>
              <a:ext cx="10372493" cy="495874"/>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232" name="TextBox 231">
              <a:extLst>
                <a:ext uri="{FF2B5EF4-FFF2-40B4-BE49-F238E27FC236}">
                  <a16:creationId xmlns:a16="http://schemas.microsoft.com/office/drawing/2014/main" id="{FD64AFCF-AB43-4E37-AA75-746B7DA468CE}"/>
                </a:ext>
              </a:extLst>
            </p:cNvPr>
            <p:cNvSpPr txBox="1"/>
            <p:nvPr/>
          </p:nvSpPr>
          <p:spPr>
            <a:xfrm>
              <a:off x="413926" y="4158737"/>
              <a:ext cx="9118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7"/>
                  </a:solidFill>
                  <a:effectLst/>
                  <a:uLnTx/>
                  <a:uFillTx/>
                  <a:latin typeface="Arial"/>
                  <a:ea typeface="Microsoft YaHei Light"/>
                  <a:cs typeface="+mn-cs"/>
                </a:rPr>
                <a:t>CI/CD DevTools</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35" name="Picture 34">
              <a:extLst>
                <a:ext uri="{FF2B5EF4-FFF2-40B4-BE49-F238E27FC236}">
                  <a16:creationId xmlns:a16="http://schemas.microsoft.com/office/drawing/2014/main" id="{68B49933-18F0-40BD-A32F-CA62107CD97B}"/>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3366361" y="4181752"/>
              <a:ext cx="434965" cy="415633"/>
            </a:xfrm>
            <a:prstGeom prst="rect">
              <a:avLst/>
            </a:prstGeom>
          </p:spPr>
        </p:pic>
        <p:sp>
          <p:nvSpPr>
            <p:cNvPr id="97" name="TextBox 96">
              <a:extLst>
                <a:ext uri="{FF2B5EF4-FFF2-40B4-BE49-F238E27FC236}">
                  <a16:creationId xmlns:a16="http://schemas.microsoft.com/office/drawing/2014/main" id="{CE61DEDA-51D2-433F-9C90-BBF185F71F00}"/>
                </a:ext>
              </a:extLst>
            </p:cNvPr>
            <p:cNvSpPr txBox="1"/>
            <p:nvPr/>
          </p:nvSpPr>
          <p:spPr>
            <a:xfrm>
              <a:off x="3708871" y="4258389"/>
              <a:ext cx="113147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a:solidFill>
                    <a:srgbClr val="595957"/>
                  </a:solidFill>
                  <a:latin typeface="Arial"/>
                  <a:ea typeface="Microsoft YaHei Light"/>
                </a:rPr>
                <a:t>GitHub Actions</a:t>
              </a:r>
              <a:endParaRPr kumimoji="0" lang="zh-CN" altLang="en-US" sz="105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36" name="Picture 35">
              <a:extLst>
                <a:ext uri="{FF2B5EF4-FFF2-40B4-BE49-F238E27FC236}">
                  <a16:creationId xmlns:a16="http://schemas.microsoft.com/office/drawing/2014/main" id="{892875F1-9B0D-4116-B8C7-CABF544B759E}"/>
                </a:ext>
              </a:extLst>
            </p:cNvPr>
            <p:cNvPicPr>
              <a:picLocks noChangeAspect="1"/>
            </p:cNvPicPr>
            <p:nvPr/>
          </p:nvPicPr>
          <p:blipFill>
            <a:blip r:embed="rId32"/>
            <a:stretch>
              <a:fillRect/>
            </a:stretch>
          </p:blipFill>
          <p:spPr>
            <a:xfrm>
              <a:off x="2328618" y="4151871"/>
              <a:ext cx="442975" cy="442975"/>
            </a:xfrm>
            <a:prstGeom prst="rect">
              <a:avLst/>
            </a:prstGeom>
          </p:spPr>
        </p:pic>
        <p:pic>
          <p:nvPicPr>
            <p:cNvPr id="37" name="Picture 36">
              <a:extLst>
                <a:ext uri="{FF2B5EF4-FFF2-40B4-BE49-F238E27FC236}">
                  <a16:creationId xmlns:a16="http://schemas.microsoft.com/office/drawing/2014/main" id="{3B7B377F-A1C9-4405-A85F-8518453B2AE4}"/>
                </a:ext>
              </a:extLst>
            </p:cNvPr>
            <p:cNvPicPr>
              <a:picLocks noChangeAspect="1"/>
            </p:cNvPicPr>
            <p:nvPr/>
          </p:nvPicPr>
          <p:blipFill>
            <a:blip r:embed="rId33"/>
            <a:stretch>
              <a:fillRect/>
            </a:stretch>
          </p:blipFill>
          <p:spPr>
            <a:xfrm>
              <a:off x="1357721" y="4154119"/>
              <a:ext cx="476033" cy="461461"/>
            </a:xfrm>
            <a:prstGeom prst="rect">
              <a:avLst/>
            </a:prstGeom>
          </p:spPr>
        </p:pic>
        <p:sp>
          <p:nvSpPr>
            <p:cNvPr id="100" name="TextBox 99">
              <a:extLst>
                <a:ext uri="{FF2B5EF4-FFF2-40B4-BE49-F238E27FC236}">
                  <a16:creationId xmlns:a16="http://schemas.microsoft.com/office/drawing/2014/main" id="{5EC5A2EC-FED5-4495-A033-370F45EB6854}"/>
                </a:ext>
              </a:extLst>
            </p:cNvPr>
            <p:cNvSpPr txBox="1"/>
            <p:nvPr/>
          </p:nvSpPr>
          <p:spPr>
            <a:xfrm>
              <a:off x="1712909" y="4248425"/>
              <a:ext cx="690834" cy="263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a:ln>
                    <a:noFill/>
                  </a:ln>
                  <a:solidFill>
                    <a:srgbClr val="595957"/>
                  </a:solidFill>
                  <a:effectLst/>
                  <a:uLnTx/>
                  <a:uFillTx/>
                  <a:latin typeface="Arial"/>
                  <a:ea typeface="Microsoft YaHei Light"/>
                  <a:cs typeface="+mn-cs"/>
                </a:rPr>
                <a:t>Jenkins</a:t>
              </a:r>
              <a:endParaRPr kumimoji="0" lang="zh-CN" altLang="en-US" sz="105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101" name="TextBox 100">
              <a:extLst>
                <a:ext uri="{FF2B5EF4-FFF2-40B4-BE49-F238E27FC236}">
                  <a16:creationId xmlns:a16="http://schemas.microsoft.com/office/drawing/2014/main" id="{2571113C-6C26-438B-8CD0-723F2DB11E9E}"/>
                </a:ext>
              </a:extLst>
            </p:cNvPr>
            <p:cNvSpPr txBox="1"/>
            <p:nvPr/>
          </p:nvSpPr>
          <p:spPr>
            <a:xfrm>
              <a:off x="2660562" y="4239159"/>
              <a:ext cx="746063" cy="263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a:ln>
                    <a:noFill/>
                  </a:ln>
                  <a:solidFill>
                    <a:srgbClr val="595957"/>
                  </a:solidFill>
                  <a:effectLst/>
                  <a:uLnTx/>
                  <a:uFillTx/>
                  <a:latin typeface="Arial"/>
                  <a:ea typeface="Microsoft YaHei Light"/>
                  <a:cs typeface="+mn-cs"/>
                </a:rPr>
                <a:t>Drone IO</a:t>
              </a:r>
              <a:endParaRPr kumimoji="0" lang="zh-CN" altLang="en-US" sz="105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38" name="Picture 37">
              <a:extLst>
                <a:ext uri="{FF2B5EF4-FFF2-40B4-BE49-F238E27FC236}">
                  <a16:creationId xmlns:a16="http://schemas.microsoft.com/office/drawing/2014/main" id="{98FD7073-A19A-4F3B-B214-BA5271334F1E}"/>
                </a:ext>
              </a:extLst>
            </p:cNvPr>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4804812" y="4211541"/>
              <a:ext cx="1088700" cy="372119"/>
            </a:xfrm>
            <a:prstGeom prst="rect">
              <a:avLst/>
            </a:prstGeom>
          </p:spPr>
        </p:pic>
        <p:pic>
          <p:nvPicPr>
            <p:cNvPr id="39" name="Picture 38">
              <a:extLst>
                <a:ext uri="{FF2B5EF4-FFF2-40B4-BE49-F238E27FC236}">
                  <a16:creationId xmlns:a16="http://schemas.microsoft.com/office/drawing/2014/main" id="{2886D311-A133-474E-8081-5352CCE06035}"/>
                </a:ext>
              </a:extLst>
            </p:cNvPr>
            <p:cNvPicPr>
              <a:picLocks noChangeAspect="1"/>
            </p:cNvPicPr>
            <p:nvPr/>
          </p:nvPicPr>
          <p:blipFill>
            <a:blip r:embed="rId35"/>
            <a:stretch>
              <a:fillRect/>
            </a:stretch>
          </p:blipFill>
          <p:spPr>
            <a:xfrm>
              <a:off x="5931170" y="4193697"/>
              <a:ext cx="1188469" cy="433235"/>
            </a:xfrm>
            <a:prstGeom prst="rect">
              <a:avLst/>
            </a:prstGeom>
          </p:spPr>
        </p:pic>
        <p:pic>
          <p:nvPicPr>
            <p:cNvPr id="40" name="Picture 39">
              <a:extLst>
                <a:ext uri="{FF2B5EF4-FFF2-40B4-BE49-F238E27FC236}">
                  <a16:creationId xmlns:a16="http://schemas.microsoft.com/office/drawing/2014/main" id="{B9F7F8C5-9CE1-472E-BCA6-B3CCCF8CEEC6}"/>
                </a:ext>
              </a:extLst>
            </p:cNvPr>
            <p:cNvPicPr>
              <a:picLocks noChangeAspect="1"/>
            </p:cNvPicPr>
            <p:nvPr/>
          </p:nvPicPr>
          <p:blipFill>
            <a:blip r:embed="rId36"/>
            <a:stretch>
              <a:fillRect/>
            </a:stretch>
          </p:blipFill>
          <p:spPr>
            <a:xfrm>
              <a:off x="7232506" y="4220134"/>
              <a:ext cx="1502663" cy="371538"/>
            </a:xfrm>
            <a:prstGeom prst="rect">
              <a:avLst/>
            </a:prstGeom>
          </p:spPr>
        </p:pic>
        <p:pic>
          <p:nvPicPr>
            <p:cNvPr id="41" name="Picture 40">
              <a:extLst>
                <a:ext uri="{FF2B5EF4-FFF2-40B4-BE49-F238E27FC236}">
                  <a16:creationId xmlns:a16="http://schemas.microsoft.com/office/drawing/2014/main" id="{F84D9FF7-FE83-4918-B3C1-558B2C399288}"/>
                </a:ext>
              </a:extLst>
            </p:cNvPr>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8757287" y="4209837"/>
              <a:ext cx="402877" cy="373823"/>
            </a:xfrm>
            <a:prstGeom prst="rect">
              <a:avLst/>
            </a:prstGeom>
          </p:spPr>
        </p:pic>
      </p:grpSp>
      <p:grpSp>
        <p:nvGrpSpPr>
          <p:cNvPr id="175" name="Group 174">
            <a:extLst>
              <a:ext uri="{FF2B5EF4-FFF2-40B4-BE49-F238E27FC236}">
                <a16:creationId xmlns:a16="http://schemas.microsoft.com/office/drawing/2014/main" id="{08952057-72E2-4F21-AC9C-66F96B29C21F}"/>
              </a:ext>
            </a:extLst>
          </p:cNvPr>
          <p:cNvGrpSpPr/>
          <p:nvPr/>
        </p:nvGrpSpPr>
        <p:grpSpPr>
          <a:xfrm>
            <a:off x="437021" y="4110295"/>
            <a:ext cx="11245094" cy="520815"/>
            <a:chOff x="445911" y="3563273"/>
            <a:chExt cx="11245094" cy="520815"/>
          </a:xfrm>
        </p:grpSpPr>
        <p:sp>
          <p:nvSpPr>
            <p:cNvPr id="233" name="Rectangle 232">
              <a:extLst>
                <a:ext uri="{FF2B5EF4-FFF2-40B4-BE49-F238E27FC236}">
                  <a16:creationId xmlns:a16="http://schemas.microsoft.com/office/drawing/2014/main" id="{496CC3C6-B5A5-4957-9A84-BFAB8BC48FC0}"/>
                </a:ext>
              </a:extLst>
            </p:cNvPr>
            <p:cNvSpPr/>
            <p:nvPr/>
          </p:nvSpPr>
          <p:spPr>
            <a:xfrm>
              <a:off x="1318512" y="3588214"/>
              <a:ext cx="10372493" cy="495874"/>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234" name="TextBox 233">
              <a:extLst>
                <a:ext uri="{FF2B5EF4-FFF2-40B4-BE49-F238E27FC236}">
                  <a16:creationId xmlns:a16="http://schemas.microsoft.com/office/drawing/2014/main" id="{CBDED764-6315-43D7-AC03-B3842FBAFC8A}"/>
                </a:ext>
              </a:extLst>
            </p:cNvPr>
            <p:cNvSpPr txBox="1"/>
            <p:nvPr/>
          </p:nvSpPr>
          <p:spPr>
            <a:xfrm>
              <a:off x="445911" y="3563273"/>
              <a:ext cx="9118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595957"/>
                  </a:solidFill>
                  <a:latin typeface="Arial"/>
                  <a:ea typeface="Microsoft YaHei Light"/>
                </a:rPr>
                <a:t>Middle-Ware</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22" name="Picture 21">
              <a:extLst>
                <a:ext uri="{FF2B5EF4-FFF2-40B4-BE49-F238E27FC236}">
                  <a16:creationId xmlns:a16="http://schemas.microsoft.com/office/drawing/2014/main" id="{713D4138-E412-48E2-923A-F6560B08AE3B}"/>
                </a:ext>
              </a:extLst>
            </p:cNvPr>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1373165" y="3674420"/>
              <a:ext cx="861047" cy="331996"/>
            </a:xfrm>
            <a:prstGeom prst="rect">
              <a:avLst/>
            </a:prstGeom>
          </p:spPr>
        </p:pic>
        <p:pic>
          <p:nvPicPr>
            <p:cNvPr id="25" name="Picture 24">
              <a:extLst>
                <a:ext uri="{FF2B5EF4-FFF2-40B4-BE49-F238E27FC236}">
                  <a16:creationId xmlns:a16="http://schemas.microsoft.com/office/drawing/2014/main" id="{2B8EFE0D-A1BD-4C5E-ABFB-A235127DFD5C}"/>
                </a:ext>
              </a:extLst>
            </p:cNvPr>
            <p:cNvPicPr>
              <a:picLocks noChangeAspect="1"/>
            </p:cNvPicPr>
            <p:nvPr/>
          </p:nvPicPr>
          <p:blipFill>
            <a:blip r:embed="rId39"/>
            <a:stretch>
              <a:fillRect/>
            </a:stretch>
          </p:blipFill>
          <p:spPr>
            <a:xfrm>
              <a:off x="2259099" y="3657628"/>
              <a:ext cx="892610" cy="357044"/>
            </a:xfrm>
            <a:prstGeom prst="rect">
              <a:avLst/>
            </a:prstGeom>
          </p:spPr>
        </p:pic>
        <p:grpSp>
          <p:nvGrpSpPr>
            <p:cNvPr id="44" name="Group 43">
              <a:extLst>
                <a:ext uri="{FF2B5EF4-FFF2-40B4-BE49-F238E27FC236}">
                  <a16:creationId xmlns:a16="http://schemas.microsoft.com/office/drawing/2014/main" id="{39FBD206-CDBE-44F9-91C8-22CC6B32EE87}"/>
                </a:ext>
              </a:extLst>
            </p:cNvPr>
            <p:cNvGrpSpPr/>
            <p:nvPr/>
          </p:nvGrpSpPr>
          <p:grpSpPr>
            <a:xfrm>
              <a:off x="3178074" y="3645613"/>
              <a:ext cx="1138163" cy="386376"/>
              <a:chOff x="3332028" y="3712099"/>
              <a:chExt cx="1138163" cy="386376"/>
            </a:xfrm>
          </p:grpSpPr>
          <p:pic>
            <p:nvPicPr>
              <p:cNvPr id="29" name="Picture 28">
                <a:extLst>
                  <a:ext uri="{FF2B5EF4-FFF2-40B4-BE49-F238E27FC236}">
                    <a16:creationId xmlns:a16="http://schemas.microsoft.com/office/drawing/2014/main" id="{A4DFE981-26D1-4B04-9E3E-5644C328B8DF}"/>
                  </a:ext>
                </a:extLst>
              </p:cNvPr>
              <p:cNvPicPr>
                <a:picLocks noChangeAspect="1"/>
              </p:cNvPicPr>
              <p:nvPr/>
            </p:nvPicPr>
            <p:blipFill>
              <a:blip r:embed="rId40" cstate="hqprint">
                <a:extLst>
                  <a:ext uri="{28A0092B-C50C-407E-A947-70E740481C1C}">
                    <a14:useLocalDpi xmlns:a14="http://schemas.microsoft.com/office/drawing/2010/main"/>
                  </a:ext>
                </a:extLst>
              </a:blip>
              <a:stretch>
                <a:fillRect/>
              </a:stretch>
            </p:blipFill>
            <p:spPr>
              <a:xfrm>
                <a:off x="3332028" y="3712099"/>
                <a:ext cx="413696" cy="386376"/>
              </a:xfrm>
              <a:prstGeom prst="rect">
                <a:avLst/>
              </a:prstGeom>
            </p:spPr>
          </p:pic>
          <p:pic>
            <p:nvPicPr>
              <p:cNvPr id="30" name="Picture 29">
                <a:extLst>
                  <a:ext uri="{FF2B5EF4-FFF2-40B4-BE49-F238E27FC236}">
                    <a16:creationId xmlns:a16="http://schemas.microsoft.com/office/drawing/2014/main" id="{912B42C0-32AE-438A-ADF1-8556D9B62171}"/>
                  </a:ext>
                </a:extLst>
              </p:cNvPr>
              <p:cNvPicPr>
                <a:picLocks noChangeAspect="1"/>
              </p:cNvPicPr>
              <p:nvPr/>
            </p:nvPicPr>
            <p:blipFill>
              <a:blip r:embed="rId41"/>
              <a:stretch>
                <a:fillRect/>
              </a:stretch>
            </p:blipFill>
            <p:spPr>
              <a:xfrm>
                <a:off x="3758825" y="3816225"/>
                <a:ext cx="711366" cy="201522"/>
              </a:xfrm>
              <a:prstGeom prst="rect">
                <a:avLst/>
              </a:prstGeom>
            </p:spPr>
          </p:pic>
        </p:grpSp>
        <p:pic>
          <p:nvPicPr>
            <p:cNvPr id="48" name="Picture 47">
              <a:extLst>
                <a:ext uri="{FF2B5EF4-FFF2-40B4-BE49-F238E27FC236}">
                  <a16:creationId xmlns:a16="http://schemas.microsoft.com/office/drawing/2014/main" id="{71E2AB79-06D6-4594-BFD6-6B55494D4FCE}"/>
                </a:ext>
              </a:extLst>
            </p:cNvPr>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7210346" y="3670546"/>
              <a:ext cx="415080" cy="355386"/>
            </a:xfrm>
            <a:prstGeom prst="rect">
              <a:avLst/>
            </a:prstGeom>
          </p:spPr>
        </p:pic>
        <p:pic>
          <p:nvPicPr>
            <p:cNvPr id="49" name="Picture 48">
              <a:extLst>
                <a:ext uri="{FF2B5EF4-FFF2-40B4-BE49-F238E27FC236}">
                  <a16:creationId xmlns:a16="http://schemas.microsoft.com/office/drawing/2014/main" id="{D82B1CB4-48E0-46CA-90A7-CA2E1D222CC0}"/>
                </a:ext>
              </a:extLst>
            </p:cNvPr>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4354990" y="3667295"/>
              <a:ext cx="419126" cy="361888"/>
            </a:xfrm>
            <a:prstGeom prst="rect">
              <a:avLst/>
            </a:prstGeom>
          </p:spPr>
        </p:pic>
        <p:pic>
          <p:nvPicPr>
            <p:cNvPr id="50" name="Picture 49">
              <a:extLst>
                <a:ext uri="{FF2B5EF4-FFF2-40B4-BE49-F238E27FC236}">
                  <a16:creationId xmlns:a16="http://schemas.microsoft.com/office/drawing/2014/main" id="{4CA0736F-B69B-4340-95D9-AADF06E08095}"/>
                </a:ext>
              </a:extLst>
            </p:cNvPr>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4979935" y="3648486"/>
              <a:ext cx="477864" cy="366186"/>
            </a:xfrm>
            <a:prstGeom prst="rect">
              <a:avLst/>
            </a:prstGeom>
          </p:spPr>
        </p:pic>
        <p:pic>
          <p:nvPicPr>
            <p:cNvPr id="51" name="Picture 50">
              <a:extLst>
                <a:ext uri="{FF2B5EF4-FFF2-40B4-BE49-F238E27FC236}">
                  <a16:creationId xmlns:a16="http://schemas.microsoft.com/office/drawing/2014/main" id="{343D876C-1543-4BE4-B053-A0045510E63E}"/>
                </a:ext>
              </a:extLst>
            </p:cNvPr>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7827697" y="3654638"/>
              <a:ext cx="428569" cy="386801"/>
            </a:xfrm>
            <a:prstGeom prst="rect">
              <a:avLst/>
            </a:prstGeom>
          </p:spPr>
        </p:pic>
        <p:pic>
          <p:nvPicPr>
            <p:cNvPr id="60" name="Picture 59">
              <a:extLst>
                <a:ext uri="{FF2B5EF4-FFF2-40B4-BE49-F238E27FC236}">
                  <a16:creationId xmlns:a16="http://schemas.microsoft.com/office/drawing/2014/main" id="{EF030FC4-23E2-41E7-B2CF-B06D7A8BCB32}"/>
                </a:ext>
              </a:extLst>
            </p:cNvPr>
            <p:cNvPicPr>
              <a:picLocks noChangeAspect="1"/>
            </p:cNvPicPr>
            <p:nvPr/>
          </p:nvPicPr>
          <p:blipFill>
            <a:blip r:embed="rId46"/>
            <a:stretch>
              <a:fillRect/>
            </a:stretch>
          </p:blipFill>
          <p:spPr>
            <a:xfrm>
              <a:off x="6312083" y="3646534"/>
              <a:ext cx="799873" cy="370090"/>
            </a:xfrm>
            <a:prstGeom prst="rect">
              <a:avLst/>
            </a:prstGeom>
          </p:spPr>
        </p:pic>
        <p:pic>
          <p:nvPicPr>
            <p:cNvPr id="62" name="Picture 61">
              <a:extLst>
                <a:ext uri="{FF2B5EF4-FFF2-40B4-BE49-F238E27FC236}">
                  <a16:creationId xmlns:a16="http://schemas.microsoft.com/office/drawing/2014/main" id="{EEEFBB23-D6B7-4D43-B631-78A317A6B092}"/>
                </a:ext>
              </a:extLst>
            </p:cNvPr>
            <p:cNvPicPr>
              <a:picLocks noChangeAspect="1"/>
            </p:cNvPicPr>
            <p:nvPr/>
          </p:nvPicPr>
          <p:blipFill>
            <a:blip r:embed="rId47"/>
            <a:stretch>
              <a:fillRect/>
            </a:stretch>
          </p:blipFill>
          <p:spPr>
            <a:xfrm>
              <a:off x="9452526" y="3708872"/>
              <a:ext cx="684641" cy="320235"/>
            </a:xfrm>
            <a:prstGeom prst="rect">
              <a:avLst/>
            </a:prstGeom>
          </p:spPr>
        </p:pic>
        <p:pic>
          <p:nvPicPr>
            <p:cNvPr id="64" name="Picture 63">
              <a:extLst>
                <a:ext uri="{FF2B5EF4-FFF2-40B4-BE49-F238E27FC236}">
                  <a16:creationId xmlns:a16="http://schemas.microsoft.com/office/drawing/2014/main" id="{7FD1CDC3-D496-48BE-A7C7-0E1279DBE112}"/>
                </a:ext>
              </a:extLst>
            </p:cNvPr>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10189582" y="3779193"/>
              <a:ext cx="614098" cy="173392"/>
            </a:xfrm>
            <a:prstGeom prst="rect">
              <a:avLst/>
            </a:prstGeom>
          </p:spPr>
        </p:pic>
        <p:pic>
          <p:nvPicPr>
            <p:cNvPr id="76" name="Picture 75">
              <a:extLst>
                <a:ext uri="{FF2B5EF4-FFF2-40B4-BE49-F238E27FC236}">
                  <a16:creationId xmlns:a16="http://schemas.microsoft.com/office/drawing/2014/main" id="{CB960CC9-8AE1-4864-925E-F3401314ED29}"/>
                </a:ext>
              </a:extLst>
            </p:cNvPr>
            <p:cNvPicPr>
              <a:picLocks noChangeAspect="1"/>
            </p:cNvPicPr>
            <p:nvPr/>
          </p:nvPicPr>
          <p:blipFill>
            <a:blip r:embed="rId49"/>
            <a:stretch>
              <a:fillRect/>
            </a:stretch>
          </p:blipFill>
          <p:spPr>
            <a:xfrm>
              <a:off x="10805605" y="3704411"/>
              <a:ext cx="799874" cy="280658"/>
            </a:xfrm>
            <a:prstGeom prst="rect">
              <a:avLst/>
            </a:prstGeom>
          </p:spPr>
        </p:pic>
      </p:grpSp>
      <p:grpSp>
        <p:nvGrpSpPr>
          <p:cNvPr id="182" name="Group 181">
            <a:extLst>
              <a:ext uri="{FF2B5EF4-FFF2-40B4-BE49-F238E27FC236}">
                <a16:creationId xmlns:a16="http://schemas.microsoft.com/office/drawing/2014/main" id="{FC24A332-D9B6-4201-81F4-6D93E32A7924}"/>
              </a:ext>
            </a:extLst>
          </p:cNvPr>
          <p:cNvGrpSpPr/>
          <p:nvPr/>
        </p:nvGrpSpPr>
        <p:grpSpPr>
          <a:xfrm>
            <a:off x="375954" y="4646263"/>
            <a:ext cx="11305526" cy="646331"/>
            <a:chOff x="375954" y="4646263"/>
            <a:chExt cx="11305526" cy="646331"/>
          </a:xfrm>
        </p:grpSpPr>
        <p:sp>
          <p:nvSpPr>
            <p:cNvPr id="189" name="Rectangle 188">
              <a:extLst>
                <a:ext uri="{FF2B5EF4-FFF2-40B4-BE49-F238E27FC236}">
                  <a16:creationId xmlns:a16="http://schemas.microsoft.com/office/drawing/2014/main" id="{1CDD3396-F678-472C-B995-7EB228F4A6B9}"/>
                </a:ext>
              </a:extLst>
            </p:cNvPr>
            <p:cNvSpPr/>
            <p:nvPr/>
          </p:nvSpPr>
          <p:spPr>
            <a:xfrm>
              <a:off x="1308987" y="4684881"/>
              <a:ext cx="10372493" cy="495874"/>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230" name="TextBox 229">
              <a:extLst>
                <a:ext uri="{FF2B5EF4-FFF2-40B4-BE49-F238E27FC236}">
                  <a16:creationId xmlns:a16="http://schemas.microsoft.com/office/drawing/2014/main" id="{20B71F20-533B-471A-BFF9-9A995CB52DAF}"/>
                </a:ext>
              </a:extLst>
            </p:cNvPr>
            <p:cNvSpPr txBox="1"/>
            <p:nvPr/>
          </p:nvSpPr>
          <p:spPr>
            <a:xfrm>
              <a:off x="375954" y="4646263"/>
              <a:ext cx="9638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595957"/>
                  </a:solidFill>
                  <a:latin typeface="Arial"/>
                  <a:ea typeface="Microsoft YaHei Light"/>
                </a:rPr>
                <a:t>Languages, Compilers &amp; Libs</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16" name="Picture 15">
              <a:extLst>
                <a:ext uri="{FF2B5EF4-FFF2-40B4-BE49-F238E27FC236}">
                  <a16:creationId xmlns:a16="http://schemas.microsoft.com/office/drawing/2014/main" id="{421F0127-7011-421A-B103-A894A0C9B17C}"/>
                </a:ext>
              </a:extLst>
            </p:cNvPr>
            <p:cNvPicPr>
              <a:picLocks noChangeAspect="1"/>
            </p:cNvPicPr>
            <p:nvPr/>
          </p:nvPicPr>
          <p:blipFill>
            <a:blip r:embed="rId50" cstate="hqprint">
              <a:extLst>
                <a:ext uri="{28A0092B-C50C-407E-A947-70E740481C1C}">
                  <a14:useLocalDpi xmlns:a14="http://schemas.microsoft.com/office/drawing/2010/main"/>
                </a:ext>
              </a:extLst>
            </a:blip>
            <a:stretch>
              <a:fillRect/>
            </a:stretch>
          </p:blipFill>
          <p:spPr>
            <a:xfrm>
              <a:off x="1406552" y="4738741"/>
              <a:ext cx="352167" cy="414576"/>
            </a:xfrm>
            <a:prstGeom prst="rect">
              <a:avLst/>
            </a:prstGeom>
          </p:spPr>
        </p:pic>
        <p:sp>
          <p:nvSpPr>
            <p:cNvPr id="79" name="TextBox 78">
              <a:extLst>
                <a:ext uri="{FF2B5EF4-FFF2-40B4-BE49-F238E27FC236}">
                  <a16:creationId xmlns:a16="http://schemas.microsoft.com/office/drawing/2014/main" id="{D9142CDA-14FA-4F25-8471-1BDBF4020FCC}"/>
                </a:ext>
              </a:extLst>
            </p:cNvPr>
            <p:cNvSpPr txBox="1"/>
            <p:nvPr/>
          </p:nvSpPr>
          <p:spPr>
            <a:xfrm>
              <a:off x="1701422" y="4753531"/>
              <a:ext cx="111916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a:solidFill>
                    <a:srgbClr val="595957"/>
                  </a:solidFill>
                  <a:latin typeface="Arial"/>
                  <a:ea typeface="Microsoft YaHei Light"/>
                </a:rPr>
                <a:t>C/C++, Fortran, Ada, GO </a:t>
              </a:r>
              <a:endParaRPr kumimoji="0" lang="zh-CN" altLang="en-US" sz="1050" b="0" i="0" u="none" strike="noStrike" kern="1200" cap="none" spc="0" normalizeH="0" baseline="0" noProof="0">
                <a:ln>
                  <a:noFill/>
                </a:ln>
                <a:solidFill>
                  <a:srgbClr val="595957"/>
                </a:solidFill>
                <a:effectLst/>
                <a:uLnTx/>
                <a:uFillTx/>
                <a:latin typeface="Arial"/>
                <a:ea typeface="Microsoft YaHei Light"/>
                <a:cs typeface="+mn-cs"/>
              </a:endParaRPr>
            </a:p>
          </p:txBody>
        </p:sp>
        <p:grpSp>
          <p:nvGrpSpPr>
            <p:cNvPr id="45" name="Group 44">
              <a:extLst>
                <a:ext uri="{FF2B5EF4-FFF2-40B4-BE49-F238E27FC236}">
                  <a16:creationId xmlns:a16="http://schemas.microsoft.com/office/drawing/2014/main" id="{FD163D61-90C9-46B8-89D7-D1420B1DFFCE}"/>
                </a:ext>
              </a:extLst>
            </p:cNvPr>
            <p:cNvGrpSpPr/>
            <p:nvPr/>
          </p:nvGrpSpPr>
          <p:grpSpPr>
            <a:xfrm>
              <a:off x="2809856" y="4722809"/>
              <a:ext cx="1478537" cy="400551"/>
              <a:chOff x="2750134" y="4797173"/>
              <a:chExt cx="1478537" cy="400551"/>
            </a:xfrm>
          </p:grpSpPr>
          <p:pic>
            <p:nvPicPr>
              <p:cNvPr id="18" name="Picture 17">
                <a:extLst>
                  <a:ext uri="{FF2B5EF4-FFF2-40B4-BE49-F238E27FC236}">
                    <a16:creationId xmlns:a16="http://schemas.microsoft.com/office/drawing/2014/main" id="{D4441F78-CA77-4790-9BF4-BC9119788C85}"/>
                  </a:ext>
                </a:extLst>
              </p:cNvPr>
              <p:cNvPicPr>
                <a:picLocks noChangeAspect="1"/>
              </p:cNvPicPr>
              <p:nvPr/>
            </p:nvPicPr>
            <p:blipFill>
              <a:blip r:embed="rId51" cstate="hqprint">
                <a:extLst>
                  <a:ext uri="{28A0092B-C50C-407E-A947-70E740481C1C}">
                    <a14:useLocalDpi xmlns:a14="http://schemas.microsoft.com/office/drawing/2010/main"/>
                  </a:ext>
                </a:extLst>
              </a:blip>
              <a:stretch>
                <a:fillRect/>
              </a:stretch>
            </p:blipFill>
            <p:spPr>
              <a:xfrm>
                <a:off x="3161056" y="4801708"/>
                <a:ext cx="489082" cy="357043"/>
              </a:xfrm>
              <a:prstGeom prst="rect">
                <a:avLst/>
              </a:prstGeom>
            </p:spPr>
          </p:pic>
          <p:pic>
            <p:nvPicPr>
              <p:cNvPr id="19" name="Picture 18">
                <a:extLst>
                  <a:ext uri="{FF2B5EF4-FFF2-40B4-BE49-F238E27FC236}">
                    <a16:creationId xmlns:a16="http://schemas.microsoft.com/office/drawing/2014/main" id="{40BE820B-4C7F-4C55-98F2-AADD639386C9}"/>
                  </a:ext>
                </a:extLst>
              </p:cNvPr>
              <p:cNvPicPr>
                <a:picLocks noChangeAspect="1"/>
              </p:cNvPicPr>
              <p:nvPr/>
            </p:nvPicPr>
            <p:blipFill>
              <a:blip r:embed="rId52" cstate="hqprint">
                <a:extLst>
                  <a:ext uri="{28A0092B-C50C-407E-A947-70E740481C1C}">
                    <a14:useLocalDpi xmlns:a14="http://schemas.microsoft.com/office/drawing/2010/main"/>
                  </a:ext>
                </a:extLst>
              </a:blip>
              <a:stretch>
                <a:fillRect/>
              </a:stretch>
            </p:blipFill>
            <p:spPr>
              <a:xfrm>
                <a:off x="2750134" y="4797173"/>
                <a:ext cx="400551" cy="400551"/>
              </a:xfrm>
              <a:prstGeom prst="rect">
                <a:avLst/>
              </a:prstGeom>
            </p:spPr>
          </p:pic>
          <p:sp>
            <p:nvSpPr>
              <p:cNvPr id="83" name="TextBox 82">
                <a:extLst>
                  <a:ext uri="{FF2B5EF4-FFF2-40B4-BE49-F238E27FC236}">
                    <a16:creationId xmlns:a16="http://schemas.microsoft.com/office/drawing/2014/main" id="{3667A9EE-69B0-4967-AAD3-47E57FFA28B6}"/>
                  </a:ext>
                </a:extLst>
              </p:cNvPr>
              <p:cNvSpPr txBox="1"/>
              <p:nvPr/>
            </p:nvSpPr>
            <p:spPr>
              <a:xfrm>
                <a:off x="3593860" y="4886098"/>
                <a:ext cx="634811" cy="251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a:solidFill>
                      <a:srgbClr val="595957"/>
                    </a:solidFill>
                    <a:latin typeface="Arial"/>
                    <a:ea typeface="Microsoft YaHei Light"/>
                  </a:rPr>
                  <a:t>C/C++ </a:t>
                </a:r>
                <a:endParaRPr kumimoji="0" lang="zh-CN" altLang="en-US" sz="1050" b="0" i="0" u="none" strike="noStrike" kern="1200" cap="none" spc="0" normalizeH="0" baseline="0" noProof="0">
                  <a:ln>
                    <a:noFill/>
                  </a:ln>
                  <a:solidFill>
                    <a:srgbClr val="595957"/>
                  </a:solidFill>
                  <a:effectLst/>
                  <a:uLnTx/>
                  <a:uFillTx/>
                  <a:latin typeface="Arial"/>
                  <a:ea typeface="Microsoft YaHei Light"/>
                  <a:cs typeface="+mn-cs"/>
                </a:endParaRPr>
              </a:p>
            </p:txBody>
          </p:sp>
        </p:grpSp>
        <p:pic>
          <p:nvPicPr>
            <p:cNvPr id="21" name="Picture 20">
              <a:extLst>
                <a:ext uri="{FF2B5EF4-FFF2-40B4-BE49-F238E27FC236}">
                  <a16:creationId xmlns:a16="http://schemas.microsoft.com/office/drawing/2014/main" id="{37529F9B-BCFD-404F-8C87-7264B1A21E06}"/>
                </a:ext>
              </a:extLst>
            </p:cNvPr>
            <p:cNvPicPr>
              <a:picLocks noChangeAspect="1"/>
            </p:cNvPicPr>
            <p:nvPr/>
          </p:nvPicPr>
          <p:blipFill>
            <a:blip r:embed="rId53" cstate="hqprint">
              <a:extLst>
                <a:ext uri="{28A0092B-C50C-407E-A947-70E740481C1C}">
                  <a14:useLocalDpi xmlns:a14="http://schemas.microsoft.com/office/drawing/2010/main"/>
                </a:ext>
              </a:extLst>
            </a:blip>
            <a:stretch>
              <a:fillRect/>
            </a:stretch>
          </p:blipFill>
          <p:spPr>
            <a:xfrm>
              <a:off x="4217103" y="4753191"/>
              <a:ext cx="1142507" cy="359253"/>
            </a:xfrm>
            <a:prstGeom prst="rect">
              <a:avLst/>
            </a:prstGeom>
          </p:spPr>
        </p:pic>
        <p:sp>
          <p:nvSpPr>
            <p:cNvPr id="86" name="TextBox 85">
              <a:extLst>
                <a:ext uri="{FF2B5EF4-FFF2-40B4-BE49-F238E27FC236}">
                  <a16:creationId xmlns:a16="http://schemas.microsoft.com/office/drawing/2014/main" id="{AD0DBA67-9A5E-4E4C-8596-A3B661798904}"/>
                </a:ext>
              </a:extLst>
            </p:cNvPr>
            <p:cNvSpPr txBox="1"/>
            <p:nvPr/>
          </p:nvSpPr>
          <p:spPr>
            <a:xfrm>
              <a:off x="5355259" y="4758734"/>
              <a:ext cx="651307"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a:solidFill>
                    <a:srgbClr val="595957"/>
                  </a:solidFill>
                  <a:latin typeface="Arial"/>
                  <a:ea typeface="Microsoft YaHei Light"/>
                </a:rPr>
                <a:t>C/C++, Fortran</a:t>
              </a:r>
              <a:endParaRPr kumimoji="0" lang="zh-CN" altLang="en-US" sz="105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42" name="Picture 41">
              <a:extLst>
                <a:ext uri="{FF2B5EF4-FFF2-40B4-BE49-F238E27FC236}">
                  <a16:creationId xmlns:a16="http://schemas.microsoft.com/office/drawing/2014/main" id="{314E21FB-B9E2-40E6-B9AB-15E81E797EED}"/>
                </a:ext>
              </a:extLst>
            </p:cNvPr>
            <p:cNvPicPr>
              <a:picLocks noChangeAspect="1"/>
            </p:cNvPicPr>
            <p:nvPr/>
          </p:nvPicPr>
          <p:blipFill>
            <a:blip r:embed="rId54" cstate="hqprint">
              <a:extLst>
                <a:ext uri="{28A0092B-C50C-407E-A947-70E740481C1C}">
                  <a14:useLocalDpi xmlns:a14="http://schemas.microsoft.com/office/drawing/2010/main"/>
                </a:ext>
              </a:extLst>
            </a:blip>
            <a:stretch>
              <a:fillRect/>
            </a:stretch>
          </p:blipFill>
          <p:spPr>
            <a:xfrm>
              <a:off x="6133660" y="4778573"/>
              <a:ext cx="561258" cy="325348"/>
            </a:xfrm>
            <a:prstGeom prst="rect">
              <a:avLst/>
            </a:prstGeom>
          </p:spPr>
        </p:pic>
        <p:pic>
          <p:nvPicPr>
            <p:cNvPr id="43" name="Picture 42">
              <a:extLst>
                <a:ext uri="{FF2B5EF4-FFF2-40B4-BE49-F238E27FC236}">
                  <a16:creationId xmlns:a16="http://schemas.microsoft.com/office/drawing/2014/main" id="{AD32290C-7AA8-4448-A3D7-3BF032F0B856}"/>
                </a:ext>
              </a:extLst>
            </p:cNvPr>
            <p:cNvPicPr>
              <a:picLocks noChangeAspect="1"/>
            </p:cNvPicPr>
            <p:nvPr/>
          </p:nvPicPr>
          <p:blipFill>
            <a:blip r:embed="rId55" cstate="hqprint">
              <a:extLst>
                <a:ext uri="{28A0092B-C50C-407E-A947-70E740481C1C}">
                  <a14:useLocalDpi xmlns:a14="http://schemas.microsoft.com/office/drawing/2010/main"/>
                </a:ext>
              </a:extLst>
            </a:blip>
            <a:stretch>
              <a:fillRect/>
            </a:stretch>
          </p:blipFill>
          <p:spPr>
            <a:xfrm>
              <a:off x="7680160" y="4771837"/>
              <a:ext cx="1031993" cy="293639"/>
            </a:xfrm>
            <a:prstGeom prst="rect">
              <a:avLst/>
            </a:prstGeom>
          </p:spPr>
        </p:pic>
        <p:pic>
          <p:nvPicPr>
            <p:cNvPr id="61" name="Picture 60">
              <a:extLst>
                <a:ext uri="{FF2B5EF4-FFF2-40B4-BE49-F238E27FC236}">
                  <a16:creationId xmlns:a16="http://schemas.microsoft.com/office/drawing/2014/main" id="{E364CC73-638A-46C6-B321-89D545291EE2}"/>
                </a:ext>
              </a:extLst>
            </p:cNvPr>
            <p:cNvPicPr>
              <a:picLocks noChangeAspect="1"/>
            </p:cNvPicPr>
            <p:nvPr/>
          </p:nvPicPr>
          <p:blipFill>
            <a:blip r:embed="rId56" cstate="hqprint">
              <a:extLst>
                <a:ext uri="{28A0092B-C50C-407E-A947-70E740481C1C}">
                  <a14:useLocalDpi xmlns:a14="http://schemas.microsoft.com/office/drawing/2010/main"/>
                </a:ext>
              </a:extLst>
            </a:blip>
            <a:stretch>
              <a:fillRect/>
            </a:stretch>
          </p:blipFill>
          <p:spPr>
            <a:xfrm>
              <a:off x="6846377" y="4836720"/>
              <a:ext cx="740763" cy="225115"/>
            </a:xfrm>
            <a:prstGeom prst="rect">
              <a:avLst/>
            </a:prstGeom>
          </p:spPr>
        </p:pic>
        <p:pic>
          <p:nvPicPr>
            <p:cNvPr id="99" name="Picture 98">
              <a:extLst>
                <a:ext uri="{FF2B5EF4-FFF2-40B4-BE49-F238E27FC236}">
                  <a16:creationId xmlns:a16="http://schemas.microsoft.com/office/drawing/2014/main" id="{FD5F004A-D647-4C08-86D2-5CE7304B6416}"/>
                </a:ext>
              </a:extLst>
            </p:cNvPr>
            <p:cNvPicPr>
              <a:picLocks noChangeAspect="1"/>
            </p:cNvPicPr>
            <p:nvPr/>
          </p:nvPicPr>
          <p:blipFill>
            <a:blip r:embed="rId57"/>
            <a:stretch>
              <a:fillRect/>
            </a:stretch>
          </p:blipFill>
          <p:spPr>
            <a:xfrm>
              <a:off x="8628923" y="4807685"/>
              <a:ext cx="476517" cy="229594"/>
            </a:xfrm>
            <a:prstGeom prst="rect">
              <a:avLst/>
            </a:prstGeom>
          </p:spPr>
        </p:pic>
        <p:pic>
          <p:nvPicPr>
            <p:cNvPr id="102" name="Picture 101">
              <a:extLst>
                <a:ext uri="{FF2B5EF4-FFF2-40B4-BE49-F238E27FC236}">
                  <a16:creationId xmlns:a16="http://schemas.microsoft.com/office/drawing/2014/main" id="{CA86B2A5-0094-47B4-9088-F28C8ECF7061}"/>
                </a:ext>
              </a:extLst>
            </p:cNvPr>
            <p:cNvPicPr>
              <a:picLocks noChangeAspect="1"/>
            </p:cNvPicPr>
            <p:nvPr/>
          </p:nvPicPr>
          <p:blipFill>
            <a:blip r:embed="rId58"/>
            <a:stretch>
              <a:fillRect/>
            </a:stretch>
          </p:blipFill>
          <p:spPr>
            <a:xfrm>
              <a:off x="9063483" y="4696309"/>
              <a:ext cx="386275" cy="225689"/>
            </a:xfrm>
            <a:prstGeom prst="rect">
              <a:avLst/>
            </a:prstGeom>
          </p:spPr>
        </p:pic>
        <p:pic>
          <p:nvPicPr>
            <p:cNvPr id="103" name="Picture 102">
              <a:extLst>
                <a:ext uri="{FF2B5EF4-FFF2-40B4-BE49-F238E27FC236}">
                  <a16:creationId xmlns:a16="http://schemas.microsoft.com/office/drawing/2014/main" id="{91935CA8-8448-4FAE-A977-910112C97046}"/>
                </a:ext>
              </a:extLst>
            </p:cNvPr>
            <p:cNvPicPr>
              <a:picLocks noChangeAspect="1"/>
            </p:cNvPicPr>
            <p:nvPr/>
          </p:nvPicPr>
          <p:blipFill>
            <a:blip r:embed="rId59"/>
            <a:stretch>
              <a:fillRect/>
            </a:stretch>
          </p:blipFill>
          <p:spPr>
            <a:xfrm>
              <a:off x="10554795" y="4981621"/>
              <a:ext cx="1092044" cy="189235"/>
            </a:xfrm>
            <a:prstGeom prst="rect">
              <a:avLst/>
            </a:prstGeom>
          </p:spPr>
        </p:pic>
        <p:pic>
          <p:nvPicPr>
            <p:cNvPr id="104" name="Picture 103">
              <a:extLst>
                <a:ext uri="{FF2B5EF4-FFF2-40B4-BE49-F238E27FC236}">
                  <a16:creationId xmlns:a16="http://schemas.microsoft.com/office/drawing/2014/main" id="{A29E4C8D-727E-4AA5-AE5F-6B1E3E35DF4E}"/>
                </a:ext>
              </a:extLst>
            </p:cNvPr>
            <p:cNvPicPr>
              <a:picLocks noChangeAspect="1"/>
            </p:cNvPicPr>
            <p:nvPr/>
          </p:nvPicPr>
          <p:blipFill>
            <a:blip r:embed="rId60"/>
            <a:stretch>
              <a:fillRect/>
            </a:stretch>
          </p:blipFill>
          <p:spPr>
            <a:xfrm>
              <a:off x="9095461" y="4902703"/>
              <a:ext cx="344060" cy="239536"/>
            </a:xfrm>
            <a:prstGeom prst="rect">
              <a:avLst/>
            </a:prstGeom>
          </p:spPr>
        </p:pic>
        <p:pic>
          <p:nvPicPr>
            <p:cNvPr id="105" name="Picture 104">
              <a:extLst>
                <a:ext uri="{FF2B5EF4-FFF2-40B4-BE49-F238E27FC236}">
                  <a16:creationId xmlns:a16="http://schemas.microsoft.com/office/drawing/2014/main" id="{F4892456-71C7-4995-B3BD-22EFB635D389}"/>
                </a:ext>
              </a:extLst>
            </p:cNvPr>
            <p:cNvPicPr>
              <a:picLocks noChangeAspect="1"/>
            </p:cNvPicPr>
            <p:nvPr/>
          </p:nvPicPr>
          <p:blipFill>
            <a:blip r:embed="rId61"/>
            <a:stretch>
              <a:fillRect/>
            </a:stretch>
          </p:blipFill>
          <p:spPr>
            <a:xfrm>
              <a:off x="9544002" y="4722510"/>
              <a:ext cx="415500" cy="277000"/>
            </a:xfrm>
            <a:prstGeom prst="rect">
              <a:avLst/>
            </a:prstGeom>
          </p:spPr>
        </p:pic>
        <p:pic>
          <p:nvPicPr>
            <p:cNvPr id="106" name="Picture 105">
              <a:extLst>
                <a:ext uri="{FF2B5EF4-FFF2-40B4-BE49-F238E27FC236}">
                  <a16:creationId xmlns:a16="http://schemas.microsoft.com/office/drawing/2014/main" id="{02193836-C86E-48ED-86A3-4E94B1DA9423}"/>
                </a:ext>
              </a:extLst>
            </p:cNvPr>
            <p:cNvPicPr>
              <a:picLocks noChangeAspect="1"/>
            </p:cNvPicPr>
            <p:nvPr/>
          </p:nvPicPr>
          <p:blipFill>
            <a:blip r:embed="rId62"/>
            <a:stretch>
              <a:fillRect/>
            </a:stretch>
          </p:blipFill>
          <p:spPr>
            <a:xfrm>
              <a:off x="10003559" y="4723531"/>
              <a:ext cx="424732" cy="245897"/>
            </a:xfrm>
            <a:prstGeom prst="rect">
              <a:avLst/>
            </a:prstGeom>
          </p:spPr>
        </p:pic>
        <p:pic>
          <p:nvPicPr>
            <p:cNvPr id="107" name="Picture 106">
              <a:extLst>
                <a:ext uri="{FF2B5EF4-FFF2-40B4-BE49-F238E27FC236}">
                  <a16:creationId xmlns:a16="http://schemas.microsoft.com/office/drawing/2014/main" id="{492F962A-44E8-4E43-B9D2-7D3B95ACB6C1}"/>
                </a:ext>
              </a:extLst>
            </p:cNvPr>
            <p:cNvPicPr>
              <a:picLocks noChangeAspect="1"/>
            </p:cNvPicPr>
            <p:nvPr/>
          </p:nvPicPr>
          <p:blipFill>
            <a:blip r:embed="rId63"/>
            <a:stretch>
              <a:fillRect/>
            </a:stretch>
          </p:blipFill>
          <p:spPr>
            <a:xfrm>
              <a:off x="9489940" y="4916263"/>
              <a:ext cx="458674" cy="237527"/>
            </a:xfrm>
            <a:prstGeom prst="rect">
              <a:avLst/>
            </a:prstGeom>
          </p:spPr>
        </p:pic>
        <p:pic>
          <p:nvPicPr>
            <p:cNvPr id="108" name="Picture 107">
              <a:extLst>
                <a:ext uri="{FF2B5EF4-FFF2-40B4-BE49-F238E27FC236}">
                  <a16:creationId xmlns:a16="http://schemas.microsoft.com/office/drawing/2014/main" id="{5C8655A6-F239-4CF2-8187-670BD86AA3BA}"/>
                </a:ext>
              </a:extLst>
            </p:cNvPr>
            <p:cNvPicPr>
              <a:picLocks noChangeAspect="1"/>
            </p:cNvPicPr>
            <p:nvPr/>
          </p:nvPicPr>
          <p:blipFill>
            <a:blip r:embed="rId64"/>
            <a:stretch>
              <a:fillRect/>
            </a:stretch>
          </p:blipFill>
          <p:spPr>
            <a:xfrm>
              <a:off x="9968092" y="4936862"/>
              <a:ext cx="504256" cy="225786"/>
            </a:xfrm>
            <a:prstGeom prst="rect">
              <a:avLst/>
            </a:prstGeom>
          </p:spPr>
        </p:pic>
        <p:sp>
          <p:nvSpPr>
            <p:cNvPr id="110" name="Rectangle 109">
              <a:extLst>
                <a:ext uri="{FF2B5EF4-FFF2-40B4-BE49-F238E27FC236}">
                  <a16:creationId xmlns:a16="http://schemas.microsoft.com/office/drawing/2014/main" id="{2B9D1ACC-A9AA-4F7B-81FE-8190D577736A}"/>
                </a:ext>
              </a:extLst>
            </p:cNvPr>
            <p:cNvSpPr/>
            <p:nvPr/>
          </p:nvSpPr>
          <p:spPr>
            <a:xfrm>
              <a:off x="10823678" y="4699968"/>
              <a:ext cx="745949" cy="276999"/>
            </a:xfrm>
            <a:prstGeom prst="rect">
              <a:avLst/>
            </a:prstGeom>
          </p:spPr>
          <p:txBody>
            <a:bodyPr wrap="square">
              <a:spAutoFit/>
            </a:bodyPr>
            <a:lstStyle/>
            <a:p>
              <a:r>
                <a:rPr lang="en-US" altLang="zh-CN" sz="1200"/>
                <a:t>Node.js</a:t>
              </a:r>
              <a:endParaRPr lang="zh-CN" altLang="en-US" sz="1200"/>
            </a:p>
          </p:txBody>
        </p:sp>
      </p:grpSp>
      <p:grpSp>
        <p:nvGrpSpPr>
          <p:cNvPr id="186" name="Group 185">
            <a:extLst>
              <a:ext uri="{FF2B5EF4-FFF2-40B4-BE49-F238E27FC236}">
                <a16:creationId xmlns:a16="http://schemas.microsoft.com/office/drawing/2014/main" id="{902B151B-B344-43E0-8FB8-B215835A837F}"/>
              </a:ext>
            </a:extLst>
          </p:cNvPr>
          <p:cNvGrpSpPr/>
          <p:nvPr/>
        </p:nvGrpSpPr>
        <p:grpSpPr>
          <a:xfrm>
            <a:off x="497324" y="1731262"/>
            <a:ext cx="11187698" cy="1821168"/>
            <a:chOff x="497324" y="1731262"/>
            <a:chExt cx="11187698" cy="1821168"/>
          </a:xfrm>
        </p:grpSpPr>
        <p:sp>
          <p:nvSpPr>
            <p:cNvPr id="214" name="Rectangle 213">
              <a:extLst>
                <a:ext uri="{FF2B5EF4-FFF2-40B4-BE49-F238E27FC236}">
                  <a16:creationId xmlns:a16="http://schemas.microsoft.com/office/drawing/2014/main" id="{1DFD76F2-5860-4A12-BB84-E3542E50A6B8}"/>
                </a:ext>
              </a:extLst>
            </p:cNvPr>
            <p:cNvSpPr/>
            <p:nvPr/>
          </p:nvSpPr>
          <p:spPr>
            <a:xfrm>
              <a:off x="1308988" y="1792230"/>
              <a:ext cx="2158370" cy="1760080"/>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171" name="TextBox 170">
              <a:extLst>
                <a:ext uri="{FF2B5EF4-FFF2-40B4-BE49-F238E27FC236}">
                  <a16:creationId xmlns:a16="http://schemas.microsoft.com/office/drawing/2014/main" id="{34E0AA5D-AED1-41D8-BE01-7A29E0AE2129}"/>
                </a:ext>
              </a:extLst>
            </p:cNvPr>
            <p:cNvSpPr txBox="1"/>
            <p:nvPr/>
          </p:nvSpPr>
          <p:spPr>
            <a:xfrm>
              <a:off x="497324" y="2352457"/>
              <a:ext cx="7120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7"/>
                  </a:solidFill>
                  <a:effectLst/>
                  <a:uLnTx/>
                  <a:uFillTx/>
                  <a:latin typeface="Arial"/>
                  <a:ea typeface="Microsoft YaHei Light"/>
                  <a:cs typeface="+mn-cs"/>
                </a:rPr>
                <a:t>Apps</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55" name="Rectangle 54">
              <a:extLst>
                <a:ext uri="{FF2B5EF4-FFF2-40B4-BE49-F238E27FC236}">
                  <a16:creationId xmlns:a16="http://schemas.microsoft.com/office/drawing/2014/main" id="{80476FCF-3F32-4B5D-8A11-F1453587A87A}"/>
                </a:ext>
              </a:extLst>
            </p:cNvPr>
            <p:cNvSpPr/>
            <p:nvPr/>
          </p:nvSpPr>
          <p:spPr>
            <a:xfrm>
              <a:off x="3501105" y="1789055"/>
              <a:ext cx="2421449" cy="1760080"/>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184" name="TextBox 183">
              <a:extLst>
                <a:ext uri="{FF2B5EF4-FFF2-40B4-BE49-F238E27FC236}">
                  <a16:creationId xmlns:a16="http://schemas.microsoft.com/office/drawing/2014/main" id="{A0BD564C-6B75-408D-A19D-6CAE3E9E9FD4}"/>
                </a:ext>
              </a:extLst>
            </p:cNvPr>
            <p:cNvSpPr txBox="1"/>
            <p:nvPr/>
          </p:nvSpPr>
          <p:spPr>
            <a:xfrm>
              <a:off x="4410975" y="1743634"/>
              <a:ext cx="6059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7"/>
                  </a:solidFill>
                  <a:effectLst/>
                  <a:uLnTx/>
                  <a:uFillTx/>
                  <a:latin typeface="Arial"/>
                  <a:ea typeface="Microsoft YaHei Light"/>
                  <a:cs typeface="+mn-cs"/>
                </a:rPr>
                <a:t>HPC</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56" name="TextBox 55">
              <a:extLst>
                <a:ext uri="{FF2B5EF4-FFF2-40B4-BE49-F238E27FC236}">
                  <a16:creationId xmlns:a16="http://schemas.microsoft.com/office/drawing/2014/main" id="{8E77FA9D-2EE2-474F-B219-6330A91ABE50}"/>
                </a:ext>
              </a:extLst>
            </p:cNvPr>
            <p:cNvSpPr txBox="1"/>
            <p:nvPr/>
          </p:nvSpPr>
          <p:spPr>
            <a:xfrm>
              <a:off x="1790494" y="1748172"/>
              <a:ext cx="111281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595957"/>
                  </a:solidFill>
                  <a:latin typeface="Arial"/>
                  <a:ea typeface="Microsoft YaHei Light"/>
                </a:rPr>
                <a:t>Cloud-Native</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57" name="Rectangle 56">
              <a:extLst>
                <a:ext uri="{FF2B5EF4-FFF2-40B4-BE49-F238E27FC236}">
                  <a16:creationId xmlns:a16="http://schemas.microsoft.com/office/drawing/2014/main" id="{EC5A775C-3B52-4A74-8852-E4987233EBD6}"/>
                </a:ext>
              </a:extLst>
            </p:cNvPr>
            <p:cNvSpPr/>
            <p:nvPr/>
          </p:nvSpPr>
          <p:spPr>
            <a:xfrm>
              <a:off x="5968387" y="1789054"/>
              <a:ext cx="1594714" cy="1763255"/>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193" name="TextBox 192">
              <a:extLst>
                <a:ext uri="{FF2B5EF4-FFF2-40B4-BE49-F238E27FC236}">
                  <a16:creationId xmlns:a16="http://schemas.microsoft.com/office/drawing/2014/main" id="{3F8D21CD-EFA3-4AF1-AE47-6885936C61E2}"/>
                </a:ext>
              </a:extLst>
            </p:cNvPr>
            <p:cNvSpPr txBox="1"/>
            <p:nvPr/>
          </p:nvSpPr>
          <p:spPr>
            <a:xfrm>
              <a:off x="6390953" y="1731262"/>
              <a:ext cx="7793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7"/>
                  </a:solidFill>
                  <a:effectLst/>
                  <a:uLnTx/>
                  <a:uFillTx/>
                  <a:latin typeface="Arial"/>
                  <a:ea typeface="Microsoft YaHei Light"/>
                  <a:cs typeface="+mn-cs"/>
                </a:rPr>
                <a:t>Big Data</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58" name="Rectangle 57">
              <a:extLst>
                <a:ext uri="{FF2B5EF4-FFF2-40B4-BE49-F238E27FC236}">
                  <a16:creationId xmlns:a16="http://schemas.microsoft.com/office/drawing/2014/main" id="{CE0475AC-C4EC-4C48-B778-C7482EC129D5}"/>
                </a:ext>
              </a:extLst>
            </p:cNvPr>
            <p:cNvSpPr/>
            <p:nvPr/>
          </p:nvSpPr>
          <p:spPr>
            <a:xfrm>
              <a:off x="7587324" y="1789054"/>
              <a:ext cx="2017687" cy="1763256"/>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195" name="TextBox 194">
              <a:extLst>
                <a:ext uri="{FF2B5EF4-FFF2-40B4-BE49-F238E27FC236}">
                  <a16:creationId xmlns:a16="http://schemas.microsoft.com/office/drawing/2014/main" id="{F11305F2-D76D-41A9-A641-63D776BF5BD8}"/>
                </a:ext>
              </a:extLst>
            </p:cNvPr>
            <p:cNvSpPr txBox="1"/>
            <p:nvPr/>
          </p:nvSpPr>
          <p:spPr>
            <a:xfrm>
              <a:off x="8029475" y="1760479"/>
              <a:ext cx="11242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7"/>
                  </a:solidFill>
                  <a:effectLst/>
                  <a:uLnTx/>
                  <a:uFillTx/>
                  <a:latin typeface="Arial"/>
                  <a:ea typeface="Microsoft YaHei Light"/>
                  <a:cs typeface="+mn-cs"/>
                </a:rPr>
                <a:t>Cybersecurity</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59" name="Rectangle 58">
              <a:extLst>
                <a:ext uri="{FF2B5EF4-FFF2-40B4-BE49-F238E27FC236}">
                  <a16:creationId xmlns:a16="http://schemas.microsoft.com/office/drawing/2014/main" id="{1891671E-9F15-4524-821E-CD034164C94A}"/>
                </a:ext>
              </a:extLst>
            </p:cNvPr>
            <p:cNvSpPr/>
            <p:nvPr/>
          </p:nvSpPr>
          <p:spPr>
            <a:xfrm>
              <a:off x="9627376" y="1789054"/>
              <a:ext cx="2057646" cy="1763376"/>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185" name="TextBox 184">
              <a:extLst>
                <a:ext uri="{FF2B5EF4-FFF2-40B4-BE49-F238E27FC236}">
                  <a16:creationId xmlns:a16="http://schemas.microsoft.com/office/drawing/2014/main" id="{51A260D7-BDA1-42FF-A89C-E1A45BDA3CD9}"/>
                </a:ext>
              </a:extLst>
            </p:cNvPr>
            <p:cNvSpPr txBox="1"/>
            <p:nvPr/>
          </p:nvSpPr>
          <p:spPr>
            <a:xfrm>
              <a:off x="9785957" y="1760479"/>
              <a:ext cx="18194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595957"/>
                  </a:solidFill>
                  <a:effectLst/>
                  <a:uLnTx/>
                  <a:uFillTx/>
                  <a:latin typeface="Arial"/>
                  <a:ea typeface="Microsoft YaHei Light"/>
                  <a:cs typeface="+mn-cs"/>
                </a:rPr>
                <a:t>Automotive Computing</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191" name="Picture 190">
              <a:extLst>
                <a:ext uri="{FF2B5EF4-FFF2-40B4-BE49-F238E27FC236}">
                  <a16:creationId xmlns:a16="http://schemas.microsoft.com/office/drawing/2014/main" id="{BA02C54D-D7D5-4E3E-9706-5F917E164375}"/>
                </a:ext>
              </a:extLst>
            </p:cNvPr>
            <p:cNvPicPr>
              <a:picLocks noChangeAspect="1"/>
            </p:cNvPicPr>
            <p:nvPr/>
          </p:nvPicPr>
          <p:blipFill>
            <a:blip r:embed="rId65"/>
            <a:stretch>
              <a:fillRect/>
            </a:stretch>
          </p:blipFill>
          <p:spPr>
            <a:xfrm>
              <a:off x="6358269" y="2116220"/>
              <a:ext cx="771851" cy="320080"/>
            </a:xfrm>
            <a:prstGeom prst="rect">
              <a:avLst/>
            </a:prstGeom>
          </p:spPr>
        </p:pic>
        <p:pic>
          <p:nvPicPr>
            <p:cNvPr id="190" name="Picture 189">
              <a:extLst>
                <a:ext uri="{FF2B5EF4-FFF2-40B4-BE49-F238E27FC236}">
                  <a16:creationId xmlns:a16="http://schemas.microsoft.com/office/drawing/2014/main" id="{415DBB63-84C5-46E2-9EB5-BF77E98FB4D1}"/>
                </a:ext>
              </a:extLst>
            </p:cNvPr>
            <p:cNvPicPr>
              <a:picLocks noChangeAspect="1"/>
            </p:cNvPicPr>
            <p:nvPr/>
          </p:nvPicPr>
          <p:blipFill>
            <a:blip r:embed="rId66"/>
            <a:stretch>
              <a:fillRect/>
            </a:stretch>
          </p:blipFill>
          <p:spPr>
            <a:xfrm>
              <a:off x="6124803" y="2421359"/>
              <a:ext cx="1094813" cy="303738"/>
            </a:xfrm>
            <a:prstGeom prst="rect">
              <a:avLst/>
            </a:prstGeom>
          </p:spPr>
        </p:pic>
        <p:pic>
          <p:nvPicPr>
            <p:cNvPr id="78" name="Picture 77">
              <a:extLst>
                <a:ext uri="{FF2B5EF4-FFF2-40B4-BE49-F238E27FC236}">
                  <a16:creationId xmlns:a16="http://schemas.microsoft.com/office/drawing/2014/main" id="{41F55668-82EB-4EAE-A34C-F2A49F669111}"/>
                </a:ext>
              </a:extLst>
            </p:cNvPr>
            <p:cNvPicPr>
              <a:picLocks noChangeAspect="1"/>
            </p:cNvPicPr>
            <p:nvPr/>
          </p:nvPicPr>
          <p:blipFill>
            <a:blip r:embed="rId67"/>
            <a:stretch>
              <a:fillRect/>
            </a:stretch>
          </p:blipFill>
          <p:spPr>
            <a:xfrm>
              <a:off x="8394740" y="2408138"/>
              <a:ext cx="454063" cy="423791"/>
            </a:xfrm>
            <a:prstGeom prst="rect">
              <a:avLst/>
            </a:prstGeom>
          </p:spPr>
        </p:pic>
        <p:pic>
          <p:nvPicPr>
            <p:cNvPr id="80" name="Picture 79">
              <a:extLst>
                <a:ext uri="{FF2B5EF4-FFF2-40B4-BE49-F238E27FC236}">
                  <a16:creationId xmlns:a16="http://schemas.microsoft.com/office/drawing/2014/main" id="{9D13DFA1-9E9F-4054-A3F1-F6B65941AEAA}"/>
                </a:ext>
              </a:extLst>
            </p:cNvPr>
            <p:cNvPicPr>
              <a:picLocks noChangeAspect="1"/>
            </p:cNvPicPr>
            <p:nvPr/>
          </p:nvPicPr>
          <p:blipFill>
            <a:blip r:embed="rId68"/>
            <a:stretch>
              <a:fillRect/>
            </a:stretch>
          </p:blipFill>
          <p:spPr>
            <a:xfrm>
              <a:off x="7720458" y="2408138"/>
              <a:ext cx="618035" cy="374567"/>
            </a:xfrm>
            <a:prstGeom prst="rect">
              <a:avLst/>
            </a:prstGeom>
          </p:spPr>
        </p:pic>
        <p:pic>
          <p:nvPicPr>
            <p:cNvPr id="81" name="Picture 80">
              <a:extLst>
                <a:ext uri="{FF2B5EF4-FFF2-40B4-BE49-F238E27FC236}">
                  <a16:creationId xmlns:a16="http://schemas.microsoft.com/office/drawing/2014/main" id="{BC0C0BA6-668C-40BC-B298-1DF2E50FFEB9}"/>
                </a:ext>
              </a:extLst>
            </p:cNvPr>
            <p:cNvPicPr>
              <a:picLocks noChangeAspect="1"/>
            </p:cNvPicPr>
            <p:nvPr/>
          </p:nvPicPr>
          <p:blipFill>
            <a:blip r:embed="rId69"/>
            <a:stretch>
              <a:fillRect/>
            </a:stretch>
          </p:blipFill>
          <p:spPr>
            <a:xfrm>
              <a:off x="8973358" y="2408138"/>
              <a:ext cx="463547" cy="390152"/>
            </a:xfrm>
            <a:prstGeom prst="rect">
              <a:avLst/>
            </a:prstGeom>
          </p:spPr>
        </p:pic>
        <p:pic>
          <p:nvPicPr>
            <p:cNvPr id="82" name="Picture 81">
              <a:extLst>
                <a:ext uri="{FF2B5EF4-FFF2-40B4-BE49-F238E27FC236}">
                  <a16:creationId xmlns:a16="http://schemas.microsoft.com/office/drawing/2014/main" id="{6C377F38-AE1D-4C23-B750-3277028C5548}"/>
                </a:ext>
              </a:extLst>
            </p:cNvPr>
            <p:cNvPicPr>
              <a:picLocks noChangeAspect="1"/>
            </p:cNvPicPr>
            <p:nvPr/>
          </p:nvPicPr>
          <p:blipFill>
            <a:blip r:embed="rId70" cstate="hqprint">
              <a:extLst>
                <a:ext uri="{28A0092B-C50C-407E-A947-70E740481C1C}">
                  <a14:useLocalDpi xmlns:a14="http://schemas.microsoft.com/office/drawing/2010/main"/>
                </a:ext>
              </a:extLst>
            </a:blip>
            <a:stretch>
              <a:fillRect/>
            </a:stretch>
          </p:blipFill>
          <p:spPr>
            <a:xfrm>
              <a:off x="7676306" y="2880506"/>
              <a:ext cx="931908" cy="146485"/>
            </a:xfrm>
            <a:prstGeom prst="rect">
              <a:avLst/>
            </a:prstGeom>
          </p:spPr>
        </p:pic>
        <p:pic>
          <p:nvPicPr>
            <p:cNvPr id="84" name="Picture 83">
              <a:extLst>
                <a:ext uri="{FF2B5EF4-FFF2-40B4-BE49-F238E27FC236}">
                  <a16:creationId xmlns:a16="http://schemas.microsoft.com/office/drawing/2014/main" id="{02204EEA-0807-415B-BBBF-C2E3DDD23CBD}"/>
                </a:ext>
              </a:extLst>
            </p:cNvPr>
            <p:cNvPicPr>
              <a:picLocks noChangeAspect="1"/>
            </p:cNvPicPr>
            <p:nvPr/>
          </p:nvPicPr>
          <p:blipFill>
            <a:blip r:embed="rId71"/>
            <a:stretch>
              <a:fillRect/>
            </a:stretch>
          </p:blipFill>
          <p:spPr>
            <a:xfrm>
              <a:off x="8668751" y="2880506"/>
              <a:ext cx="871618" cy="247927"/>
            </a:xfrm>
            <a:prstGeom prst="rect">
              <a:avLst/>
            </a:prstGeom>
          </p:spPr>
        </p:pic>
        <p:pic>
          <p:nvPicPr>
            <p:cNvPr id="85" name="Picture 84">
              <a:extLst>
                <a:ext uri="{FF2B5EF4-FFF2-40B4-BE49-F238E27FC236}">
                  <a16:creationId xmlns:a16="http://schemas.microsoft.com/office/drawing/2014/main" id="{56B78131-6EE9-48CC-B885-83B622D4CCAD}"/>
                </a:ext>
              </a:extLst>
            </p:cNvPr>
            <p:cNvPicPr>
              <a:picLocks noChangeAspect="1"/>
            </p:cNvPicPr>
            <p:nvPr/>
          </p:nvPicPr>
          <p:blipFill>
            <a:blip r:embed="rId72"/>
            <a:stretch>
              <a:fillRect/>
            </a:stretch>
          </p:blipFill>
          <p:spPr>
            <a:xfrm>
              <a:off x="8095064" y="3100988"/>
              <a:ext cx="1043494" cy="375189"/>
            </a:xfrm>
            <a:prstGeom prst="rect">
              <a:avLst/>
            </a:prstGeom>
          </p:spPr>
        </p:pic>
        <p:pic>
          <p:nvPicPr>
            <p:cNvPr id="87" name="Picture 86">
              <a:extLst>
                <a:ext uri="{FF2B5EF4-FFF2-40B4-BE49-F238E27FC236}">
                  <a16:creationId xmlns:a16="http://schemas.microsoft.com/office/drawing/2014/main" id="{94E09515-4E24-4C2E-A158-AF3EEBEF2691}"/>
                </a:ext>
              </a:extLst>
            </p:cNvPr>
            <p:cNvPicPr>
              <a:picLocks noChangeAspect="1"/>
            </p:cNvPicPr>
            <p:nvPr/>
          </p:nvPicPr>
          <p:blipFill>
            <a:blip r:embed="rId73"/>
            <a:stretch>
              <a:fillRect/>
            </a:stretch>
          </p:blipFill>
          <p:spPr>
            <a:xfrm>
              <a:off x="1378436" y="3254414"/>
              <a:ext cx="645971" cy="237550"/>
            </a:xfrm>
            <a:prstGeom prst="rect">
              <a:avLst/>
            </a:prstGeom>
          </p:spPr>
        </p:pic>
        <p:pic>
          <p:nvPicPr>
            <p:cNvPr id="89" name="Picture 88">
              <a:extLst>
                <a:ext uri="{FF2B5EF4-FFF2-40B4-BE49-F238E27FC236}">
                  <a16:creationId xmlns:a16="http://schemas.microsoft.com/office/drawing/2014/main" id="{458ED1E7-2904-4BD7-A03E-D5DD23D4412F}"/>
                </a:ext>
              </a:extLst>
            </p:cNvPr>
            <p:cNvPicPr>
              <a:picLocks noChangeAspect="1"/>
            </p:cNvPicPr>
            <p:nvPr/>
          </p:nvPicPr>
          <p:blipFill>
            <a:blip r:embed="rId74"/>
            <a:stretch>
              <a:fillRect/>
            </a:stretch>
          </p:blipFill>
          <p:spPr>
            <a:xfrm>
              <a:off x="2080620" y="3242181"/>
              <a:ext cx="648447" cy="259963"/>
            </a:xfrm>
            <a:prstGeom prst="rect">
              <a:avLst/>
            </a:prstGeom>
          </p:spPr>
        </p:pic>
        <p:pic>
          <p:nvPicPr>
            <p:cNvPr id="90" name="Picture 89">
              <a:extLst>
                <a:ext uri="{FF2B5EF4-FFF2-40B4-BE49-F238E27FC236}">
                  <a16:creationId xmlns:a16="http://schemas.microsoft.com/office/drawing/2014/main" id="{2F5665EB-011B-4F39-ABF0-70EDA633BA6B}"/>
                </a:ext>
              </a:extLst>
            </p:cNvPr>
            <p:cNvPicPr>
              <a:picLocks noChangeAspect="1"/>
            </p:cNvPicPr>
            <p:nvPr/>
          </p:nvPicPr>
          <p:blipFill>
            <a:blip r:embed="rId75"/>
            <a:stretch>
              <a:fillRect/>
            </a:stretch>
          </p:blipFill>
          <p:spPr>
            <a:xfrm>
              <a:off x="2849015" y="3107565"/>
              <a:ext cx="507918" cy="410469"/>
            </a:xfrm>
            <a:prstGeom prst="rect">
              <a:avLst/>
            </a:prstGeom>
          </p:spPr>
        </p:pic>
        <p:pic>
          <p:nvPicPr>
            <p:cNvPr id="91" name="Picture 90">
              <a:extLst>
                <a:ext uri="{FF2B5EF4-FFF2-40B4-BE49-F238E27FC236}">
                  <a16:creationId xmlns:a16="http://schemas.microsoft.com/office/drawing/2014/main" id="{5C2C08C7-C85F-45E0-9BB7-F879AD4DF668}"/>
                </a:ext>
              </a:extLst>
            </p:cNvPr>
            <p:cNvPicPr>
              <a:picLocks noChangeAspect="1"/>
            </p:cNvPicPr>
            <p:nvPr/>
          </p:nvPicPr>
          <p:blipFill>
            <a:blip r:embed="rId76" cstate="hqprint">
              <a:extLst>
                <a:ext uri="{28A0092B-C50C-407E-A947-70E740481C1C}">
                  <a14:useLocalDpi xmlns:a14="http://schemas.microsoft.com/office/drawing/2010/main"/>
                </a:ext>
              </a:extLst>
            </a:blip>
            <a:stretch>
              <a:fillRect/>
            </a:stretch>
          </p:blipFill>
          <p:spPr>
            <a:xfrm>
              <a:off x="1389196" y="2887143"/>
              <a:ext cx="516025" cy="246299"/>
            </a:xfrm>
            <a:prstGeom prst="rect">
              <a:avLst/>
            </a:prstGeom>
          </p:spPr>
        </p:pic>
        <p:pic>
          <p:nvPicPr>
            <p:cNvPr id="92" name="Picture 91">
              <a:extLst>
                <a:ext uri="{FF2B5EF4-FFF2-40B4-BE49-F238E27FC236}">
                  <a16:creationId xmlns:a16="http://schemas.microsoft.com/office/drawing/2014/main" id="{3CE5365A-9F84-4015-AE42-80A66D0A5656}"/>
                </a:ext>
              </a:extLst>
            </p:cNvPr>
            <p:cNvPicPr>
              <a:picLocks noChangeAspect="1"/>
            </p:cNvPicPr>
            <p:nvPr/>
          </p:nvPicPr>
          <p:blipFill>
            <a:blip r:embed="rId77"/>
            <a:stretch>
              <a:fillRect/>
            </a:stretch>
          </p:blipFill>
          <p:spPr>
            <a:xfrm>
              <a:off x="2064770" y="2810902"/>
              <a:ext cx="890090" cy="319440"/>
            </a:xfrm>
            <a:prstGeom prst="rect">
              <a:avLst/>
            </a:prstGeom>
          </p:spPr>
        </p:pic>
        <p:pic>
          <p:nvPicPr>
            <p:cNvPr id="93" name="Picture 92">
              <a:extLst>
                <a:ext uri="{FF2B5EF4-FFF2-40B4-BE49-F238E27FC236}">
                  <a16:creationId xmlns:a16="http://schemas.microsoft.com/office/drawing/2014/main" id="{296675F2-ADCF-44A2-B1D6-ADB489991FA1}"/>
                </a:ext>
              </a:extLst>
            </p:cNvPr>
            <p:cNvPicPr>
              <a:picLocks noChangeAspect="1"/>
            </p:cNvPicPr>
            <p:nvPr/>
          </p:nvPicPr>
          <p:blipFill>
            <a:blip r:embed="rId78"/>
            <a:stretch>
              <a:fillRect/>
            </a:stretch>
          </p:blipFill>
          <p:spPr>
            <a:xfrm>
              <a:off x="1398121" y="2522522"/>
              <a:ext cx="682430" cy="245054"/>
            </a:xfrm>
            <a:prstGeom prst="rect">
              <a:avLst/>
            </a:prstGeom>
          </p:spPr>
        </p:pic>
        <p:pic>
          <p:nvPicPr>
            <p:cNvPr id="94" name="Picture 93">
              <a:extLst>
                <a:ext uri="{FF2B5EF4-FFF2-40B4-BE49-F238E27FC236}">
                  <a16:creationId xmlns:a16="http://schemas.microsoft.com/office/drawing/2014/main" id="{9A3C8373-5C27-4918-A734-590BFB836D99}"/>
                </a:ext>
              </a:extLst>
            </p:cNvPr>
            <p:cNvPicPr>
              <a:picLocks noChangeAspect="1"/>
            </p:cNvPicPr>
            <p:nvPr/>
          </p:nvPicPr>
          <p:blipFill>
            <a:blip r:embed="rId79" cstate="hqprint">
              <a:extLst>
                <a:ext uri="{28A0092B-C50C-407E-A947-70E740481C1C}">
                  <a14:useLocalDpi xmlns:a14="http://schemas.microsoft.com/office/drawing/2010/main"/>
                </a:ext>
              </a:extLst>
            </a:blip>
            <a:stretch>
              <a:fillRect/>
            </a:stretch>
          </p:blipFill>
          <p:spPr>
            <a:xfrm>
              <a:off x="2146793" y="2482016"/>
              <a:ext cx="513769" cy="285560"/>
            </a:xfrm>
            <a:prstGeom prst="rect">
              <a:avLst/>
            </a:prstGeom>
          </p:spPr>
        </p:pic>
        <p:pic>
          <p:nvPicPr>
            <p:cNvPr id="95" name="Picture 94">
              <a:extLst>
                <a:ext uri="{FF2B5EF4-FFF2-40B4-BE49-F238E27FC236}">
                  <a16:creationId xmlns:a16="http://schemas.microsoft.com/office/drawing/2014/main" id="{B1AE06B9-BC5D-4A00-9B4E-4BC008797640}"/>
                </a:ext>
              </a:extLst>
            </p:cNvPr>
            <p:cNvPicPr>
              <a:picLocks noChangeAspect="1"/>
            </p:cNvPicPr>
            <p:nvPr/>
          </p:nvPicPr>
          <p:blipFill>
            <a:blip r:embed="rId80" cstate="hqprint">
              <a:extLst>
                <a:ext uri="{28A0092B-C50C-407E-A947-70E740481C1C}">
                  <a14:useLocalDpi xmlns:a14="http://schemas.microsoft.com/office/drawing/2010/main"/>
                </a:ext>
              </a:extLst>
            </a:blip>
            <a:stretch>
              <a:fillRect/>
            </a:stretch>
          </p:blipFill>
          <p:spPr>
            <a:xfrm>
              <a:off x="1400788" y="2041387"/>
              <a:ext cx="634379" cy="339645"/>
            </a:xfrm>
            <a:prstGeom prst="rect">
              <a:avLst/>
            </a:prstGeom>
          </p:spPr>
        </p:pic>
        <p:pic>
          <p:nvPicPr>
            <p:cNvPr id="96" name="Picture 95">
              <a:extLst>
                <a:ext uri="{FF2B5EF4-FFF2-40B4-BE49-F238E27FC236}">
                  <a16:creationId xmlns:a16="http://schemas.microsoft.com/office/drawing/2014/main" id="{63115C82-4109-433F-89A1-CB03D7868876}"/>
                </a:ext>
              </a:extLst>
            </p:cNvPr>
            <p:cNvPicPr>
              <a:picLocks noChangeAspect="1"/>
            </p:cNvPicPr>
            <p:nvPr/>
          </p:nvPicPr>
          <p:blipFill>
            <a:blip r:embed="rId81" cstate="hqprint">
              <a:extLst>
                <a:ext uri="{28A0092B-C50C-407E-A947-70E740481C1C}">
                  <a14:useLocalDpi xmlns:a14="http://schemas.microsoft.com/office/drawing/2010/main"/>
                </a:ext>
              </a:extLst>
            </a:blip>
            <a:stretch>
              <a:fillRect/>
            </a:stretch>
          </p:blipFill>
          <p:spPr>
            <a:xfrm>
              <a:off x="3022565" y="2671670"/>
              <a:ext cx="320864" cy="361959"/>
            </a:xfrm>
            <a:prstGeom prst="rect">
              <a:avLst/>
            </a:prstGeom>
          </p:spPr>
        </p:pic>
        <p:pic>
          <p:nvPicPr>
            <p:cNvPr id="98" name="Picture 97">
              <a:extLst>
                <a:ext uri="{FF2B5EF4-FFF2-40B4-BE49-F238E27FC236}">
                  <a16:creationId xmlns:a16="http://schemas.microsoft.com/office/drawing/2014/main" id="{26455542-CFA7-478E-8016-A9FA4651ED18}"/>
                </a:ext>
              </a:extLst>
            </p:cNvPr>
            <p:cNvPicPr>
              <a:picLocks noChangeAspect="1"/>
            </p:cNvPicPr>
            <p:nvPr/>
          </p:nvPicPr>
          <p:blipFill>
            <a:blip r:embed="rId82"/>
            <a:stretch>
              <a:fillRect/>
            </a:stretch>
          </p:blipFill>
          <p:spPr>
            <a:xfrm>
              <a:off x="2104003" y="2036897"/>
              <a:ext cx="811624" cy="282304"/>
            </a:xfrm>
            <a:prstGeom prst="rect">
              <a:avLst/>
            </a:prstGeom>
          </p:spPr>
        </p:pic>
        <p:pic>
          <p:nvPicPr>
            <p:cNvPr id="113" name="Picture 112">
              <a:extLst>
                <a:ext uri="{FF2B5EF4-FFF2-40B4-BE49-F238E27FC236}">
                  <a16:creationId xmlns:a16="http://schemas.microsoft.com/office/drawing/2014/main" id="{2B29BB83-D3F6-4485-8E09-6A83897C7B69}"/>
                </a:ext>
              </a:extLst>
            </p:cNvPr>
            <p:cNvPicPr>
              <a:picLocks noChangeAspect="1"/>
            </p:cNvPicPr>
            <p:nvPr/>
          </p:nvPicPr>
          <p:blipFill>
            <a:blip r:embed="rId83"/>
            <a:stretch>
              <a:fillRect/>
            </a:stretch>
          </p:blipFill>
          <p:spPr>
            <a:xfrm>
              <a:off x="2727132" y="2325222"/>
              <a:ext cx="703917" cy="313977"/>
            </a:xfrm>
            <a:prstGeom prst="rect">
              <a:avLst/>
            </a:prstGeom>
          </p:spPr>
        </p:pic>
        <p:grpSp>
          <p:nvGrpSpPr>
            <p:cNvPr id="144" name="Group 143">
              <a:extLst>
                <a:ext uri="{FF2B5EF4-FFF2-40B4-BE49-F238E27FC236}">
                  <a16:creationId xmlns:a16="http://schemas.microsoft.com/office/drawing/2014/main" id="{1E61FA02-5985-4969-9CC8-7AA6C14A4F8F}"/>
                </a:ext>
              </a:extLst>
            </p:cNvPr>
            <p:cNvGrpSpPr/>
            <p:nvPr/>
          </p:nvGrpSpPr>
          <p:grpSpPr>
            <a:xfrm>
              <a:off x="3535251" y="2116861"/>
              <a:ext cx="2345729" cy="231809"/>
              <a:chOff x="3436559" y="2008911"/>
              <a:chExt cx="2345729" cy="231809"/>
            </a:xfrm>
          </p:grpSpPr>
          <p:pic>
            <p:nvPicPr>
              <p:cNvPr id="119" name="Picture 118">
                <a:extLst>
                  <a:ext uri="{FF2B5EF4-FFF2-40B4-BE49-F238E27FC236}">
                    <a16:creationId xmlns:a16="http://schemas.microsoft.com/office/drawing/2014/main" id="{0D5243DB-5549-45DE-ABAC-3F0BF14DA42C}"/>
                  </a:ext>
                </a:extLst>
              </p:cNvPr>
              <p:cNvPicPr>
                <a:picLocks noChangeAspect="1"/>
              </p:cNvPicPr>
              <p:nvPr/>
            </p:nvPicPr>
            <p:blipFill>
              <a:blip r:embed="rId84"/>
              <a:stretch>
                <a:fillRect/>
              </a:stretch>
            </p:blipFill>
            <p:spPr>
              <a:xfrm>
                <a:off x="4154133" y="2008911"/>
                <a:ext cx="499066" cy="231809"/>
              </a:xfrm>
              <a:prstGeom prst="rect">
                <a:avLst/>
              </a:prstGeom>
            </p:spPr>
          </p:pic>
          <p:pic>
            <p:nvPicPr>
              <p:cNvPr id="120" name="Picture 119">
                <a:extLst>
                  <a:ext uri="{FF2B5EF4-FFF2-40B4-BE49-F238E27FC236}">
                    <a16:creationId xmlns:a16="http://schemas.microsoft.com/office/drawing/2014/main" id="{5401F456-37C1-47A1-A8CF-F661BB98BD3D}"/>
                  </a:ext>
                </a:extLst>
              </p:cNvPr>
              <p:cNvPicPr>
                <a:picLocks noChangeAspect="1"/>
              </p:cNvPicPr>
              <p:nvPr/>
            </p:nvPicPr>
            <p:blipFill>
              <a:blip r:embed="rId85"/>
              <a:stretch>
                <a:fillRect/>
              </a:stretch>
            </p:blipFill>
            <p:spPr>
              <a:xfrm>
                <a:off x="3436559" y="2008911"/>
                <a:ext cx="703843" cy="231775"/>
              </a:xfrm>
              <a:prstGeom prst="rect">
                <a:avLst/>
              </a:prstGeom>
            </p:spPr>
          </p:pic>
          <p:pic>
            <p:nvPicPr>
              <p:cNvPr id="121" name="Picture 120">
                <a:extLst>
                  <a:ext uri="{FF2B5EF4-FFF2-40B4-BE49-F238E27FC236}">
                    <a16:creationId xmlns:a16="http://schemas.microsoft.com/office/drawing/2014/main" id="{E76414C8-55DC-499A-B6A7-FAA654C938CF}"/>
                  </a:ext>
                </a:extLst>
              </p:cNvPr>
              <p:cNvPicPr>
                <a:picLocks noChangeAspect="1"/>
              </p:cNvPicPr>
              <p:nvPr/>
            </p:nvPicPr>
            <p:blipFill>
              <a:blip r:embed="rId86"/>
              <a:stretch>
                <a:fillRect/>
              </a:stretch>
            </p:blipFill>
            <p:spPr>
              <a:xfrm>
                <a:off x="4669128" y="2008911"/>
                <a:ext cx="588405" cy="226705"/>
              </a:xfrm>
              <a:prstGeom prst="rect">
                <a:avLst/>
              </a:prstGeom>
            </p:spPr>
          </p:pic>
          <p:pic>
            <p:nvPicPr>
              <p:cNvPr id="122" name="Picture 121">
                <a:extLst>
                  <a:ext uri="{FF2B5EF4-FFF2-40B4-BE49-F238E27FC236}">
                    <a16:creationId xmlns:a16="http://schemas.microsoft.com/office/drawing/2014/main" id="{BB016D69-D0D6-4C2F-A1C8-C0C723734C9D}"/>
                  </a:ext>
                </a:extLst>
              </p:cNvPr>
              <p:cNvPicPr>
                <a:picLocks noChangeAspect="1"/>
              </p:cNvPicPr>
              <p:nvPr/>
            </p:nvPicPr>
            <p:blipFill>
              <a:blip r:embed="rId87"/>
              <a:stretch>
                <a:fillRect/>
              </a:stretch>
            </p:blipFill>
            <p:spPr>
              <a:xfrm>
                <a:off x="5272438" y="2008911"/>
                <a:ext cx="509850" cy="230667"/>
              </a:xfrm>
              <a:prstGeom prst="rect">
                <a:avLst/>
              </a:prstGeom>
            </p:spPr>
          </p:pic>
        </p:grpSp>
        <p:grpSp>
          <p:nvGrpSpPr>
            <p:cNvPr id="157" name="Group 156">
              <a:extLst>
                <a:ext uri="{FF2B5EF4-FFF2-40B4-BE49-F238E27FC236}">
                  <a16:creationId xmlns:a16="http://schemas.microsoft.com/office/drawing/2014/main" id="{0CB9A429-D8C3-4632-8BBD-99C801C9F1C1}"/>
                </a:ext>
              </a:extLst>
            </p:cNvPr>
            <p:cNvGrpSpPr/>
            <p:nvPr/>
          </p:nvGrpSpPr>
          <p:grpSpPr>
            <a:xfrm>
              <a:off x="3540987" y="2395963"/>
              <a:ext cx="2351341" cy="203279"/>
              <a:chOff x="3442295" y="2268963"/>
              <a:chExt cx="2351341" cy="203279"/>
            </a:xfrm>
          </p:grpSpPr>
          <p:pic>
            <p:nvPicPr>
              <p:cNvPr id="123" name="Picture 122">
                <a:extLst>
                  <a:ext uri="{FF2B5EF4-FFF2-40B4-BE49-F238E27FC236}">
                    <a16:creationId xmlns:a16="http://schemas.microsoft.com/office/drawing/2014/main" id="{413C7E69-EB26-4F12-A0B3-109E80EB4177}"/>
                  </a:ext>
                </a:extLst>
              </p:cNvPr>
              <p:cNvPicPr>
                <a:picLocks noChangeAspect="1"/>
              </p:cNvPicPr>
              <p:nvPr/>
            </p:nvPicPr>
            <p:blipFill>
              <a:blip r:embed="rId88"/>
              <a:stretch>
                <a:fillRect/>
              </a:stretch>
            </p:blipFill>
            <p:spPr>
              <a:xfrm>
                <a:off x="3442295" y="2268963"/>
                <a:ext cx="519541" cy="193917"/>
              </a:xfrm>
              <a:prstGeom prst="rect">
                <a:avLst/>
              </a:prstGeom>
            </p:spPr>
          </p:pic>
          <p:pic>
            <p:nvPicPr>
              <p:cNvPr id="124" name="Picture 123">
                <a:extLst>
                  <a:ext uri="{FF2B5EF4-FFF2-40B4-BE49-F238E27FC236}">
                    <a16:creationId xmlns:a16="http://schemas.microsoft.com/office/drawing/2014/main" id="{E56F07DB-37B6-4056-B10E-FBBEB5344FCF}"/>
                  </a:ext>
                </a:extLst>
              </p:cNvPr>
              <p:cNvPicPr>
                <a:picLocks noChangeAspect="1"/>
              </p:cNvPicPr>
              <p:nvPr/>
            </p:nvPicPr>
            <p:blipFill>
              <a:blip r:embed="rId89"/>
              <a:stretch>
                <a:fillRect/>
              </a:stretch>
            </p:blipFill>
            <p:spPr>
              <a:xfrm>
                <a:off x="4019873" y="2268963"/>
                <a:ext cx="976125" cy="190126"/>
              </a:xfrm>
              <a:prstGeom prst="rect">
                <a:avLst/>
              </a:prstGeom>
            </p:spPr>
          </p:pic>
          <p:pic>
            <p:nvPicPr>
              <p:cNvPr id="125" name="Picture 124">
                <a:extLst>
                  <a:ext uri="{FF2B5EF4-FFF2-40B4-BE49-F238E27FC236}">
                    <a16:creationId xmlns:a16="http://schemas.microsoft.com/office/drawing/2014/main" id="{756A3317-9D78-4059-9C52-74738CF1F3C6}"/>
                  </a:ext>
                </a:extLst>
              </p:cNvPr>
              <p:cNvPicPr>
                <a:picLocks noChangeAspect="1"/>
              </p:cNvPicPr>
              <p:nvPr/>
            </p:nvPicPr>
            <p:blipFill>
              <a:blip r:embed="rId90"/>
              <a:stretch>
                <a:fillRect/>
              </a:stretch>
            </p:blipFill>
            <p:spPr>
              <a:xfrm>
                <a:off x="5036477" y="2268963"/>
                <a:ext cx="757159" cy="203279"/>
              </a:xfrm>
              <a:prstGeom prst="rect">
                <a:avLst/>
              </a:prstGeom>
            </p:spPr>
          </p:pic>
        </p:grpSp>
        <p:grpSp>
          <p:nvGrpSpPr>
            <p:cNvPr id="156" name="Group 155">
              <a:extLst>
                <a:ext uri="{FF2B5EF4-FFF2-40B4-BE49-F238E27FC236}">
                  <a16:creationId xmlns:a16="http://schemas.microsoft.com/office/drawing/2014/main" id="{E8D1A194-139D-4258-8EE7-8C8CCCDE4FCE}"/>
                </a:ext>
              </a:extLst>
            </p:cNvPr>
            <p:cNvGrpSpPr/>
            <p:nvPr/>
          </p:nvGrpSpPr>
          <p:grpSpPr>
            <a:xfrm>
              <a:off x="3524230" y="2627716"/>
              <a:ext cx="2368098" cy="207896"/>
              <a:chOff x="3425538" y="2500716"/>
              <a:chExt cx="2368098" cy="207896"/>
            </a:xfrm>
          </p:grpSpPr>
          <p:pic>
            <p:nvPicPr>
              <p:cNvPr id="126" name="Picture 125">
                <a:extLst>
                  <a:ext uri="{FF2B5EF4-FFF2-40B4-BE49-F238E27FC236}">
                    <a16:creationId xmlns:a16="http://schemas.microsoft.com/office/drawing/2014/main" id="{1AA22C8E-9601-42E9-84FE-021F47B81364}"/>
                  </a:ext>
                </a:extLst>
              </p:cNvPr>
              <p:cNvPicPr>
                <a:picLocks noChangeAspect="1"/>
              </p:cNvPicPr>
              <p:nvPr/>
            </p:nvPicPr>
            <p:blipFill>
              <a:blip r:embed="rId91"/>
              <a:stretch>
                <a:fillRect/>
              </a:stretch>
            </p:blipFill>
            <p:spPr>
              <a:xfrm>
                <a:off x="3425538" y="2500716"/>
                <a:ext cx="551164" cy="207428"/>
              </a:xfrm>
              <a:prstGeom prst="rect">
                <a:avLst/>
              </a:prstGeom>
            </p:spPr>
          </p:pic>
          <p:grpSp>
            <p:nvGrpSpPr>
              <p:cNvPr id="143" name="Group 142">
                <a:extLst>
                  <a:ext uri="{FF2B5EF4-FFF2-40B4-BE49-F238E27FC236}">
                    <a16:creationId xmlns:a16="http://schemas.microsoft.com/office/drawing/2014/main" id="{0810DC37-A920-4BAE-977F-F8913D3FB4C4}"/>
                  </a:ext>
                </a:extLst>
              </p:cNvPr>
              <p:cNvGrpSpPr/>
              <p:nvPr/>
            </p:nvGrpSpPr>
            <p:grpSpPr>
              <a:xfrm>
                <a:off x="3981595" y="2500716"/>
                <a:ext cx="1812041" cy="207896"/>
                <a:chOff x="3981595" y="2500716"/>
                <a:chExt cx="1880994" cy="204384"/>
              </a:xfrm>
            </p:grpSpPr>
            <p:pic>
              <p:nvPicPr>
                <p:cNvPr id="127" name="Picture 126">
                  <a:extLst>
                    <a:ext uri="{FF2B5EF4-FFF2-40B4-BE49-F238E27FC236}">
                      <a16:creationId xmlns:a16="http://schemas.microsoft.com/office/drawing/2014/main" id="{F7CE2E91-7745-42AD-B62B-B71BA37C5C5B}"/>
                    </a:ext>
                  </a:extLst>
                </p:cNvPr>
                <p:cNvPicPr>
                  <a:picLocks noChangeAspect="1"/>
                </p:cNvPicPr>
                <p:nvPr/>
              </p:nvPicPr>
              <p:blipFill>
                <a:blip r:embed="rId92"/>
                <a:stretch>
                  <a:fillRect/>
                </a:stretch>
              </p:blipFill>
              <p:spPr>
                <a:xfrm>
                  <a:off x="3981595" y="2500716"/>
                  <a:ext cx="702348" cy="204384"/>
                </a:xfrm>
                <a:prstGeom prst="rect">
                  <a:avLst/>
                </a:prstGeom>
              </p:spPr>
            </p:pic>
            <p:pic>
              <p:nvPicPr>
                <p:cNvPr id="128" name="Picture 127">
                  <a:extLst>
                    <a:ext uri="{FF2B5EF4-FFF2-40B4-BE49-F238E27FC236}">
                      <a16:creationId xmlns:a16="http://schemas.microsoft.com/office/drawing/2014/main" id="{BEB440CD-1C61-4236-A9DF-D75722F20585}"/>
                    </a:ext>
                  </a:extLst>
                </p:cNvPr>
                <p:cNvPicPr>
                  <a:picLocks noChangeAspect="1"/>
                </p:cNvPicPr>
                <p:nvPr/>
              </p:nvPicPr>
              <p:blipFill>
                <a:blip r:embed="rId93"/>
                <a:stretch>
                  <a:fillRect/>
                </a:stretch>
              </p:blipFill>
              <p:spPr>
                <a:xfrm>
                  <a:off x="4696713" y="2509362"/>
                  <a:ext cx="702348" cy="193659"/>
                </a:xfrm>
                <a:prstGeom prst="rect">
                  <a:avLst/>
                </a:prstGeom>
              </p:spPr>
            </p:pic>
            <p:pic>
              <p:nvPicPr>
                <p:cNvPr id="132" name="Picture 131">
                  <a:extLst>
                    <a:ext uri="{FF2B5EF4-FFF2-40B4-BE49-F238E27FC236}">
                      <a16:creationId xmlns:a16="http://schemas.microsoft.com/office/drawing/2014/main" id="{9BA1B71A-A7F4-4D1B-8A98-6F2682BAF917}"/>
                    </a:ext>
                  </a:extLst>
                </p:cNvPr>
                <p:cNvPicPr>
                  <a:picLocks noChangeAspect="1"/>
                </p:cNvPicPr>
                <p:nvPr/>
              </p:nvPicPr>
              <p:blipFill>
                <a:blip r:embed="rId94"/>
                <a:stretch>
                  <a:fillRect/>
                </a:stretch>
              </p:blipFill>
              <p:spPr>
                <a:xfrm>
                  <a:off x="5410235" y="2501900"/>
                  <a:ext cx="452354" cy="200120"/>
                </a:xfrm>
                <a:prstGeom prst="rect">
                  <a:avLst/>
                </a:prstGeom>
              </p:spPr>
            </p:pic>
          </p:grpSp>
        </p:grpSp>
        <p:grpSp>
          <p:nvGrpSpPr>
            <p:cNvPr id="155" name="Group 154">
              <a:extLst>
                <a:ext uri="{FF2B5EF4-FFF2-40B4-BE49-F238E27FC236}">
                  <a16:creationId xmlns:a16="http://schemas.microsoft.com/office/drawing/2014/main" id="{D36906FF-7083-40DB-BA28-3C071CDA9E1C}"/>
                </a:ext>
              </a:extLst>
            </p:cNvPr>
            <p:cNvGrpSpPr/>
            <p:nvPr/>
          </p:nvGrpSpPr>
          <p:grpSpPr>
            <a:xfrm>
              <a:off x="3522716" y="2862355"/>
              <a:ext cx="2399838" cy="187541"/>
              <a:chOff x="3424024" y="2760755"/>
              <a:chExt cx="2399838" cy="187541"/>
            </a:xfrm>
          </p:grpSpPr>
          <p:pic>
            <p:nvPicPr>
              <p:cNvPr id="129" name="Picture 128">
                <a:extLst>
                  <a:ext uri="{FF2B5EF4-FFF2-40B4-BE49-F238E27FC236}">
                    <a16:creationId xmlns:a16="http://schemas.microsoft.com/office/drawing/2014/main" id="{EFA99513-BEB0-432F-9490-4E9F2CD1D72A}"/>
                  </a:ext>
                </a:extLst>
              </p:cNvPr>
              <p:cNvPicPr>
                <a:picLocks noChangeAspect="1"/>
              </p:cNvPicPr>
              <p:nvPr/>
            </p:nvPicPr>
            <p:blipFill>
              <a:blip r:embed="rId95"/>
              <a:stretch>
                <a:fillRect/>
              </a:stretch>
            </p:blipFill>
            <p:spPr>
              <a:xfrm>
                <a:off x="3424024" y="2760755"/>
                <a:ext cx="676098" cy="187203"/>
              </a:xfrm>
              <a:prstGeom prst="rect">
                <a:avLst/>
              </a:prstGeom>
            </p:spPr>
          </p:pic>
          <p:pic>
            <p:nvPicPr>
              <p:cNvPr id="130" name="Picture 129">
                <a:extLst>
                  <a:ext uri="{FF2B5EF4-FFF2-40B4-BE49-F238E27FC236}">
                    <a16:creationId xmlns:a16="http://schemas.microsoft.com/office/drawing/2014/main" id="{CE55E3E8-0BB7-4C69-8D37-34274C907A23}"/>
                  </a:ext>
                </a:extLst>
              </p:cNvPr>
              <p:cNvPicPr>
                <a:picLocks noChangeAspect="1"/>
              </p:cNvPicPr>
              <p:nvPr/>
            </p:nvPicPr>
            <p:blipFill>
              <a:blip r:embed="rId96"/>
              <a:stretch>
                <a:fillRect/>
              </a:stretch>
            </p:blipFill>
            <p:spPr>
              <a:xfrm>
                <a:off x="4112061" y="2760755"/>
                <a:ext cx="701103" cy="187541"/>
              </a:xfrm>
              <a:prstGeom prst="rect">
                <a:avLst/>
              </a:prstGeom>
            </p:spPr>
          </p:pic>
          <p:pic>
            <p:nvPicPr>
              <p:cNvPr id="131" name="Picture 130">
                <a:extLst>
                  <a:ext uri="{FF2B5EF4-FFF2-40B4-BE49-F238E27FC236}">
                    <a16:creationId xmlns:a16="http://schemas.microsoft.com/office/drawing/2014/main" id="{37EC572F-9659-4B3E-9E42-3127ACE50D41}"/>
                  </a:ext>
                </a:extLst>
              </p:cNvPr>
              <p:cNvPicPr>
                <a:picLocks noChangeAspect="1"/>
              </p:cNvPicPr>
              <p:nvPr/>
            </p:nvPicPr>
            <p:blipFill>
              <a:blip r:embed="rId97"/>
              <a:stretch>
                <a:fillRect/>
              </a:stretch>
            </p:blipFill>
            <p:spPr>
              <a:xfrm>
                <a:off x="4831183" y="2760755"/>
                <a:ext cx="441255" cy="181734"/>
              </a:xfrm>
              <a:prstGeom prst="rect">
                <a:avLst/>
              </a:prstGeom>
            </p:spPr>
          </p:pic>
          <p:pic>
            <p:nvPicPr>
              <p:cNvPr id="142" name="Picture 141">
                <a:extLst>
                  <a:ext uri="{FF2B5EF4-FFF2-40B4-BE49-F238E27FC236}">
                    <a16:creationId xmlns:a16="http://schemas.microsoft.com/office/drawing/2014/main" id="{6987E4EE-9C6E-432A-9B53-7DD27A903B5E}"/>
                  </a:ext>
                </a:extLst>
              </p:cNvPr>
              <p:cNvPicPr>
                <a:picLocks noChangeAspect="1"/>
              </p:cNvPicPr>
              <p:nvPr/>
            </p:nvPicPr>
            <p:blipFill>
              <a:blip r:embed="rId98"/>
              <a:stretch>
                <a:fillRect/>
              </a:stretch>
            </p:blipFill>
            <p:spPr>
              <a:xfrm>
                <a:off x="5280348" y="2760755"/>
                <a:ext cx="543514" cy="172144"/>
              </a:xfrm>
              <a:prstGeom prst="rect">
                <a:avLst/>
              </a:prstGeom>
            </p:spPr>
          </p:pic>
        </p:grpSp>
        <p:grpSp>
          <p:nvGrpSpPr>
            <p:cNvPr id="154" name="Group 153">
              <a:extLst>
                <a:ext uri="{FF2B5EF4-FFF2-40B4-BE49-F238E27FC236}">
                  <a16:creationId xmlns:a16="http://schemas.microsoft.com/office/drawing/2014/main" id="{FA935698-C0F6-4761-85CB-39842F7C3AC7}"/>
                </a:ext>
              </a:extLst>
            </p:cNvPr>
            <p:cNvGrpSpPr/>
            <p:nvPr/>
          </p:nvGrpSpPr>
          <p:grpSpPr>
            <a:xfrm>
              <a:off x="3528487" y="3079804"/>
              <a:ext cx="2171843" cy="175796"/>
              <a:chOff x="3423445" y="2959154"/>
              <a:chExt cx="2171843" cy="175796"/>
            </a:xfrm>
          </p:grpSpPr>
          <p:pic>
            <p:nvPicPr>
              <p:cNvPr id="138" name="Picture 137">
                <a:extLst>
                  <a:ext uri="{FF2B5EF4-FFF2-40B4-BE49-F238E27FC236}">
                    <a16:creationId xmlns:a16="http://schemas.microsoft.com/office/drawing/2014/main" id="{B78E9D56-97AA-4A01-9C60-3D8A51576E5F}"/>
                  </a:ext>
                </a:extLst>
              </p:cNvPr>
              <p:cNvPicPr>
                <a:picLocks noChangeAspect="1"/>
              </p:cNvPicPr>
              <p:nvPr/>
            </p:nvPicPr>
            <p:blipFill>
              <a:blip r:embed="rId99"/>
              <a:stretch>
                <a:fillRect/>
              </a:stretch>
            </p:blipFill>
            <p:spPr>
              <a:xfrm>
                <a:off x="4439176" y="2959154"/>
                <a:ext cx="486969" cy="172062"/>
              </a:xfrm>
              <a:prstGeom prst="rect">
                <a:avLst/>
              </a:prstGeom>
            </p:spPr>
          </p:pic>
          <p:pic>
            <p:nvPicPr>
              <p:cNvPr id="140" name="Picture 139">
                <a:extLst>
                  <a:ext uri="{FF2B5EF4-FFF2-40B4-BE49-F238E27FC236}">
                    <a16:creationId xmlns:a16="http://schemas.microsoft.com/office/drawing/2014/main" id="{56A8BC71-1637-4124-840D-9FBA7796F0B7}"/>
                  </a:ext>
                </a:extLst>
              </p:cNvPr>
              <p:cNvPicPr>
                <a:picLocks noChangeAspect="1"/>
              </p:cNvPicPr>
              <p:nvPr/>
            </p:nvPicPr>
            <p:blipFill>
              <a:blip r:embed="rId100"/>
              <a:stretch>
                <a:fillRect/>
              </a:stretch>
            </p:blipFill>
            <p:spPr>
              <a:xfrm>
                <a:off x="4949588" y="2959154"/>
                <a:ext cx="645700" cy="171218"/>
              </a:xfrm>
              <a:prstGeom prst="rect">
                <a:avLst/>
              </a:prstGeom>
            </p:spPr>
          </p:pic>
          <p:pic>
            <p:nvPicPr>
              <p:cNvPr id="145" name="Picture 144">
                <a:extLst>
                  <a:ext uri="{FF2B5EF4-FFF2-40B4-BE49-F238E27FC236}">
                    <a16:creationId xmlns:a16="http://schemas.microsoft.com/office/drawing/2014/main" id="{47A91437-1D48-4B6A-B9AD-D8050B8F439C}"/>
                  </a:ext>
                </a:extLst>
              </p:cNvPr>
              <p:cNvPicPr>
                <a:picLocks noChangeAspect="1"/>
              </p:cNvPicPr>
              <p:nvPr/>
            </p:nvPicPr>
            <p:blipFill>
              <a:blip r:embed="rId101"/>
              <a:stretch>
                <a:fillRect/>
              </a:stretch>
            </p:blipFill>
            <p:spPr>
              <a:xfrm>
                <a:off x="3423445" y="2959154"/>
                <a:ext cx="470990" cy="175796"/>
              </a:xfrm>
              <a:prstGeom prst="rect">
                <a:avLst/>
              </a:prstGeom>
            </p:spPr>
          </p:pic>
          <p:pic>
            <p:nvPicPr>
              <p:cNvPr id="148" name="Picture 147">
                <a:extLst>
                  <a:ext uri="{FF2B5EF4-FFF2-40B4-BE49-F238E27FC236}">
                    <a16:creationId xmlns:a16="http://schemas.microsoft.com/office/drawing/2014/main" id="{8E2ABACF-CD5E-4918-A663-FB3E22B7C866}"/>
                  </a:ext>
                </a:extLst>
              </p:cNvPr>
              <p:cNvPicPr>
                <a:picLocks noChangeAspect="1"/>
              </p:cNvPicPr>
              <p:nvPr/>
            </p:nvPicPr>
            <p:blipFill>
              <a:blip r:embed="rId102"/>
              <a:stretch>
                <a:fillRect/>
              </a:stretch>
            </p:blipFill>
            <p:spPr>
              <a:xfrm>
                <a:off x="3914200" y="2959154"/>
                <a:ext cx="513037" cy="175795"/>
              </a:xfrm>
              <a:prstGeom prst="rect">
                <a:avLst/>
              </a:prstGeom>
            </p:spPr>
          </p:pic>
        </p:grpSp>
        <p:grpSp>
          <p:nvGrpSpPr>
            <p:cNvPr id="153" name="Group 152">
              <a:extLst>
                <a:ext uri="{FF2B5EF4-FFF2-40B4-BE49-F238E27FC236}">
                  <a16:creationId xmlns:a16="http://schemas.microsoft.com/office/drawing/2014/main" id="{84561772-FF11-4BB1-9DA3-390852004D09}"/>
                </a:ext>
              </a:extLst>
            </p:cNvPr>
            <p:cNvGrpSpPr/>
            <p:nvPr/>
          </p:nvGrpSpPr>
          <p:grpSpPr>
            <a:xfrm>
              <a:off x="3526619" y="3304111"/>
              <a:ext cx="2322464" cy="172144"/>
              <a:chOff x="3427927" y="3151711"/>
              <a:chExt cx="2322464" cy="172144"/>
            </a:xfrm>
          </p:grpSpPr>
          <p:pic>
            <p:nvPicPr>
              <p:cNvPr id="139" name="Picture 138">
                <a:extLst>
                  <a:ext uri="{FF2B5EF4-FFF2-40B4-BE49-F238E27FC236}">
                    <a16:creationId xmlns:a16="http://schemas.microsoft.com/office/drawing/2014/main" id="{F417B06B-E392-4E11-B51A-C0C4F3349524}"/>
                  </a:ext>
                </a:extLst>
              </p:cNvPr>
              <p:cNvPicPr>
                <a:picLocks noChangeAspect="1"/>
              </p:cNvPicPr>
              <p:nvPr/>
            </p:nvPicPr>
            <p:blipFill>
              <a:blip r:embed="rId103"/>
              <a:stretch>
                <a:fillRect/>
              </a:stretch>
            </p:blipFill>
            <p:spPr>
              <a:xfrm>
                <a:off x="3427927" y="3151711"/>
                <a:ext cx="424971" cy="172144"/>
              </a:xfrm>
              <a:prstGeom prst="rect">
                <a:avLst/>
              </a:prstGeom>
            </p:spPr>
          </p:pic>
          <p:pic>
            <p:nvPicPr>
              <p:cNvPr id="141" name="Picture 140">
                <a:extLst>
                  <a:ext uri="{FF2B5EF4-FFF2-40B4-BE49-F238E27FC236}">
                    <a16:creationId xmlns:a16="http://schemas.microsoft.com/office/drawing/2014/main" id="{74688824-DE53-4569-BCB6-5331CAFF4375}"/>
                  </a:ext>
                </a:extLst>
              </p:cNvPr>
              <p:cNvPicPr>
                <a:picLocks noChangeAspect="1"/>
              </p:cNvPicPr>
              <p:nvPr/>
            </p:nvPicPr>
            <p:blipFill>
              <a:blip r:embed="rId104"/>
              <a:stretch>
                <a:fillRect/>
              </a:stretch>
            </p:blipFill>
            <p:spPr>
              <a:xfrm>
                <a:off x="3870804" y="3151711"/>
                <a:ext cx="621813" cy="167095"/>
              </a:xfrm>
              <a:prstGeom prst="rect">
                <a:avLst/>
              </a:prstGeom>
            </p:spPr>
          </p:pic>
          <p:pic>
            <p:nvPicPr>
              <p:cNvPr id="149" name="Picture 148">
                <a:extLst>
                  <a:ext uri="{FF2B5EF4-FFF2-40B4-BE49-F238E27FC236}">
                    <a16:creationId xmlns:a16="http://schemas.microsoft.com/office/drawing/2014/main" id="{9D1CBC88-B09D-4974-8666-33D365320671}"/>
                  </a:ext>
                </a:extLst>
              </p:cNvPr>
              <p:cNvPicPr>
                <a:picLocks noChangeAspect="1"/>
              </p:cNvPicPr>
              <p:nvPr/>
            </p:nvPicPr>
            <p:blipFill>
              <a:blip r:embed="rId105"/>
              <a:stretch>
                <a:fillRect/>
              </a:stretch>
            </p:blipFill>
            <p:spPr>
              <a:xfrm>
                <a:off x="4514982" y="3151711"/>
                <a:ext cx="525954" cy="158154"/>
              </a:xfrm>
              <a:prstGeom prst="rect">
                <a:avLst/>
              </a:prstGeom>
            </p:spPr>
          </p:pic>
          <p:pic>
            <p:nvPicPr>
              <p:cNvPr id="150" name="Picture 149">
                <a:extLst>
                  <a:ext uri="{FF2B5EF4-FFF2-40B4-BE49-F238E27FC236}">
                    <a16:creationId xmlns:a16="http://schemas.microsoft.com/office/drawing/2014/main" id="{0CDE03C3-D7E8-4B12-B2D2-81FEA458057D}"/>
                  </a:ext>
                </a:extLst>
              </p:cNvPr>
              <p:cNvPicPr>
                <a:picLocks noChangeAspect="1"/>
              </p:cNvPicPr>
              <p:nvPr/>
            </p:nvPicPr>
            <p:blipFill>
              <a:blip r:embed="rId106"/>
              <a:stretch>
                <a:fillRect/>
              </a:stretch>
            </p:blipFill>
            <p:spPr>
              <a:xfrm>
                <a:off x="5085272" y="3151711"/>
                <a:ext cx="326856" cy="159537"/>
              </a:xfrm>
              <a:prstGeom prst="rect">
                <a:avLst/>
              </a:prstGeom>
            </p:spPr>
          </p:pic>
          <p:pic>
            <p:nvPicPr>
              <p:cNvPr id="152" name="Picture 151">
                <a:extLst>
                  <a:ext uri="{FF2B5EF4-FFF2-40B4-BE49-F238E27FC236}">
                    <a16:creationId xmlns:a16="http://schemas.microsoft.com/office/drawing/2014/main" id="{65FB0814-3217-4764-A12C-BEC0162AB707}"/>
                  </a:ext>
                </a:extLst>
              </p:cNvPr>
              <p:cNvPicPr>
                <a:picLocks noChangeAspect="1"/>
              </p:cNvPicPr>
              <p:nvPr/>
            </p:nvPicPr>
            <p:blipFill>
              <a:blip r:embed="rId107"/>
              <a:stretch>
                <a:fillRect/>
              </a:stretch>
            </p:blipFill>
            <p:spPr>
              <a:xfrm>
                <a:off x="5472536" y="3151711"/>
                <a:ext cx="277855" cy="128762"/>
              </a:xfrm>
              <a:prstGeom prst="rect">
                <a:avLst/>
              </a:prstGeom>
            </p:spPr>
          </p:pic>
        </p:grpSp>
        <p:pic>
          <p:nvPicPr>
            <p:cNvPr id="159" name="Picture 158">
              <a:extLst>
                <a:ext uri="{FF2B5EF4-FFF2-40B4-BE49-F238E27FC236}">
                  <a16:creationId xmlns:a16="http://schemas.microsoft.com/office/drawing/2014/main" id="{E1259624-C13D-42D0-BCDA-9F8549D90E6D}"/>
                </a:ext>
              </a:extLst>
            </p:cNvPr>
            <p:cNvPicPr>
              <a:picLocks noChangeAspect="1"/>
            </p:cNvPicPr>
            <p:nvPr/>
          </p:nvPicPr>
          <p:blipFill>
            <a:blip r:embed="rId108" cstate="hqprint">
              <a:extLst>
                <a:ext uri="{28A0092B-C50C-407E-A947-70E740481C1C}">
                  <a14:useLocalDpi xmlns:a14="http://schemas.microsoft.com/office/drawing/2010/main"/>
                </a:ext>
              </a:extLst>
            </a:blip>
            <a:stretch>
              <a:fillRect/>
            </a:stretch>
          </p:blipFill>
          <p:spPr>
            <a:xfrm>
              <a:off x="6082997" y="2723630"/>
              <a:ext cx="616781" cy="313365"/>
            </a:xfrm>
            <a:prstGeom prst="rect">
              <a:avLst/>
            </a:prstGeom>
          </p:spPr>
        </p:pic>
        <p:pic>
          <p:nvPicPr>
            <p:cNvPr id="161" name="Picture 160">
              <a:extLst>
                <a:ext uri="{FF2B5EF4-FFF2-40B4-BE49-F238E27FC236}">
                  <a16:creationId xmlns:a16="http://schemas.microsoft.com/office/drawing/2014/main" id="{BF5761AE-D174-4900-AA28-88C6A9BDCEBF}"/>
                </a:ext>
              </a:extLst>
            </p:cNvPr>
            <p:cNvPicPr>
              <a:picLocks noChangeAspect="1"/>
            </p:cNvPicPr>
            <p:nvPr/>
          </p:nvPicPr>
          <p:blipFill>
            <a:blip r:embed="rId109" cstate="hqprint">
              <a:extLst>
                <a:ext uri="{28A0092B-C50C-407E-A947-70E740481C1C}">
                  <a14:useLocalDpi xmlns:a14="http://schemas.microsoft.com/office/drawing/2010/main"/>
                </a:ext>
              </a:extLst>
            </a:blip>
            <a:stretch>
              <a:fillRect/>
            </a:stretch>
          </p:blipFill>
          <p:spPr>
            <a:xfrm>
              <a:off x="6780639" y="2721638"/>
              <a:ext cx="606704" cy="303962"/>
            </a:xfrm>
            <a:prstGeom prst="rect">
              <a:avLst/>
            </a:prstGeom>
          </p:spPr>
        </p:pic>
        <p:pic>
          <p:nvPicPr>
            <p:cNvPr id="162" name="Picture 161">
              <a:extLst>
                <a:ext uri="{FF2B5EF4-FFF2-40B4-BE49-F238E27FC236}">
                  <a16:creationId xmlns:a16="http://schemas.microsoft.com/office/drawing/2014/main" id="{519F5E55-C086-40B7-872A-86D85C6C4CE4}"/>
                </a:ext>
              </a:extLst>
            </p:cNvPr>
            <p:cNvPicPr>
              <a:picLocks noChangeAspect="1"/>
            </p:cNvPicPr>
            <p:nvPr/>
          </p:nvPicPr>
          <p:blipFill>
            <a:blip r:embed="rId110"/>
            <a:stretch>
              <a:fillRect/>
            </a:stretch>
          </p:blipFill>
          <p:spPr>
            <a:xfrm>
              <a:off x="6111583" y="3148516"/>
              <a:ext cx="600437" cy="324655"/>
            </a:xfrm>
            <a:prstGeom prst="rect">
              <a:avLst/>
            </a:prstGeom>
          </p:spPr>
        </p:pic>
        <p:pic>
          <p:nvPicPr>
            <p:cNvPr id="163" name="Picture 162">
              <a:extLst>
                <a:ext uri="{FF2B5EF4-FFF2-40B4-BE49-F238E27FC236}">
                  <a16:creationId xmlns:a16="http://schemas.microsoft.com/office/drawing/2014/main" id="{D3CBFCC9-DE21-4F13-8C26-4BC10D4B1EAA}"/>
                </a:ext>
              </a:extLst>
            </p:cNvPr>
            <p:cNvPicPr>
              <a:picLocks noChangeAspect="1"/>
            </p:cNvPicPr>
            <p:nvPr/>
          </p:nvPicPr>
          <p:blipFill>
            <a:blip r:embed="rId111"/>
            <a:stretch>
              <a:fillRect/>
            </a:stretch>
          </p:blipFill>
          <p:spPr>
            <a:xfrm>
              <a:off x="6744194" y="3151100"/>
              <a:ext cx="385960" cy="356769"/>
            </a:xfrm>
            <a:prstGeom prst="rect">
              <a:avLst/>
            </a:prstGeom>
          </p:spPr>
        </p:pic>
        <p:pic>
          <p:nvPicPr>
            <p:cNvPr id="215" name="Picture 214">
              <a:extLst>
                <a:ext uri="{FF2B5EF4-FFF2-40B4-BE49-F238E27FC236}">
                  <a16:creationId xmlns:a16="http://schemas.microsoft.com/office/drawing/2014/main" id="{0D1215F2-FD64-444D-A4E4-E77070189264}"/>
                </a:ext>
              </a:extLst>
            </p:cNvPr>
            <p:cNvPicPr>
              <a:picLocks noChangeAspect="1"/>
            </p:cNvPicPr>
            <p:nvPr/>
          </p:nvPicPr>
          <p:blipFill>
            <a:blip r:embed="rId15"/>
            <a:stretch>
              <a:fillRect/>
            </a:stretch>
          </p:blipFill>
          <p:spPr>
            <a:xfrm>
              <a:off x="9709273" y="3192556"/>
              <a:ext cx="304826" cy="304826"/>
            </a:xfrm>
            <a:prstGeom prst="rect">
              <a:avLst/>
            </a:prstGeom>
          </p:spPr>
        </p:pic>
        <p:sp>
          <p:nvSpPr>
            <p:cNvPr id="216" name="TextBox 215">
              <a:extLst>
                <a:ext uri="{FF2B5EF4-FFF2-40B4-BE49-F238E27FC236}">
                  <a16:creationId xmlns:a16="http://schemas.microsoft.com/office/drawing/2014/main" id="{422D0F47-91CE-4960-B99B-31B4AE7808BE}"/>
                </a:ext>
              </a:extLst>
            </p:cNvPr>
            <p:cNvSpPr txBox="1"/>
            <p:nvPr/>
          </p:nvSpPr>
          <p:spPr>
            <a:xfrm>
              <a:off x="9961947" y="3188928"/>
              <a:ext cx="6059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595957"/>
                  </a:solidFill>
                  <a:latin typeface="Arial"/>
                  <a:ea typeface="Microsoft YaHei Light"/>
                </a:rPr>
                <a:t>MDC</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217" name="TextBox 216">
              <a:extLst>
                <a:ext uri="{FF2B5EF4-FFF2-40B4-BE49-F238E27FC236}">
                  <a16:creationId xmlns:a16="http://schemas.microsoft.com/office/drawing/2014/main" id="{D25C7BBF-50F8-4BE8-8EC2-74981C915160}"/>
                </a:ext>
              </a:extLst>
            </p:cNvPr>
            <p:cNvSpPr txBox="1"/>
            <p:nvPr/>
          </p:nvSpPr>
          <p:spPr>
            <a:xfrm>
              <a:off x="9893496" y="2113158"/>
              <a:ext cx="14958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595957"/>
                  </a:solidFill>
                  <a:effectLst/>
                  <a:uLnTx/>
                  <a:uFillTx/>
                  <a:latin typeface="Arial"/>
                  <a:ea typeface="Microsoft YaHei Light"/>
                  <a:cs typeface="+mn-cs"/>
                </a:rPr>
                <a:t>ADAS/AD Perception </a:t>
              </a:r>
              <a:r>
                <a:rPr lang="en-US" altLang="zh-CN" sz="1000">
                  <a:solidFill>
                    <a:srgbClr val="595957"/>
                  </a:solidFill>
                  <a:latin typeface="Arial"/>
                  <a:ea typeface="Microsoft YaHei Light"/>
                </a:rPr>
                <a:t>System </a:t>
              </a:r>
              <a:r>
                <a:rPr kumimoji="0" lang="en-US" altLang="zh-CN" sz="1000" b="0" i="0" u="none" strike="noStrike" kern="1200" cap="none" spc="0" normalizeH="0" baseline="0" noProof="0">
                  <a:ln>
                    <a:noFill/>
                  </a:ln>
                  <a:solidFill>
                    <a:srgbClr val="595957"/>
                  </a:solidFill>
                  <a:effectLst/>
                  <a:uLnTx/>
                  <a:uFillTx/>
                  <a:latin typeface="Arial"/>
                  <a:ea typeface="Microsoft YaHei Light"/>
                  <a:cs typeface="+mn-cs"/>
                </a:rPr>
                <a:t>Control</a:t>
              </a:r>
              <a:endParaRPr kumimoji="0" lang="zh-CN" alt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164" name="Picture 163">
              <a:extLst>
                <a:ext uri="{FF2B5EF4-FFF2-40B4-BE49-F238E27FC236}">
                  <a16:creationId xmlns:a16="http://schemas.microsoft.com/office/drawing/2014/main" id="{FF0E913F-3A57-4C9F-B8FE-E8E415E67721}"/>
                </a:ext>
              </a:extLst>
            </p:cNvPr>
            <p:cNvPicPr>
              <a:picLocks noChangeAspect="1"/>
            </p:cNvPicPr>
            <p:nvPr/>
          </p:nvPicPr>
          <p:blipFill>
            <a:blip r:embed="rId112" cstate="hqprint">
              <a:extLst>
                <a:ext uri="{28A0092B-C50C-407E-A947-70E740481C1C}">
                  <a14:useLocalDpi xmlns:a14="http://schemas.microsoft.com/office/drawing/2010/main"/>
                </a:ext>
              </a:extLst>
            </a:blip>
            <a:stretch>
              <a:fillRect/>
            </a:stretch>
          </p:blipFill>
          <p:spPr>
            <a:xfrm>
              <a:off x="10445903" y="3168235"/>
              <a:ext cx="605998" cy="339096"/>
            </a:xfrm>
            <a:prstGeom prst="rect">
              <a:avLst/>
            </a:prstGeom>
          </p:spPr>
        </p:pic>
        <p:pic>
          <p:nvPicPr>
            <p:cNvPr id="166" name="Picture 165">
              <a:extLst>
                <a:ext uri="{FF2B5EF4-FFF2-40B4-BE49-F238E27FC236}">
                  <a16:creationId xmlns:a16="http://schemas.microsoft.com/office/drawing/2014/main" id="{0A312030-8089-49B3-B743-FE5E3349A122}"/>
                </a:ext>
              </a:extLst>
            </p:cNvPr>
            <p:cNvPicPr>
              <a:picLocks noChangeAspect="1"/>
            </p:cNvPicPr>
            <p:nvPr/>
          </p:nvPicPr>
          <p:blipFill>
            <a:blip r:embed="rId113" cstate="hqprint">
              <a:extLst>
                <a:ext uri="{28A0092B-C50C-407E-A947-70E740481C1C}">
                  <a14:useLocalDpi xmlns:a14="http://schemas.microsoft.com/office/drawing/2010/main"/>
                </a:ext>
              </a:extLst>
            </a:blip>
            <a:stretch>
              <a:fillRect/>
            </a:stretch>
          </p:blipFill>
          <p:spPr>
            <a:xfrm>
              <a:off x="10307697" y="2528791"/>
              <a:ext cx="643009" cy="414409"/>
            </a:xfrm>
            <a:prstGeom prst="rect">
              <a:avLst/>
            </a:prstGeom>
          </p:spPr>
        </p:pic>
        <p:pic>
          <p:nvPicPr>
            <p:cNvPr id="167" name="Picture 166">
              <a:extLst>
                <a:ext uri="{FF2B5EF4-FFF2-40B4-BE49-F238E27FC236}">
                  <a16:creationId xmlns:a16="http://schemas.microsoft.com/office/drawing/2014/main" id="{C6E81D10-7753-4957-9ED3-3817ED4B9BC5}"/>
                </a:ext>
              </a:extLst>
            </p:cNvPr>
            <p:cNvPicPr>
              <a:picLocks noChangeAspect="1"/>
            </p:cNvPicPr>
            <p:nvPr/>
          </p:nvPicPr>
          <p:blipFill>
            <a:blip r:embed="rId114" cstate="hqprint">
              <a:extLst>
                <a:ext uri="{28A0092B-C50C-407E-A947-70E740481C1C}">
                  <a14:useLocalDpi xmlns:a14="http://schemas.microsoft.com/office/drawing/2010/main"/>
                </a:ext>
              </a:extLst>
            </a:blip>
            <a:stretch>
              <a:fillRect/>
            </a:stretch>
          </p:blipFill>
          <p:spPr>
            <a:xfrm>
              <a:off x="9700546" y="3004583"/>
              <a:ext cx="848009" cy="161804"/>
            </a:xfrm>
            <a:prstGeom prst="rect">
              <a:avLst/>
            </a:prstGeom>
          </p:spPr>
        </p:pic>
        <p:pic>
          <p:nvPicPr>
            <p:cNvPr id="169" name="Picture 168">
              <a:extLst>
                <a:ext uri="{FF2B5EF4-FFF2-40B4-BE49-F238E27FC236}">
                  <a16:creationId xmlns:a16="http://schemas.microsoft.com/office/drawing/2014/main" id="{170FFD75-CD30-459E-B991-C66440815D7F}"/>
                </a:ext>
              </a:extLst>
            </p:cNvPr>
            <p:cNvPicPr>
              <a:picLocks noChangeAspect="1"/>
            </p:cNvPicPr>
            <p:nvPr/>
          </p:nvPicPr>
          <p:blipFill>
            <a:blip r:embed="rId115" cstate="hqprint">
              <a:extLst>
                <a:ext uri="{28A0092B-C50C-407E-A947-70E740481C1C}">
                  <a14:useLocalDpi xmlns:a14="http://schemas.microsoft.com/office/drawing/2010/main"/>
                </a:ext>
              </a:extLst>
            </a:blip>
            <a:stretch>
              <a:fillRect/>
            </a:stretch>
          </p:blipFill>
          <p:spPr>
            <a:xfrm>
              <a:off x="11096930" y="3221729"/>
              <a:ext cx="565881" cy="279029"/>
            </a:xfrm>
            <a:prstGeom prst="rect">
              <a:avLst/>
            </a:prstGeom>
          </p:spPr>
        </p:pic>
        <p:pic>
          <p:nvPicPr>
            <p:cNvPr id="170" name="Picture 169">
              <a:extLst>
                <a:ext uri="{FF2B5EF4-FFF2-40B4-BE49-F238E27FC236}">
                  <a16:creationId xmlns:a16="http://schemas.microsoft.com/office/drawing/2014/main" id="{AFDC1649-033C-4B83-9B08-9D32766ED91F}"/>
                </a:ext>
              </a:extLst>
            </p:cNvPr>
            <p:cNvPicPr>
              <a:picLocks noChangeAspect="1"/>
            </p:cNvPicPr>
            <p:nvPr/>
          </p:nvPicPr>
          <p:blipFill>
            <a:blip r:embed="rId116" cstate="hqprint">
              <a:extLst>
                <a:ext uri="{28A0092B-C50C-407E-A947-70E740481C1C}">
                  <a14:useLocalDpi xmlns:a14="http://schemas.microsoft.com/office/drawing/2010/main"/>
                </a:ext>
              </a:extLst>
            </a:blip>
            <a:stretch>
              <a:fillRect/>
            </a:stretch>
          </p:blipFill>
          <p:spPr>
            <a:xfrm>
              <a:off x="11086270" y="2727116"/>
              <a:ext cx="560569" cy="440633"/>
            </a:xfrm>
            <a:prstGeom prst="rect">
              <a:avLst/>
            </a:prstGeom>
          </p:spPr>
        </p:pic>
      </p:grpSp>
      <p:sp>
        <p:nvSpPr>
          <p:cNvPr id="218" name="Rectangle 217">
            <a:extLst>
              <a:ext uri="{FF2B5EF4-FFF2-40B4-BE49-F238E27FC236}">
                <a16:creationId xmlns:a16="http://schemas.microsoft.com/office/drawing/2014/main" id="{F335DE0E-BC9C-4B54-9C05-EC80B17D48A5}"/>
              </a:ext>
            </a:extLst>
          </p:cNvPr>
          <p:cNvSpPr/>
          <p:nvPr/>
        </p:nvSpPr>
        <p:spPr>
          <a:xfrm>
            <a:off x="1307810" y="1478559"/>
            <a:ext cx="10374305" cy="283657"/>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pic>
        <p:nvPicPr>
          <p:cNvPr id="219" name="Picture 218">
            <a:extLst>
              <a:ext uri="{FF2B5EF4-FFF2-40B4-BE49-F238E27FC236}">
                <a16:creationId xmlns:a16="http://schemas.microsoft.com/office/drawing/2014/main" id="{458B5F49-ED7E-46BF-B9DB-53C39DEF54EA}"/>
              </a:ext>
            </a:extLst>
          </p:cNvPr>
          <p:cNvPicPr>
            <a:picLocks noChangeAspect="1"/>
          </p:cNvPicPr>
          <p:nvPr/>
        </p:nvPicPr>
        <p:blipFill>
          <a:blip r:embed="rId117" cstate="hqprint">
            <a:extLst>
              <a:ext uri="{28A0092B-C50C-407E-A947-70E740481C1C}">
                <a14:useLocalDpi xmlns:a14="http://schemas.microsoft.com/office/drawing/2010/main"/>
              </a:ext>
            </a:extLst>
          </a:blip>
          <a:stretch>
            <a:fillRect/>
          </a:stretch>
        </p:blipFill>
        <p:spPr>
          <a:xfrm>
            <a:off x="1415380" y="1553420"/>
            <a:ext cx="480141" cy="181471"/>
          </a:xfrm>
          <a:prstGeom prst="rect">
            <a:avLst/>
          </a:prstGeom>
        </p:spPr>
      </p:pic>
      <p:pic>
        <p:nvPicPr>
          <p:cNvPr id="172" name="Picture 171">
            <a:extLst>
              <a:ext uri="{FF2B5EF4-FFF2-40B4-BE49-F238E27FC236}">
                <a16:creationId xmlns:a16="http://schemas.microsoft.com/office/drawing/2014/main" id="{6A719431-AD45-4906-B917-005BCB150B95}"/>
              </a:ext>
            </a:extLst>
          </p:cNvPr>
          <p:cNvPicPr>
            <a:picLocks noChangeAspect="1"/>
          </p:cNvPicPr>
          <p:nvPr/>
        </p:nvPicPr>
        <p:blipFill>
          <a:blip r:embed="rId118"/>
          <a:stretch>
            <a:fillRect/>
          </a:stretch>
        </p:blipFill>
        <p:spPr>
          <a:xfrm>
            <a:off x="5329443" y="1482669"/>
            <a:ext cx="241785" cy="246621"/>
          </a:xfrm>
          <a:prstGeom prst="rect">
            <a:avLst/>
          </a:prstGeom>
        </p:spPr>
      </p:pic>
      <p:sp>
        <p:nvSpPr>
          <p:cNvPr id="220" name="TextBox 219">
            <a:extLst>
              <a:ext uri="{FF2B5EF4-FFF2-40B4-BE49-F238E27FC236}">
                <a16:creationId xmlns:a16="http://schemas.microsoft.com/office/drawing/2014/main" id="{4E7C0761-7100-474A-8966-5EA7D820AD89}"/>
              </a:ext>
            </a:extLst>
          </p:cNvPr>
          <p:cNvSpPr txBox="1"/>
          <p:nvPr/>
        </p:nvSpPr>
        <p:spPr>
          <a:xfrm>
            <a:off x="516636" y="1406775"/>
            <a:ext cx="6880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595957"/>
                </a:solidFill>
                <a:latin typeface="Arial"/>
                <a:ea typeface="Microsoft YaHei Light"/>
              </a:rPr>
              <a:t>Info &amp; Forum</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173" name="Rectangle 172">
            <a:extLst>
              <a:ext uri="{FF2B5EF4-FFF2-40B4-BE49-F238E27FC236}">
                <a16:creationId xmlns:a16="http://schemas.microsoft.com/office/drawing/2014/main" id="{AECF6E61-1832-4065-8DC5-2E57054EA982}"/>
              </a:ext>
            </a:extLst>
          </p:cNvPr>
          <p:cNvSpPr/>
          <p:nvPr/>
        </p:nvSpPr>
        <p:spPr>
          <a:xfrm>
            <a:off x="2363513" y="1500555"/>
            <a:ext cx="3013967" cy="246221"/>
          </a:xfrm>
          <a:prstGeom prst="rect">
            <a:avLst/>
          </a:prstGeom>
        </p:spPr>
        <p:txBody>
          <a:bodyPr wrap="none">
            <a:spAutoFit/>
          </a:bodyPr>
          <a:lstStyle/>
          <a:p>
            <a:r>
              <a:rPr lang="en-US" altLang="zh-CN" sz="1000"/>
              <a:t>https://developer.arm.com/solutions/infrastructure </a:t>
            </a:r>
            <a:endParaRPr lang="zh-CN" altLang="en-US" sz="1000"/>
          </a:p>
        </p:txBody>
      </p:sp>
      <p:sp>
        <p:nvSpPr>
          <p:cNvPr id="221" name="TextBox 220">
            <a:extLst>
              <a:ext uri="{FF2B5EF4-FFF2-40B4-BE49-F238E27FC236}">
                <a16:creationId xmlns:a16="http://schemas.microsoft.com/office/drawing/2014/main" id="{B0DDB1F8-C773-48B3-9785-14B8716B7F9A}"/>
              </a:ext>
            </a:extLst>
          </p:cNvPr>
          <p:cNvSpPr txBox="1"/>
          <p:nvPr/>
        </p:nvSpPr>
        <p:spPr>
          <a:xfrm>
            <a:off x="1906475" y="1496468"/>
            <a:ext cx="6059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595957"/>
                </a:solidFill>
                <a:latin typeface="Arial"/>
                <a:ea typeface="Microsoft YaHei Light"/>
              </a:rPr>
              <a:t>AIDC</a:t>
            </a:r>
            <a:endParaRPr kumimoji="0" lang="zh-CN" altLang="en-US" sz="12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188" name="Rectangle 187">
            <a:extLst>
              <a:ext uri="{FF2B5EF4-FFF2-40B4-BE49-F238E27FC236}">
                <a16:creationId xmlns:a16="http://schemas.microsoft.com/office/drawing/2014/main" id="{8C806483-90D7-4D45-8DB5-AAAA6AFACCB9}"/>
              </a:ext>
            </a:extLst>
          </p:cNvPr>
          <p:cNvSpPr/>
          <p:nvPr/>
        </p:nvSpPr>
        <p:spPr>
          <a:xfrm>
            <a:off x="8538310" y="1486741"/>
            <a:ext cx="3105337" cy="246221"/>
          </a:xfrm>
          <a:prstGeom prst="rect">
            <a:avLst/>
          </a:prstGeom>
        </p:spPr>
        <p:txBody>
          <a:bodyPr wrap="none">
            <a:spAutoFit/>
          </a:bodyPr>
          <a:lstStyle/>
          <a:p>
            <a:pPr lvl="0"/>
            <a:r>
              <a:rPr lang="en-US" altLang="zh-CN" sz="1000">
                <a:solidFill>
                  <a:srgbClr val="000000"/>
                </a:solidFill>
              </a:rPr>
              <a:t>https://github.com/aws/aws-graviton-gettting-started</a:t>
            </a:r>
            <a:endParaRPr lang="zh-CN" altLang="en-US" sz="1000">
              <a:solidFill>
                <a:srgbClr val="000000"/>
              </a:solidFill>
            </a:endParaRPr>
          </a:p>
        </p:txBody>
      </p:sp>
      <p:pic>
        <p:nvPicPr>
          <p:cNvPr id="227" name="Picture 226">
            <a:extLst>
              <a:ext uri="{FF2B5EF4-FFF2-40B4-BE49-F238E27FC236}">
                <a16:creationId xmlns:a16="http://schemas.microsoft.com/office/drawing/2014/main" id="{6FD2DB36-6EA3-4783-80D8-3098F669855B}"/>
              </a:ext>
            </a:extLst>
          </p:cNvPr>
          <p:cNvPicPr>
            <a:picLocks noChangeAspect="1"/>
          </p:cNvPicPr>
          <p:nvPr/>
        </p:nvPicPr>
        <p:blipFill>
          <a:blip r:embed="rId11"/>
          <a:stretch>
            <a:fillRect/>
          </a:stretch>
        </p:blipFill>
        <p:spPr>
          <a:xfrm>
            <a:off x="8236567" y="1504353"/>
            <a:ext cx="354884" cy="214930"/>
          </a:xfrm>
          <a:prstGeom prst="rect">
            <a:avLst/>
          </a:prstGeom>
        </p:spPr>
      </p:pic>
      <p:sp>
        <p:nvSpPr>
          <p:cNvPr id="222" name="Rectangle 221">
            <a:extLst>
              <a:ext uri="{FF2B5EF4-FFF2-40B4-BE49-F238E27FC236}">
                <a16:creationId xmlns:a16="http://schemas.microsoft.com/office/drawing/2014/main" id="{C8A984FE-4D5A-4BD2-BC60-A3ABECC6655D}"/>
              </a:ext>
            </a:extLst>
          </p:cNvPr>
          <p:cNvSpPr/>
          <p:nvPr/>
        </p:nvSpPr>
        <p:spPr>
          <a:xfrm>
            <a:off x="5605413" y="1477795"/>
            <a:ext cx="2424062" cy="246221"/>
          </a:xfrm>
          <a:prstGeom prst="rect">
            <a:avLst/>
          </a:prstGeom>
        </p:spPr>
        <p:txBody>
          <a:bodyPr wrap="none">
            <a:spAutoFit/>
          </a:bodyPr>
          <a:lstStyle/>
          <a:p>
            <a:r>
              <a:rPr lang="en-US" altLang="zh-CN" sz="1000"/>
              <a:t>https://www.huaweicloud.com/kunpeng/</a:t>
            </a:r>
            <a:endParaRPr lang="zh-CN" altLang="en-US" sz="1000"/>
          </a:p>
        </p:txBody>
      </p:sp>
      <p:graphicFrame>
        <p:nvGraphicFramePr>
          <p:cNvPr id="179" name="Diagram 178">
            <a:extLst>
              <a:ext uri="{FF2B5EF4-FFF2-40B4-BE49-F238E27FC236}">
                <a16:creationId xmlns:a16="http://schemas.microsoft.com/office/drawing/2014/main" id="{7C1B56F8-560A-44E0-B806-A979CFE6B228}"/>
              </a:ext>
            </a:extLst>
          </p:cNvPr>
          <p:cNvGraphicFramePr/>
          <p:nvPr>
            <p:extLst>
              <p:ext uri="{D42A27DB-BD31-4B8C-83A1-F6EECF244321}">
                <p14:modId xmlns:p14="http://schemas.microsoft.com/office/powerpoint/2010/main" val="2395495777"/>
              </p:ext>
            </p:extLst>
          </p:nvPr>
        </p:nvGraphicFramePr>
        <p:xfrm>
          <a:off x="-31534" y="6380581"/>
          <a:ext cx="5832769" cy="375945"/>
        </p:xfrm>
        <a:graphic>
          <a:graphicData uri="http://schemas.openxmlformats.org/drawingml/2006/diagram">
            <dgm:relIds xmlns:dgm="http://schemas.openxmlformats.org/drawingml/2006/diagram" xmlns:r="http://schemas.openxmlformats.org/officeDocument/2006/relationships" r:dm="rId119" r:lo="rId120" r:qs="rId121" r:cs="rId122"/>
          </a:graphicData>
        </a:graphic>
      </p:graphicFrame>
    </p:spTree>
    <p:extLst>
      <p:ext uri="{BB962C8B-B14F-4D97-AF65-F5344CB8AC3E}">
        <p14:creationId xmlns:p14="http://schemas.microsoft.com/office/powerpoint/2010/main" val="161646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Rectangle 585">
            <a:extLst>
              <a:ext uri="{FF2B5EF4-FFF2-40B4-BE49-F238E27FC236}">
                <a16:creationId xmlns:a16="http://schemas.microsoft.com/office/drawing/2014/main" id="{5E9237FE-8649-47A2-8DBB-A4C39FD55044}"/>
              </a:ext>
            </a:extLst>
          </p:cNvPr>
          <p:cNvSpPr/>
          <p:nvPr/>
        </p:nvSpPr>
        <p:spPr>
          <a:xfrm>
            <a:off x="9160778" y="1375670"/>
            <a:ext cx="2717184" cy="375336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318" name="Rectangle 317">
            <a:extLst>
              <a:ext uri="{FF2B5EF4-FFF2-40B4-BE49-F238E27FC236}">
                <a16:creationId xmlns:a16="http://schemas.microsoft.com/office/drawing/2014/main" id="{26966173-1EC9-4843-B9A8-A62A357513EF}"/>
              </a:ext>
            </a:extLst>
          </p:cNvPr>
          <p:cNvSpPr/>
          <p:nvPr/>
        </p:nvSpPr>
        <p:spPr>
          <a:xfrm>
            <a:off x="396791" y="4909180"/>
            <a:ext cx="1667038" cy="15083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Rectangle 316">
            <a:extLst>
              <a:ext uri="{FF2B5EF4-FFF2-40B4-BE49-F238E27FC236}">
                <a16:creationId xmlns:a16="http://schemas.microsoft.com/office/drawing/2014/main" id="{01096855-B896-412E-8155-2C7D61F8F2D7}"/>
              </a:ext>
            </a:extLst>
          </p:cNvPr>
          <p:cNvSpPr/>
          <p:nvPr/>
        </p:nvSpPr>
        <p:spPr>
          <a:xfrm>
            <a:off x="396790" y="3142714"/>
            <a:ext cx="1660280" cy="151255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230489" y="127715"/>
            <a:ext cx="11268075" cy="434975"/>
          </a:xfrm>
        </p:spPr>
        <p:txBody>
          <a:bodyPr>
            <a:normAutofit fontScale="90000"/>
          </a:bodyPr>
          <a:lstStyle/>
          <a:p>
            <a:r>
              <a:rPr lang="en-US"/>
              <a:t>Huawei’s Strategy &amp; Actions for Fostering ARM64 Ecosystem </a:t>
            </a:r>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lang="en-US" smtClean="0"/>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263" name="Text Box 5">
            <a:extLst>
              <a:ext uri="{FF2B5EF4-FFF2-40B4-BE49-F238E27FC236}">
                <a16:creationId xmlns:a16="http://schemas.microsoft.com/office/drawing/2014/main" id="{0D5F7308-9B3C-4369-B8A9-BAD0450F4B04}"/>
              </a:ext>
            </a:extLst>
          </p:cNvPr>
          <p:cNvSpPr txBox="1">
            <a:spLocks/>
          </p:cNvSpPr>
          <p:nvPr/>
        </p:nvSpPr>
        <p:spPr bwMode="auto">
          <a:xfrm>
            <a:off x="415212" y="3737601"/>
            <a:ext cx="907573" cy="232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6566" tIns="46566" rIns="46566" bIns="46566" anchor="ctr">
            <a:spAutoFit/>
          </a:bodyPr>
          <a:lstStyle>
            <a:lvl1pPr defTabSz="1719263">
              <a:defRPr b="1">
                <a:solidFill>
                  <a:srgbClr val="FFFFFF"/>
                </a:solidFill>
                <a:latin typeface="Helvetica Neue" charset="0"/>
                <a:ea typeface="Helvetica Neue" charset="0"/>
                <a:cs typeface="Helvetica Neue" charset="0"/>
                <a:sym typeface="Helvetica Neue" charset="0"/>
              </a:defRPr>
            </a:lvl1pPr>
            <a:lvl2pPr marL="742950" indent="-285750" defTabSz="1719263">
              <a:defRPr b="1">
                <a:solidFill>
                  <a:srgbClr val="FFFFFF"/>
                </a:solidFill>
                <a:latin typeface="Helvetica Neue" charset="0"/>
                <a:ea typeface="Helvetica Neue" charset="0"/>
                <a:cs typeface="Helvetica Neue" charset="0"/>
                <a:sym typeface="Helvetica Neue" charset="0"/>
              </a:defRPr>
            </a:lvl2pPr>
            <a:lvl3pPr marL="1143000" indent="-228600" defTabSz="1719263">
              <a:defRPr b="1">
                <a:solidFill>
                  <a:srgbClr val="FFFFFF"/>
                </a:solidFill>
                <a:latin typeface="Helvetica Neue" charset="0"/>
                <a:ea typeface="Helvetica Neue" charset="0"/>
                <a:cs typeface="Helvetica Neue" charset="0"/>
                <a:sym typeface="Helvetica Neue" charset="0"/>
              </a:defRPr>
            </a:lvl3pPr>
            <a:lvl4pPr marL="1600200" indent="-228600" defTabSz="1719263">
              <a:defRPr b="1">
                <a:solidFill>
                  <a:srgbClr val="FFFFFF"/>
                </a:solidFill>
                <a:latin typeface="Helvetica Neue" charset="0"/>
                <a:ea typeface="Helvetica Neue" charset="0"/>
                <a:cs typeface="Helvetica Neue" charset="0"/>
                <a:sym typeface="Helvetica Neue" charset="0"/>
              </a:defRPr>
            </a:lvl4pPr>
            <a:lvl5pPr marL="2057400" indent="-228600" defTabSz="1719263">
              <a:defRPr b="1">
                <a:solidFill>
                  <a:srgbClr val="FFFFFF"/>
                </a:solidFill>
                <a:latin typeface="Helvetica Neue" charset="0"/>
                <a:ea typeface="Helvetica Neue" charset="0"/>
                <a:cs typeface="Helvetica Neue" charset="0"/>
                <a:sym typeface="Helvetica Neue" charset="0"/>
              </a:defRPr>
            </a:lvl5pPr>
            <a:lvl6pPr marL="25146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nSpc>
                <a:spcPct val="90000"/>
              </a:lnSpc>
            </a:pPr>
            <a:r>
              <a:rPr lang="en-US" altLang="zh-CN" sz="1000" b="0">
                <a:solidFill>
                  <a:schemeClr val="bg1"/>
                </a:solidFill>
                <a:latin typeface="微软雅黑" panose="020B0503020204020204" pitchFamily="34" charset="-122"/>
                <a:ea typeface="微软雅黑" panose="020B0503020204020204" pitchFamily="34" charset="-122"/>
                <a:sym typeface="Helvetica" panose="020B0604020202020204" pitchFamily="34" charset="0"/>
              </a:rPr>
              <a:t>Partners First</a:t>
            </a:r>
            <a:endParaRPr lang="zh-CN" altLang="zh-CN" sz="1000" b="0">
              <a:solidFill>
                <a:schemeClr val="bg1"/>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264" name="Text Box 6">
            <a:extLst>
              <a:ext uri="{FF2B5EF4-FFF2-40B4-BE49-F238E27FC236}">
                <a16:creationId xmlns:a16="http://schemas.microsoft.com/office/drawing/2014/main" id="{C5C0CE47-9F48-4D8F-815D-5D8124147FFA}"/>
              </a:ext>
            </a:extLst>
          </p:cNvPr>
          <p:cNvSpPr txBox="1">
            <a:spLocks/>
          </p:cNvSpPr>
          <p:nvPr/>
        </p:nvSpPr>
        <p:spPr bwMode="auto">
          <a:xfrm>
            <a:off x="424810" y="3513249"/>
            <a:ext cx="608498" cy="233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3114" tIns="33114" rIns="33114" bIns="33114" anchor="ctr">
            <a:spAutoFit/>
          </a:bodyPr>
          <a:lstStyle>
            <a:lvl1pPr defTabSz="1719263">
              <a:defRPr b="1">
                <a:solidFill>
                  <a:srgbClr val="FFFFFF"/>
                </a:solidFill>
                <a:latin typeface="Helvetica Neue" charset="0"/>
                <a:ea typeface="Helvetica Neue" charset="0"/>
                <a:cs typeface="Helvetica Neue" charset="0"/>
                <a:sym typeface="Helvetica Neue" charset="0"/>
              </a:defRPr>
            </a:lvl1pPr>
            <a:lvl2pPr marL="742950" indent="-285750" defTabSz="1719263">
              <a:defRPr b="1">
                <a:solidFill>
                  <a:srgbClr val="FFFFFF"/>
                </a:solidFill>
                <a:latin typeface="Helvetica Neue" charset="0"/>
                <a:ea typeface="Helvetica Neue" charset="0"/>
                <a:cs typeface="Helvetica Neue" charset="0"/>
                <a:sym typeface="Helvetica Neue" charset="0"/>
              </a:defRPr>
            </a:lvl2pPr>
            <a:lvl3pPr marL="1143000" indent="-228600" defTabSz="1719263">
              <a:defRPr b="1">
                <a:solidFill>
                  <a:srgbClr val="FFFFFF"/>
                </a:solidFill>
                <a:latin typeface="Helvetica Neue" charset="0"/>
                <a:ea typeface="Helvetica Neue" charset="0"/>
                <a:cs typeface="Helvetica Neue" charset="0"/>
                <a:sym typeface="Helvetica Neue" charset="0"/>
              </a:defRPr>
            </a:lvl3pPr>
            <a:lvl4pPr marL="1600200" indent="-228600" defTabSz="1719263">
              <a:defRPr b="1">
                <a:solidFill>
                  <a:srgbClr val="FFFFFF"/>
                </a:solidFill>
                <a:latin typeface="Helvetica Neue" charset="0"/>
                <a:ea typeface="Helvetica Neue" charset="0"/>
                <a:cs typeface="Helvetica Neue" charset="0"/>
                <a:sym typeface="Helvetica Neue" charset="0"/>
              </a:defRPr>
            </a:lvl4pPr>
            <a:lvl5pPr marL="2057400" indent="-228600" defTabSz="1719263">
              <a:defRPr b="1">
                <a:solidFill>
                  <a:srgbClr val="FFFFFF"/>
                </a:solidFill>
                <a:latin typeface="Helvetica Neue" charset="0"/>
                <a:ea typeface="Helvetica Neue" charset="0"/>
                <a:cs typeface="Helvetica Neue" charset="0"/>
                <a:sym typeface="Helvetica Neue" charset="0"/>
              </a:defRPr>
            </a:lvl5pPr>
            <a:lvl6pPr marL="25146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nSpc>
                <a:spcPct val="90000"/>
              </a:lnSpc>
            </a:pPr>
            <a:r>
              <a:rPr lang="en-US" altLang="zh-CN" sz="1200" b="0">
                <a:solidFill>
                  <a:srgbClr val="FFC000"/>
                </a:solidFill>
                <a:latin typeface="微软雅黑" panose="020B0503020204020204" pitchFamily="34" charset="-122"/>
                <a:ea typeface="微软雅黑" panose="020B0503020204020204" pitchFamily="34" charset="-122"/>
                <a:sym typeface="Lantinghei SC Demibold" charset="0"/>
              </a:rPr>
              <a:t>Stick to</a:t>
            </a:r>
            <a:endParaRPr lang="zh-CN" altLang="zh-CN" sz="1200" b="0">
              <a:solidFill>
                <a:srgbClr val="FFC000"/>
              </a:solidFill>
              <a:latin typeface="微软雅黑" panose="020B0503020204020204" pitchFamily="34" charset="-122"/>
              <a:ea typeface="微软雅黑" panose="020B0503020204020204" pitchFamily="34" charset="-122"/>
              <a:sym typeface="Lantinghei SC Demibold" charset="0"/>
            </a:endParaRPr>
          </a:p>
        </p:txBody>
      </p:sp>
      <p:grpSp>
        <p:nvGrpSpPr>
          <p:cNvPr id="265" name="Group 7">
            <a:extLst>
              <a:ext uri="{FF2B5EF4-FFF2-40B4-BE49-F238E27FC236}">
                <a16:creationId xmlns:a16="http://schemas.microsoft.com/office/drawing/2014/main" id="{B86FEC57-4210-48CC-AECF-C6DA8308C621}"/>
              </a:ext>
            </a:extLst>
          </p:cNvPr>
          <p:cNvGrpSpPr>
            <a:grpSpLocks/>
          </p:cNvGrpSpPr>
          <p:nvPr/>
        </p:nvGrpSpPr>
        <p:grpSpPr bwMode="auto">
          <a:xfrm>
            <a:off x="1109327" y="3281650"/>
            <a:ext cx="796452" cy="570571"/>
            <a:chOff x="0" y="0"/>
            <a:chExt cx="1886685" cy="1631042"/>
          </a:xfrm>
        </p:grpSpPr>
        <p:sp>
          <p:nvSpPr>
            <p:cNvPr id="268" name="AutoShape 8">
              <a:extLst>
                <a:ext uri="{FF2B5EF4-FFF2-40B4-BE49-F238E27FC236}">
                  <a16:creationId xmlns:a16="http://schemas.microsoft.com/office/drawing/2014/main" id="{D9F28FD1-9F8D-46D4-A118-6E3BA615E7A7}"/>
                </a:ext>
              </a:extLst>
            </p:cNvPr>
            <p:cNvSpPr>
              <a:spLocks/>
            </p:cNvSpPr>
            <p:nvPr/>
          </p:nvSpPr>
          <p:spPr bwMode="auto">
            <a:xfrm rot="2690566">
              <a:off x="1072825" y="253423"/>
              <a:ext cx="835590" cy="283139"/>
            </a:xfrm>
            <a:prstGeom prst="roundRect">
              <a:avLst>
                <a:gd name="adj" fmla="val 37380"/>
              </a:avLst>
            </a:prstGeom>
            <a:noFill/>
            <a:ln w="25400">
              <a:solidFill>
                <a:srgbClr val="FFFFFF"/>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lvl1pPr>
                <a:defRPr b="1">
                  <a:solidFill>
                    <a:srgbClr val="FFFFFF"/>
                  </a:solidFill>
                  <a:latin typeface="Helvetica Neue" charset="0"/>
                  <a:ea typeface="Helvetica Neue" charset="0"/>
                  <a:cs typeface="Helvetica Neue" charset="0"/>
                  <a:sym typeface="Helvetica Neue" charset="0"/>
                </a:defRPr>
              </a:lvl1pPr>
              <a:lvl2pPr marL="742950" indent="-285750">
                <a:defRPr b="1">
                  <a:solidFill>
                    <a:srgbClr val="FFFFFF"/>
                  </a:solidFill>
                  <a:latin typeface="Helvetica Neue" charset="0"/>
                  <a:ea typeface="Helvetica Neue" charset="0"/>
                  <a:cs typeface="Helvetica Neue" charset="0"/>
                  <a:sym typeface="Helvetica Neue" charset="0"/>
                </a:defRPr>
              </a:lvl2pPr>
              <a:lvl3pPr marL="1143000" indent="-228600">
                <a:defRPr b="1">
                  <a:solidFill>
                    <a:srgbClr val="FFFFFF"/>
                  </a:solidFill>
                  <a:latin typeface="Helvetica Neue" charset="0"/>
                  <a:ea typeface="Helvetica Neue" charset="0"/>
                  <a:cs typeface="Helvetica Neue" charset="0"/>
                  <a:sym typeface="Helvetica Neue" charset="0"/>
                </a:defRPr>
              </a:lvl3pPr>
              <a:lvl4pPr marL="1600200" indent="-228600">
                <a:defRPr b="1">
                  <a:solidFill>
                    <a:srgbClr val="FFFFFF"/>
                  </a:solidFill>
                  <a:latin typeface="Helvetica Neue" charset="0"/>
                  <a:ea typeface="Helvetica Neue" charset="0"/>
                  <a:cs typeface="Helvetica Neue" charset="0"/>
                  <a:sym typeface="Helvetica Neue" charset="0"/>
                </a:defRPr>
              </a:lvl4pPr>
              <a:lvl5pPr marL="2057400" indent="-228600">
                <a:defRPr b="1">
                  <a:solidFill>
                    <a:srgbClr val="FFFFFF"/>
                  </a:solidFill>
                  <a:latin typeface="Helvetica Neue" charset="0"/>
                  <a:ea typeface="Helvetica Neue" charset="0"/>
                  <a:cs typeface="Helvetica Neue" charset="0"/>
                  <a:sym typeface="Helvetica Neue" charset="0"/>
                </a:defRPr>
              </a:lvl5pPr>
              <a:lvl6pPr marL="25146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ctr" defTabSz="914478"/>
              <a:endParaRPr lang="zh-CN" altLang="zh-CN" sz="1100" b="0">
                <a:latin typeface="微软雅黑" panose="020B0503020204020204" pitchFamily="34" charset="-122"/>
                <a:ea typeface="微软雅黑" panose="020B0503020204020204" pitchFamily="34" charset="-122"/>
                <a:cs typeface="Helvetica Neue Medium" charset="0"/>
                <a:sym typeface="Helvetica Neue Medium" charset="0"/>
              </a:endParaRPr>
            </a:p>
          </p:txBody>
        </p:sp>
        <p:sp>
          <p:nvSpPr>
            <p:cNvPr id="269" name="AutoShape 9">
              <a:extLst>
                <a:ext uri="{FF2B5EF4-FFF2-40B4-BE49-F238E27FC236}">
                  <a16:creationId xmlns:a16="http://schemas.microsoft.com/office/drawing/2014/main" id="{77EEE328-D91A-4412-B504-7793753DBEDA}"/>
                </a:ext>
              </a:extLst>
            </p:cNvPr>
            <p:cNvSpPr>
              <a:spLocks/>
            </p:cNvSpPr>
            <p:nvPr/>
          </p:nvSpPr>
          <p:spPr bwMode="auto">
            <a:xfrm rot="-2490088">
              <a:off x="-11083" y="272723"/>
              <a:ext cx="835590" cy="283139"/>
            </a:xfrm>
            <a:prstGeom prst="roundRect">
              <a:avLst>
                <a:gd name="adj" fmla="val 37380"/>
              </a:avLst>
            </a:prstGeom>
            <a:noFill/>
            <a:ln w="25400">
              <a:solidFill>
                <a:srgbClr val="FFFFFF"/>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lvl1pPr>
                <a:defRPr b="1">
                  <a:solidFill>
                    <a:srgbClr val="FFFFFF"/>
                  </a:solidFill>
                  <a:latin typeface="Helvetica Neue" charset="0"/>
                  <a:ea typeface="Helvetica Neue" charset="0"/>
                  <a:cs typeface="Helvetica Neue" charset="0"/>
                  <a:sym typeface="Helvetica Neue" charset="0"/>
                </a:defRPr>
              </a:lvl1pPr>
              <a:lvl2pPr marL="742950" indent="-285750">
                <a:defRPr b="1">
                  <a:solidFill>
                    <a:srgbClr val="FFFFFF"/>
                  </a:solidFill>
                  <a:latin typeface="Helvetica Neue" charset="0"/>
                  <a:ea typeface="Helvetica Neue" charset="0"/>
                  <a:cs typeface="Helvetica Neue" charset="0"/>
                  <a:sym typeface="Helvetica Neue" charset="0"/>
                </a:defRPr>
              </a:lvl2pPr>
              <a:lvl3pPr marL="1143000" indent="-228600">
                <a:defRPr b="1">
                  <a:solidFill>
                    <a:srgbClr val="FFFFFF"/>
                  </a:solidFill>
                  <a:latin typeface="Helvetica Neue" charset="0"/>
                  <a:ea typeface="Helvetica Neue" charset="0"/>
                  <a:cs typeface="Helvetica Neue" charset="0"/>
                  <a:sym typeface="Helvetica Neue" charset="0"/>
                </a:defRPr>
              </a:lvl3pPr>
              <a:lvl4pPr marL="1600200" indent="-228600">
                <a:defRPr b="1">
                  <a:solidFill>
                    <a:srgbClr val="FFFFFF"/>
                  </a:solidFill>
                  <a:latin typeface="Helvetica Neue" charset="0"/>
                  <a:ea typeface="Helvetica Neue" charset="0"/>
                  <a:cs typeface="Helvetica Neue" charset="0"/>
                  <a:sym typeface="Helvetica Neue" charset="0"/>
                </a:defRPr>
              </a:lvl4pPr>
              <a:lvl5pPr marL="2057400" indent="-228600">
                <a:defRPr b="1">
                  <a:solidFill>
                    <a:srgbClr val="FFFFFF"/>
                  </a:solidFill>
                  <a:latin typeface="Helvetica Neue" charset="0"/>
                  <a:ea typeface="Helvetica Neue" charset="0"/>
                  <a:cs typeface="Helvetica Neue" charset="0"/>
                  <a:sym typeface="Helvetica Neue" charset="0"/>
                </a:defRPr>
              </a:lvl5pPr>
              <a:lvl6pPr marL="25146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ctr" defTabSz="914478"/>
              <a:endParaRPr lang="zh-CN" altLang="zh-CN" sz="1100" b="0">
                <a:latin typeface="微软雅黑" panose="020B0503020204020204" pitchFamily="34" charset="-122"/>
                <a:ea typeface="微软雅黑" panose="020B0503020204020204" pitchFamily="34" charset="-122"/>
                <a:cs typeface="Helvetica Neue Medium" charset="0"/>
                <a:sym typeface="Helvetica Neue Medium" charset="0"/>
              </a:endParaRPr>
            </a:p>
          </p:txBody>
        </p:sp>
        <p:sp>
          <p:nvSpPr>
            <p:cNvPr id="270" name="AutoShape 10">
              <a:extLst>
                <a:ext uri="{FF2B5EF4-FFF2-40B4-BE49-F238E27FC236}">
                  <a16:creationId xmlns:a16="http://schemas.microsoft.com/office/drawing/2014/main" id="{6673CF2E-5228-4A70-BC79-CFBDE3FFBDCE}"/>
                </a:ext>
              </a:extLst>
            </p:cNvPr>
            <p:cNvSpPr>
              <a:spLocks/>
            </p:cNvSpPr>
            <p:nvPr/>
          </p:nvSpPr>
          <p:spPr bwMode="auto">
            <a:xfrm>
              <a:off x="641196" y="322415"/>
              <a:ext cx="600443" cy="429193"/>
            </a:xfrm>
            <a:custGeom>
              <a:avLst/>
              <a:gdLst>
                <a:gd name="T0" fmla="*/ 234988021 w 21462"/>
                <a:gd name="T1" fmla="*/ 88004127 h 21194"/>
                <a:gd name="T2" fmla="*/ 234988021 w 21462"/>
                <a:gd name="T3" fmla="*/ 88004127 h 21194"/>
                <a:gd name="T4" fmla="*/ 234988021 w 21462"/>
                <a:gd name="T5" fmla="*/ 88004127 h 21194"/>
                <a:gd name="T6" fmla="*/ 234988021 w 21462"/>
                <a:gd name="T7" fmla="*/ 88004127 h 211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62" h="21194">
                  <a:moveTo>
                    <a:pt x="18092" y="0"/>
                  </a:moveTo>
                  <a:cubicBezTo>
                    <a:pt x="14702" y="1256"/>
                    <a:pt x="11462" y="3184"/>
                    <a:pt x="8472" y="5723"/>
                  </a:cubicBezTo>
                  <a:cubicBezTo>
                    <a:pt x="5312" y="8406"/>
                    <a:pt x="2468" y="11742"/>
                    <a:pt x="38" y="15614"/>
                  </a:cubicBezTo>
                  <a:cubicBezTo>
                    <a:pt x="-138" y="17255"/>
                    <a:pt x="308" y="18907"/>
                    <a:pt x="1219" y="19988"/>
                  </a:cubicBezTo>
                  <a:cubicBezTo>
                    <a:pt x="2490" y="21497"/>
                    <a:pt x="4345" y="21600"/>
                    <a:pt x="5700" y="20238"/>
                  </a:cubicBezTo>
                  <a:lnTo>
                    <a:pt x="9613" y="15631"/>
                  </a:lnTo>
                  <a:cubicBezTo>
                    <a:pt x="11420" y="17330"/>
                    <a:pt x="13625" y="18022"/>
                    <a:pt x="15785" y="17566"/>
                  </a:cubicBezTo>
                  <a:cubicBezTo>
                    <a:pt x="18058" y="17087"/>
                    <a:pt x="20101" y="15379"/>
                    <a:pt x="21462" y="12819"/>
                  </a:cubicBezTo>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71" name="AutoShape 11">
              <a:extLst>
                <a:ext uri="{FF2B5EF4-FFF2-40B4-BE49-F238E27FC236}">
                  <a16:creationId xmlns:a16="http://schemas.microsoft.com/office/drawing/2014/main" id="{AE481AC3-4A93-488F-A212-CFF8F6079661}"/>
                </a:ext>
              </a:extLst>
            </p:cNvPr>
            <p:cNvSpPr>
              <a:spLocks/>
            </p:cNvSpPr>
            <p:nvPr/>
          </p:nvSpPr>
          <p:spPr bwMode="auto">
            <a:xfrm>
              <a:off x="751197" y="311983"/>
              <a:ext cx="207474" cy="89548"/>
            </a:xfrm>
            <a:custGeom>
              <a:avLst/>
              <a:gdLst>
                <a:gd name="T0" fmla="*/ 9570920 w 21600"/>
                <a:gd name="T1" fmla="*/ 926933 h 20607"/>
                <a:gd name="T2" fmla="*/ 9570920 w 21600"/>
                <a:gd name="T3" fmla="*/ 926933 h 20607"/>
                <a:gd name="T4" fmla="*/ 9570920 w 21600"/>
                <a:gd name="T5" fmla="*/ 926933 h 20607"/>
                <a:gd name="T6" fmla="*/ 9570920 w 21600"/>
                <a:gd name="T7" fmla="*/ 926933 h 206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0607">
                  <a:moveTo>
                    <a:pt x="0" y="1217"/>
                  </a:moveTo>
                  <a:cubicBezTo>
                    <a:pt x="4179" y="-993"/>
                    <a:pt x="8568" y="-178"/>
                    <a:pt x="12522" y="3543"/>
                  </a:cubicBezTo>
                  <a:cubicBezTo>
                    <a:pt x="16261" y="7062"/>
                    <a:pt x="19428" y="13014"/>
                    <a:pt x="21600" y="20607"/>
                  </a:cubicBezTo>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72" name="AutoShape 12">
              <a:extLst>
                <a:ext uri="{FF2B5EF4-FFF2-40B4-BE49-F238E27FC236}">
                  <a16:creationId xmlns:a16="http://schemas.microsoft.com/office/drawing/2014/main" id="{078B3D18-DEA2-4171-82C2-C2D9E2AE8557}"/>
                </a:ext>
              </a:extLst>
            </p:cNvPr>
            <p:cNvSpPr>
              <a:spLocks/>
            </p:cNvSpPr>
            <p:nvPr/>
          </p:nvSpPr>
          <p:spPr bwMode="auto">
            <a:xfrm>
              <a:off x="317666" y="742086"/>
              <a:ext cx="128674" cy="181488"/>
            </a:xfrm>
            <a:custGeom>
              <a:avLst/>
              <a:gdLst>
                <a:gd name="T0" fmla="*/ 2469875 w 20767"/>
                <a:gd name="T1" fmla="*/ 6406283 h 21600"/>
                <a:gd name="T2" fmla="*/ 2469875 w 20767"/>
                <a:gd name="T3" fmla="*/ 6406283 h 21600"/>
                <a:gd name="T4" fmla="*/ 2469875 w 20767"/>
                <a:gd name="T5" fmla="*/ 6406283 h 21600"/>
                <a:gd name="T6" fmla="*/ 2469875 w 20767"/>
                <a:gd name="T7" fmla="*/ 640628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7" h="21600">
                  <a:moveTo>
                    <a:pt x="365" y="0"/>
                  </a:moveTo>
                  <a:cubicBezTo>
                    <a:pt x="-833" y="5168"/>
                    <a:pt x="952" y="10469"/>
                    <a:pt x="5287" y="14624"/>
                  </a:cubicBezTo>
                  <a:cubicBezTo>
                    <a:pt x="9102" y="18279"/>
                    <a:pt x="14616" y="20764"/>
                    <a:pt x="20767" y="21600"/>
                  </a:cubicBezTo>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73" name="AutoShape 13">
              <a:extLst>
                <a:ext uri="{FF2B5EF4-FFF2-40B4-BE49-F238E27FC236}">
                  <a16:creationId xmlns:a16="http://schemas.microsoft.com/office/drawing/2014/main" id="{34669EB8-8C57-4544-B25F-77B092018E58}"/>
                </a:ext>
              </a:extLst>
            </p:cNvPr>
            <p:cNvSpPr>
              <a:spLocks/>
            </p:cNvSpPr>
            <p:nvPr/>
          </p:nvSpPr>
          <p:spPr bwMode="auto">
            <a:xfrm>
              <a:off x="1447796" y="741771"/>
              <a:ext cx="172826" cy="240181"/>
            </a:xfrm>
            <a:custGeom>
              <a:avLst/>
              <a:gdLst>
                <a:gd name="T0" fmla="*/ 5532096 w 21600"/>
                <a:gd name="T1" fmla="*/ 14848423 h 21600"/>
                <a:gd name="T2" fmla="*/ 5532096 w 21600"/>
                <a:gd name="T3" fmla="*/ 14848423 h 21600"/>
                <a:gd name="T4" fmla="*/ 5532096 w 21600"/>
                <a:gd name="T5" fmla="*/ 14848423 h 21600"/>
                <a:gd name="T6" fmla="*/ 5532096 w 21600"/>
                <a:gd name="T7" fmla="*/ 1484842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cubicBezTo>
                    <a:pt x="19897" y="4280"/>
                    <a:pt x="17197" y="8322"/>
                    <a:pt x="13615" y="11952"/>
                  </a:cubicBezTo>
                  <a:cubicBezTo>
                    <a:pt x="9898" y="15718"/>
                    <a:pt x="5290" y="18984"/>
                    <a:pt x="0" y="21600"/>
                  </a:cubicBezTo>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74" name="AutoShape 14">
              <a:extLst>
                <a:ext uri="{FF2B5EF4-FFF2-40B4-BE49-F238E27FC236}">
                  <a16:creationId xmlns:a16="http://schemas.microsoft.com/office/drawing/2014/main" id="{A9800473-744F-4583-9071-5224C9FF3E7D}"/>
                </a:ext>
              </a:extLst>
            </p:cNvPr>
            <p:cNvSpPr>
              <a:spLocks/>
            </p:cNvSpPr>
            <p:nvPr/>
          </p:nvSpPr>
          <p:spPr bwMode="auto">
            <a:xfrm>
              <a:off x="1153858" y="728122"/>
              <a:ext cx="350905" cy="492343"/>
            </a:xfrm>
            <a:custGeom>
              <a:avLst/>
              <a:gdLst>
                <a:gd name="T0" fmla="*/ 47953710 w 21225"/>
                <a:gd name="T1" fmla="*/ 132445695 h 21226"/>
                <a:gd name="T2" fmla="*/ 47953710 w 21225"/>
                <a:gd name="T3" fmla="*/ 132445695 h 21226"/>
                <a:gd name="T4" fmla="*/ 47953710 w 21225"/>
                <a:gd name="T5" fmla="*/ 132445695 h 21226"/>
                <a:gd name="T6" fmla="*/ 47953710 w 21225"/>
                <a:gd name="T7" fmla="*/ 132445695 h 21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25" h="21226">
                  <a:moveTo>
                    <a:pt x="0" y="0"/>
                  </a:moveTo>
                  <a:lnTo>
                    <a:pt x="20431" y="15939"/>
                  </a:lnTo>
                  <a:cubicBezTo>
                    <a:pt x="21600" y="17194"/>
                    <a:pt x="21468" y="18849"/>
                    <a:pt x="20106" y="20002"/>
                  </a:cubicBezTo>
                  <a:cubicBezTo>
                    <a:pt x="18597" y="21280"/>
                    <a:pt x="16016" y="21600"/>
                    <a:pt x="13989" y="20760"/>
                  </a:cubicBezTo>
                  <a:lnTo>
                    <a:pt x="1954" y="13022"/>
                  </a:lnTo>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75" name="AutoShape 15">
              <a:extLst>
                <a:ext uri="{FF2B5EF4-FFF2-40B4-BE49-F238E27FC236}">
                  <a16:creationId xmlns:a16="http://schemas.microsoft.com/office/drawing/2014/main" id="{A90BE5A2-8F70-4894-9885-4DBA14CCB960}"/>
                </a:ext>
              </a:extLst>
            </p:cNvPr>
            <p:cNvSpPr>
              <a:spLocks/>
            </p:cNvSpPr>
            <p:nvPr/>
          </p:nvSpPr>
          <p:spPr bwMode="auto">
            <a:xfrm>
              <a:off x="1005603" y="1120389"/>
              <a:ext cx="362072" cy="211990"/>
            </a:xfrm>
            <a:custGeom>
              <a:avLst/>
              <a:gdLst>
                <a:gd name="T0" fmla="*/ 53168886 w 21127"/>
                <a:gd name="T1" fmla="*/ 11031254 h 20780"/>
                <a:gd name="T2" fmla="*/ 53168886 w 21127"/>
                <a:gd name="T3" fmla="*/ 11031254 h 20780"/>
                <a:gd name="T4" fmla="*/ 53168886 w 21127"/>
                <a:gd name="T5" fmla="*/ 11031254 h 20780"/>
                <a:gd name="T6" fmla="*/ 53168886 w 21127"/>
                <a:gd name="T7" fmla="*/ 11031254 h 207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27" h="20780">
                  <a:moveTo>
                    <a:pt x="0" y="0"/>
                  </a:moveTo>
                  <a:lnTo>
                    <a:pt x="12809" y="20087"/>
                  </a:lnTo>
                  <a:cubicBezTo>
                    <a:pt x="15135" y="21600"/>
                    <a:pt x="17776" y="20587"/>
                    <a:pt x="19480" y="17526"/>
                  </a:cubicBezTo>
                  <a:cubicBezTo>
                    <a:pt x="21163" y="14505"/>
                    <a:pt x="21600" y="10083"/>
                    <a:pt x="20589" y="6310"/>
                  </a:cubicBezTo>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76" name="AutoShape 16">
              <a:extLst>
                <a:ext uri="{FF2B5EF4-FFF2-40B4-BE49-F238E27FC236}">
                  <a16:creationId xmlns:a16="http://schemas.microsoft.com/office/drawing/2014/main" id="{7E72F6AD-4193-43AF-BEDC-951C98B5D1DB}"/>
                </a:ext>
              </a:extLst>
            </p:cNvPr>
            <p:cNvSpPr>
              <a:spLocks/>
            </p:cNvSpPr>
            <p:nvPr/>
          </p:nvSpPr>
          <p:spPr bwMode="auto">
            <a:xfrm>
              <a:off x="987460" y="1297155"/>
              <a:ext cx="215263" cy="154565"/>
            </a:xfrm>
            <a:custGeom>
              <a:avLst/>
              <a:gdLst>
                <a:gd name="T0" fmla="*/ 11590310 w 20744"/>
                <a:gd name="T1" fmla="*/ 4922201 h 19367"/>
                <a:gd name="T2" fmla="*/ 11590310 w 20744"/>
                <a:gd name="T3" fmla="*/ 4922201 h 19367"/>
                <a:gd name="T4" fmla="*/ 11590310 w 20744"/>
                <a:gd name="T5" fmla="*/ 4922201 h 19367"/>
                <a:gd name="T6" fmla="*/ 11590310 w 20744"/>
                <a:gd name="T7" fmla="*/ 4922201 h 193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44" h="19367">
                  <a:moveTo>
                    <a:pt x="0" y="12848"/>
                  </a:moveTo>
                  <a:cubicBezTo>
                    <a:pt x="3998" y="20464"/>
                    <a:pt x="12294" y="21600"/>
                    <a:pt x="17424" y="15234"/>
                  </a:cubicBezTo>
                  <a:cubicBezTo>
                    <a:pt x="20586" y="11310"/>
                    <a:pt x="21600" y="5282"/>
                    <a:pt x="19986" y="0"/>
                  </a:cubicBezTo>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77" name="AutoShape 17">
              <a:extLst>
                <a:ext uri="{FF2B5EF4-FFF2-40B4-BE49-F238E27FC236}">
                  <a16:creationId xmlns:a16="http://schemas.microsoft.com/office/drawing/2014/main" id="{5F3AD87C-8318-44D9-9191-02CC97678BA6}"/>
                </a:ext>
              </a:extLst>
            </p:cNvPr>
            <p:cNvSpPr>
              <a:spLocks/>
            </p:cNvSpPr>
            <p:nvPr/>
          </p:nvSpPr>
          <p:spPr bwMode="auto">
            <a:xfrm rot="-2582970">
              <a:off x="280906" y="950205"/>
              <a:ext cx="343155" cy="181376"/>
            </a:xfrm>
            <a:custGeom>
              <a:avLst/>
              <a:gdLst>
                <a:gd name="T0" fmla="*/ 44434766 w 21323"/>
                <a:gd name="T1" fmla="*/ 6394428 h 21600"/>
                <a:gd name="T2" fmla="*/ 44434766 w 21323"/>
                <a:gd name="T3" fmla="*/ 6394428 h 21600"/>
                <a:gd name="T4" fmla="*/ 44434766 w 21323"/>
                <a:gd name="T5" fmla="*/ 6394428 h 21600"/>
                <a:gd name="T6" fmla="*/ 44434766 w 21323"/>
                <a:gd name="T7" fmla="*/ 639442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23" h="21600">
                  <a:moveTo>
                    <a:pt x="2668" y="0"/>
                  </a:moveTo>
                  <a:lnTo>
                    <a:pt x="18635" y="0"/>
                  </a:lnTo>
                  <a:cubicBezTo>
                    <a:pt x="20354" y="1844"/>
                    <a:pt x="21440" y="6562"/>
                    <a:pt x="21314" y="11644"/>
                  </a:cubicBezTo>
                  <a:cubicBezTo>
                    <a:pt x="21202" y="16123"/>
                    <a:pt x="20156" y="20012"/>
                    <a:pt x="18635" y="21600"/>
                  </a:cubicBezTo>
                  <a:lnTo>
                    <a:pt x="2668" y="21600"/>
                  </a:lnTo>
                  <a:cubicBezTo>
                    <a:pt x="1196" y="20038"/>
                    <a:pt x="171" y="16313"/>
                    <a:pt x="20" y="11980"/>
                  </a:cubicBezTo>
                  <a:cubicBezTo>
                    <a:pt x="-160" y="6806"/>
                    <a:pt x="919" y="1925"/>
                    <a:pt x="2668" y="0"/>
                  </a:cubicBezTo>
                  <a:close/>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78" name="AutoShape 18">
              <a:extLst>
                <a:ext uri="{FF2B5EF4-FFF2-40B4-BE49-F238E27FC236}">
                  <a16:creationId xmlns:a16="http://schemas.microsoft.com/office/drawing/2014/main" id="{68CDD693-8D84-435D-B56C-FA41985696EE}"/>
                </a:ext>
              </a:extLst>
            </p:cNvPr>
            <p:cNvSpPr>
              <a:spLocks/>
            </p:cNvSpPr>
            <p:nvPr/>
          </p:nvSpPr>
          <p:spPr bwMode="auto">
            <a:xfrm rot="-2582970">
              <a:off x="407855" y="1082335"/>
              <a:ext cx="343154" cy="181377"/>
            </a:xfrm>
            <a:custGeom>
              <a:avLst/>
              <a:gdLst>
                <a:gd name="T0" fmla="*/ 44434508 w 21323"/>
                <a:gd name="T1" fmla="*/ 6394572 h 21600"/>
                <a:gd name="T2" fmla="*/ 44434508 w 21323"/>
                <a:gd name="T3" fmla="*/ 6394572 h 21600"/>
                <a:gd name="T4" fmla="*/ 44434508 w 21323"/>
                <a:gd name="T5" fmla="*/ 6394572 h 21600"/>
                <a:gd name="T6" fmla="*/ 44434508 w 21323"/>
                <a:gd name="T7" fmla="*/ 639457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23" h="21600">
                  <a:moveTo>
                    <a:pt x="2668" y="0"/>
                  </a:moveTo>
                  <a:lnTo>
                    <a:pt x="18635" y="0"/>
                  </a:lnTo>
                  <a:cubicBezTo>
                    <a:pt x="20354" y="1844"/>
                    <a:pt x="21440" y="6562"/>
                    <a:pt x="21314" y="11644"/>
                  </a:cubicBezTo>
                  <a:cubicBezTo>
                    <a:pt x="21202" y="16123"/>
                    <a:pt x="20156" y="20012"/>
                    <a:pt x="18635" y="21600"/>
                  </a:cubicBezTo>
                  <a:lnTo>
                    <a:pt x="2668" y="21600"/>
                  </a:lnTo>
                  <a:cubicBezTo>
                    <a:pt x="1196" y="20038"/>
                    <a:pt x="171" y="16313"/>
                    <a:pt x="20" y="11980"/>
                  </a:cubicBezTo>
                  <a:cubicBezTo>
                    <a:pt x="-160" y="6806"/>
                    <a:pt x="919" y="1925"/>
                    <a:pt x="2668" y="0"/>
                  </a:cubicBezTo>
                  <a:close/>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79" name="AutoShape 19">
              <a:extLst>
                <a:ext uri="{FF2B5EF4-FFF2-40B4-BE49-F238E27FC236}">
                  <a16:creationId xmlns:a16="http://schemas.microsoft.com/office/drawing/2014/main" id="{758872F0-18CA-4C15-A633-9F4691237AB0}"/>
                </a:ext>
              </a:extLst>
            </p:cNvPr>
            <p:cNvSpPr>
              <a:spLocks/>
            </p:cNvSpPr>
            <p:nvPr/>
          </p:nvSpPr>
          <p:spPr bwMode="auto">
            <a:xfrm rot="-2582970">
              <a:off x="539985" y="1217056"/>
              <a:ext cx="343155" cy="181377"/>
            </a:xfrm>
            <a:custGeom>
              <a:avLst/>
              <a:gdLst>
                <a:gd name="T0" fmla="*/ 44434766 w 21323"/>
                <a:gd name="T1" fmla="*/ 6394572 h 21600"/>
                <a:gd name="T2" fmla="*/ 44434766 w 21323"/>
                <a:gd name="T3" fmla="*/ 6394572 h 21600"/>
                <a:gd name="T4" fmla="*/ 44434766 w 21323"/>
                <a:gd name="T5" fmla="*/ 6394572 h 21600"/>
                <a:gd name="T6" fmla="*/ 44434766 w 21323"/>
                <a:gd name="T7" fmla="*/ 639457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23" h="21600">
                  <a:moveTo>
                    <a:pt x="2668" y="0"/>
                  </a:moveTo>
                  <a:lnTo>
                    <a:pt x="18635" y="0"/>
                  </a:lnTo>
                  <a:cubicBezTo>
                    <a:pt x="20354" y="1844"/>
                    <a:pt x="21440" y="6562"/>
                    <a:pt x="21314" y="11644"/>
                  </a:cubicBezTo>
                  <a:cubicBezTo>
                    <a:pt x="21202" y="16123"/>
                    <a:pt x="20156" y="20012"/>
                    <a:pt x="18635" y="21600"/>
                  </a:cubicBezTo>
                  <a:lnTo>
                    <a:pt x="2668" y="21600"/>
                  </a:lnTo>
                  <a:cubicBezTo>
                    <a:pt x="1196" y="20038"/>
                    <a:pt x="171" y="16313"/>
                    <a:pt x="20" y="11980"/>
                  </a:cubicBezTo>
                  <a:cubicBezTo>
                    <a:pt x="-160" y="6806"/>
                    <a:pt x="919" y="1925"/>
                    <a:pt x="2668" y="0"/>
                  </a:cubicBezTo>
                  <a:close/>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80" name="AutoShape 20">
              <a:extLst>
                <a:ext uri="{FF2B5EF4-FFF2-40B4-BE49-F238E27FC236}">
                  <a16:creationId xmlns:a16="http://schemas.microsoft.com/office/drawing/2014/main" id="{BD437049-D75B-4E54-AC80-2B0B8E8C5C48}"/>
                </a:ext>
              </a:extLst>
            </p:cNvPr>
            <p:cNvSpPr>
              <a:spLocks/>
            </p:cNvSpPr>
            <p:nvPr/>
          </p:nvSpPr>
          <p:spPr bwMode="auto">
            <a:xfrm rot="-2582970">
              <a:off x="659162" y="1356959"/>
              <a:ext cx="343154" cy="181376"/>
            </a:xfrm>
            <a:custGeom>
              <a:avLst/>
              <a:gdLst>
                <a:gd name="T0" fmla="*/ 44434508 w 21323"/>
                <a:gd name="T1" fmla="*/ 6394428 h 21600"/>
                <a:gd name="T2" fmla="*/ 44434508 w 21323"/>
                <a:gd name="T3" fmla="*/ 6394428 h 21600"/>
                <a:gd name="T4" fmla="*/ 44434508 w 21323"/>
                <a:gd name="T5" fmla="*/ 6394428 h 21600"/>
                <a:gd name="T6" fmla="*/ 44434508 w 21323"/>
                <a:gd name="T7" fmla="*/ 639442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23" h="21600">
                  <a:moveTo>
                    <a:pt x="2668" y="0"/>
                  </a:moveTo>
                  <a:lnTo>
                    <a:pt x="18635" y="0"/>
                  </a:lnTo>
                  <a:cubicBezTo>
                    <a:pt x="20354" y="1844"/>
                    <a:pt x="21440" y="6562"/>
                    <a:pt x="21314" y="11644"/>
                  </a:cubicBezTo>
                  <a:cubicBezTo>
                    <a:pt x="21202" y="16123"/>
                    <a:pt x="20156" y="20012"/>
                    <a:pt x="18635" y="21600"/>
                  </a:cubicBezTo>
                  <a:lnTo>
                    <a:pt x="2668" y="21600"/>
                  </a:lnTo>
                  <a:cubicBezTo>
                    <a:pt x="1196" y="20038"/>
                    <a:pt x="171" y="16313"/>
                    <a:pt x="20" y="11980"/>
                  </a:cubicBezTo>
                  <a:cubicBezTo>
                    <a:pt x="-160" y="6806"/>
                    <a:pt x="919" y="1925"/>
                    <a:pt x="2668" y="0"/>
                  </a:cubicBezTo>
                  <a:close/>
                </a:path>
              </a:pathLst>
            </a:custGeom>
            <a:noFill/>
            <a:ln w="25400"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p>
              <a:pPr defTabSz="914478"/>
              <a:endParaRPr lang="zh-CN" altLang="en-US" sz="1050">
                <a:solidFill>
                  <a:srgbClr val="1D1D1A"/>
                </a:solidFill>
                <a:latin typeface="Calibri"/>
                <a:ea typeface="等线" panose="02010600030101010101" pitchFamily="2" charset="-122"/>
              </a:endParaRPr>
            </a:p>
          </p:txBody>
        </p:sp>
        <p:sp>
          <p:nvSpPr>
            <p:cNvPr id="281" name="Oval 21">
              <a:extLst>
                <a:ext uri="{FF2B5EF4-FFF2-40B4-BE49-F238E27FC236}">
                  <a16:creationId xmlns:a16="http://schemas.microsoft.com/office/drawing/2014/main" id="{E727A312-A2C2-426C-844C-279656E95169}"/>
                </a:ext>
              </a:extLst>
            </p:cNvPr>
            <p:cNvSpPr>
              <a:spLocks/>
            </p:cNvSpPr>
            <p:nvPr/>
          </p:nvSpPr>
          <p:spPr bwMode="auto">
            <a:xfrm>
              <a:off x="1630007" y="543429"/>
              <a:ext cx="50076" cy="50076"/>
            </a:xfrm>
            <a:prstGeom prst="ellipse">
              <a:avLst/>
            </a:prstGeom>
            <a:solidFill>
              <a:srgbClr val="FFFFFF"/>
            </a:solidFill>
            <a:ln w="254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lvl1pPr>
                <a:defRPr b="1">
                  <a:solidFill>
                    <a:srgbClr val="FFFFFF"/>
                  </a:solidFill>
                  <a:latin typeface="Helvetica Neue" charset="0"/>
                  <a:ea typeface="Helvetica Neue" charset="0"/>
                  <a:cs typeface="Helvetica Neue" charset="0"/>
                  <a:sym typeface="Helvetica Neue" charset="0"/>
                </a:defRPr>
              </a:lvl1pPr>
              <a:lvl2pPr marL="742950" indent="-285750">
                <a:defRPr b="1">
                  <a:solidFill>
                    <a:srgbClr val="FFFFFF"/>
                  </a:solidFill>
                  <a:latin typeface="Helvetica Neue" charset="0"/>
                  <a:ea typeface="Helvetica Neue" charset="0"/>
                  <a:cs typeface="Helvetica Neue" charset="0"/>
                  <a:sym typeface="Helvetica Neue" charset="0"/>
                </a:defRPr>
              </a:lvl2pPr>
              <a:lvl3pPr marL="1143000" indent="-228600">
                <a:defRPr b="1">
                  <a:solidFill>
                    <a:srgbClr val="FFFFFF"/>
                  </a:solidFill>
                  <a:latin typeface="Helvetica Neue" charset="0"/>
                  <a:ea typeface="Helvetica Neue" charset="0"/>
                  <a:cs typeface="Helvetica Neue" charset="0"/>
                  <a:sym typeface="Helvetica Neue" charset="0"/>
                </a:defRPr>
              </a:lvl3pPr>
              <a:lvl4pPr marL="1600200" indent="-228600">
                <a:defRPr b="1">
                  <a:solidFill>
                    <a:srgbClr val="FFFFFF"/>
                  </a:solidFill>
                  <a:latin typeface="Helvetica Neue" charset="0"/>
                  <a:ea typeface="Helvetica Neue" charset="0"/>
                  <a:cs typeface="Helvetica Neue" charset="0"/>
                  <a:sym typeface="Helvetica Neue" charset="0"/>
                </a:defRPr>
              </a:lvl4pPr>
              <a:lvl5pPr marL="2057400" indent="-228600">
                <a:defRPr b="1">
                  <a:solidFill>
                    <a:srgbClr val="FFFFFF"/>
                  </a:solidFill>
                  <a:latin typeface="Helvetica Neue" charset="0"/>
                  <a:ea typeface="Helvetica Neue" charset="0"/>
                  <a:cs typeface="Helvetica Neue" charset="0"/>
                  <a:sym typeface="Helvetica Neue" charset="0"/>
                </a:defRPr>
              </a:lvl5pPr>
              <a:lvl6pPr marL="25146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ctr" defTabSz="914478"/>
              <a:endParaRPr lang="zh-CN" altLang="zh-CN" sz="1100" b="0">
                <a:latin typeface="微软雅黑" panose="020B0503020204020204" pitchFamily="34" charset="-122"/>
                <a:ea typeface="微软雅黑" panose="020B0503020204020204" pitchFamily="34" charset="-122"/>
                <a:cs typeface="Helvetica Neue Medium" charset="0"/>
                <a:sym typeface="Helvetica Neue Medium" charset="0"/>
              </a:endParaRPr>
            </a:p>
          </p:txBody>
        </p:sp>
        <p:sp>
          <p:nvSpPr>
            <p:cNvPr id="282" name="Oval 22">
              <a:extLst>
                <a:ext uri="{FF2B5EF4-FFF2-40B4-BE49-F238E27FC236}">
                  <a16:creationId xmlns:a16="http://schemas.microsoft.com/office/drawing/2014/main" id="{EF11A9BB-F5DB-4F10-94CB-BEC425D06467}"/>
                </a:ext>
              </a:extLst>
            </p:cNvPr>
            <p:cNvSpPr>
              <a:spLocks/>
            </p:cNvSpPr>
            <p:nvPr/>
          </p:nvSpPr>
          <p:spPr bwMode="auto">
            <a:xfrm>
              <a:off x="230386" y="577278"/>
              <a:ext cx="50076" cy="50076"/>
            </a:xfrm>
            <a:prstGeom prst="ellipse">
              <a:avLst/>
            </a:prstGeom>
            <a:solidFill>
              <a:srgbClr val="FFFFFF"/>
            </a:solidFill>
            <a:ln w="25400">
              <a:solidFill>
                <a:srgbClr val="000000"/>
              </a:solidFill>
              <a:miter lim="4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lvl1pPr>
                <a:defRPr b="1">
                  <a:solidFill>
                    <a:srgbClr val="FFFFFF"/>
                  </a:solidFill>
                  <a:latin typeface="Helvetica Neue" charset="0"/>
                  <a:ea typeface="Helvetica Neue" charset="0"/>
                  <a:cs typeface="Helvetica Neue" charset="0"/>
                  <a:sym typeface="Helvetica Neue" charset="0"/>
                </a:defRPr>
              </a:lvl1pPr>
              <a:lvl2pPr marL="742950" indent="-285750">
                <a:defRPr b="1">
                  <a:solidFill>
                    <a:srgbClr val="FFFFFF"/>
                  </a:solidFill>
                  <a:latin typeface="Helvetica Neue" charset="0"/>
                  <a:ea typeface="Helvetica Neue" charset="0"/>
                  <a:cs typeface="Helvetica Neue" charset="0"/>
                  <a:sym typeface="Helvetica Neue" charset="0"/>
                </a:defRPr>
              </a:lvl2pPr>
              <a:lvl3pPr marL="1143000" indent="-228600">
                <a:defRPr b="1">
                  <a:solidFill>
                    <a:srgbClr val="FFFFFF"/>
                  </a:solidFill>
                  <a:latin typeface="Helvetica Neue" charset="0"/>
                  <a:ea typeface="Helvetica Neue" charset="0"/>
                  <a:cs typeface="Helvetica Neue" charset="0"/>
                  <a:sym typeface="Helvetica Neue" charset="0"/>
                </a:defRPr>
              </a:lvl3pPr>
              <a:lvl4pPr marL="1600200" indent="-228600">
                <a:defRPr b="1">
                  <a:solidFill>
                    <a:srgbClr val="FFFFFF"/>
                  </a:solidFill>
                  <a:latin typeface="Helvetica Neue" charset="0"/>
                  <a:ea typeface="Helvetica Neue" charset="0"/>
                  <a:cs typeface="Helvetica Neue" charset="0"/>
                  <a:sym typeface="Helvetica Neue" charset="0"/>
                </a:defRPr>
              </a:lvl4pPr>
              <a:lvl5pPr marL="2057400" indent="-228600">
                <a:defRPr b="1">
                  <a:solidFill>
                    <a:srgbClr val="FFFFFF"/>
                  </a:solidFill>
                  <a:latin typeface="Helvetica Neue" charset="0"/>
                  <a:ea typeface="Helvetica Neue" charset="0"/>
                  <a:cs typeface="Helvetica Neue" charset="0"/>
                  <a:sym typeface="Helvetica Neue" charset="0"/>
                </a:defRPr>
              </a:lvl5pPr>
              <a:lvl6pPr marL="25146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ctr" defTabSz="914478"/>
              <a:endParaRPr lang="zh-CN" altLang="zh-CN" sz="1100" b="0">
                <a:latin typeface="微软雅黑" panose="020B0503020204020204" pitchFamily="34" charset="-122"/>
                <a:ea typeface="微软雅黑" panose="020B0503020204020204" pitchFamily="34" charset="-122"/>
                <a:cs typeface="Helvetica Neue Medium" charset="0"/>
                <a:sym typeface="Helvetica Neue Medium" charset="0"/>
              </a:endParaRPr>
            </a:p>
          </p:txBody>
        </p:sp>
      </p:grpSp>
      <p:sp>
        <p:nvSpPr>
          <p:cNvPr id="266" name="Text Box 23">
            <a:extLst>
              <a:ext uri="{FF2B5EF4-FFF2-40B4-BE49-F238E27FC236}">
                <a16:creationId xmlns:a16="http://schemas.microsoft.com/office/drawing/2014/main" id="{B4006F89-D259-4BEF-A1D9-8C4411D1A771}"/>
              </a:ext>
            </a:extLst>
          </p:cNvPr>
          <p:cNvSpPr txBox="1">
            <a:spLocks/>
          </p:cNvSpPr>
          <p:nvPr/>
        </p:nvSpPr>
        <p:spPr bwMode="auto">
          <a:xfrm>
            <a:off x="628450" y="4073918"/>
            <a:ext cx="1350796" cy="490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6566" tIns="46566" rIns="46566" bIns="46566" anchor="ctr">
            <a:spAutoFit/>
          </a:bodyPr>
          <a:lstStyle>
            <a:lvl1pPr defTabSz="1719263">
              <a:defRPr b="1">
                <a:solidFill>
                  <a:srgbClr val="FFFFFF"/>
                </a:solidFill>
                <a:latin typeface="Helvetica Neue" charset="0"/>
                <a:ea typeface="Helvetica Neue" charset="0"/>
                <a:cs typeface="Helvetica Neue" charset="0"/>
                <a:sym typeface="Helvetica Neue" charset="0"/>
              </a:defRPr>
            </a:lvl1pPr>
            <a:lvl2pPr marL="742950" indent="-285750" defTabSz="1719263">
              <a:defRPr b="1">
                <a:solidFill>
                  <a:srgbClr val="FFFFFF"/>
                </a:solidFill>
                <a:latin typeface="Helvetica Neue" charset="0"/>
                <a:ea typeface="Helvetica Neue" charset="0"/>
                <a:cs typeface="Helvetica Neue" charset="0"/>
                <a:sym typeface="Helvetica Neue" charset="0"/>
              </a:defRPr>
            </a:lvl2pPr>
            <a:lvl3pPr marL="1143000" indent="-228600" defTabSz="1719263">
              <a:defRPr b="1">
                <a:solidFill>
                  <a:srgbClr val="FFFFFF"/>
                </a:solidFill>
                <a:latin typeface="Helvetica Neue" charset="0"/>
                <a:ea typeface="Helvetica Neue" charset="0"/>
                <a:cs typeface="Helvetica Neue" charset="0"/>
                <a:sym typeface="Helvetica Neue" charset="0"/>
              </a:defRPr>
            </a:lvl3pPr>
            <a:lvl4pPr marL="1600200" indent="-228600" defTabSz="1719263">
              <a:defRPr b="1">
                <a:solidFill>
                  <a:srgbClr val="FFFFFF"/>
                </a:solidFill>
                <a:latin typeface="Helvetica Neue" charset="0"/>
                <a:ea typeface="Helvetica Neue" charset="0"/>
                <a:cs typeface="Helvetica Neue" charset="0"/>
                <a:sym typeface="Helvetica Neue" charset="0"/>
              </a:defRPr>
            </a:lvl4pPr>
            <a:lvl5pPr marL="2057400" indent="-228600" defTabSz="1719263">
              <a:defRPr b="1">
                <a:solidFill>
                  <a:srgbClr val="FFFFFF"/>
                </a:solidFill>
                <a:latin typeface="Helvetica Neue" charset="0"/>
                <a:ea typeface="Helvetica Neue" charset="0"/>
                <a:cs typeface="Helvetica Neue" charset="0"/>
                <a:sym typeface="Helvetica Neue" charset="0"/>
              </a:defRPr>
            </a:lvl5pPr>
            <a:lvl6pPr marL="25146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Open &amp; Open Source</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Not Compete w/ Partners</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Lower Development Cost</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p:txBody>
      </p:sp>
      <p:sp>
        <p:nvSpPr>
          <p:cNvPr id="267" name="AutoShape 48">
            <a:extLst>
              <a:ext uri="{FF2B5EF4-FFF2-40B4-BE49-F238E27FC236}">
                <a16:creationId xmlns:a16="http://schemas.microsoft.com/office/drawing/2014/main" id="{B3573CB6-F9FF-4F57-8EDC-654F6EA3B6ED}"/>
              </a:ext>
            </a:extLst>
          </p:cNvPr>
          <p:cNvSpPr>
            <a:spLocks/>
          </p:cNvSpPr>
          <p:nvPr/>
        </p:nvSpPr>
        <p:spPr bwMode="auto">
          <a:xfrm>
            <a:off x="547782" y="3177222"/>
            <a:ext cx="1434334" cy="136891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3" y="4362"/>
                </a:moveTo>
                <a:lnTo>
                  <a:pt x="23" y="0"/>
                </a:lnTo>
                <a:lnTo>
                  <a:pt x="21600" y="0"/>
                </a:lnTo>
                <a:lnTo>
                  <a:pt x="21600" y="21578"/>
                </a:lnTo>
                <a:lnTo>
                  <a:pt x="0" y="21600"/>
                </a:lnTo>
                <a:lnTo>
                  <a:pt x="20" y="15205"/>
                </a:lnTo>
              </a:path>
            </a:pathLst>
          </a:custGeom>
          <a:noFill/>
          <a:ln w="12700" cap="flat" cmpd="sng">
            <a:solidFill>
              <a:srgbClr val="A9A9A9"/>
            </a:solidFill>
            <a:prstDash val="solid"/>
            <a:miter lim="400000"/>
            <a:headEnd type="oval"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sp>
        <p:nvSpPr>
          <p:cNvPr id="284" name="Text Box 25">
            <a:extLst>
              <a:ext uri="{FF2B5EF4-FFF2-40B4-BE49-F238E27FC236}">
                <a16:creationId xmlns:a16="http://schemas.microsoft.com/office/drawing/2014/main" id="{12C21E0A-99D0-4179-B9CB-5461A682820A}"/>
              </a:ext>
            </a:extLst>
          </p:cNvPr>
          <p:cNvSpPr txBox="1">
            <a:spLocks/>
          </p:cNvSpPr>
          <p:nvPr/>
        </p:nvSpPr>
        <p:spPr bwMode="auto">
          <a:xfrm>
            <a:off x="425515" y="5453820"/>
            <a:ext cx="1088509" cy="371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6566" tIns="46566" rIns="46566" bIns="46566" anchor="ctr">
            <a:spAutoFit/>
          </a:bodyPr>
          <a:lstStyle>
            <a:lvl1pPr defTabSz="1719263">
              <a:defRPr b="1">
                <a:solidFill>
                  <a:srgbClr val="FFFFFF"/>
                </a:solidFill>
                <a:latin typeface="Helvetica Neue" charset="0"/>
                <a:ea typeface="Helvetica Neue" charset="0"/>
                <a:cs typeface="Helvetica Neue" charset="0"/>
                <a:sym typeface="Helvetica Neue" charset="0"/>
              </a:defRPr>
            </a:lvl1pPr>
            <a:lvl2pPr marL="742950" indent="-285750" defTabSz="1719263">
              <a:defRPr b="1">
                <a:solidFill>
                  <a:srgbClr val="FFFFFF"/>
                </a:solidFill>
                <a:latin typeface="Helvetica Neue" charset="0"/>
                <a:ea typeface="Helvetica Neue" charset="0"/>
                <a:cs typeface="Helvetica Neue" charset="0"/>
                <a:sym typeface="Helvetica Neue" charset="0"/>
              </a:defRPr>
            </a:lvl2pPr>
            <a:lvl3pPr marL="1143000" indent="-228600" defTabSz="1719263">
              <a:defRPr b="1">
                <a:solidFill>
                  <a:srgbClr val="FFFFFF"/>
                </a:solidFill>
                <a:latin typeface="Helvetica Neue" charset="0"/>
                <a:ea typeface="Helvetica Neue" charset="0"/>
                <a:cs typeface="Helvetica Neue" charset="0"/>
                <a:sym typeface="Helvetica Neue" charset="0"/>
              </a:defRPr>
            </a:lvl3pPr>
            <a:lvl4pPr marL="1600200" indent="-228600" defTabSz="1719263">
              <a:defRPr b="1">
                <a:solidFill>
                  <a:srgbClr val="FFFFFF"/>
                </a:solidFill>
                <a:latin typeface="Helvetica Neue" charset="0"/>
                <a:ea typeface="Helvetica Neue" charset="0"/>
                <a:cs typeface="Helvetica Neue" charset="0"/>
                <a:sym typeface="Helvetica Neue" charset="0"/>
              </a:defRPr>
            </a:lvl4pPr>
            <a:lvl5pPr marL="2057400" indent="-228600" defTabSz="1719263">
              <a:defRPr b="1">
                <a:solidFill>
                  <a:srgbClr val="FFFFFF"/>
                </a:solidFill>
                <a:latin typeface="Helvetica Neue" charset="0"/>
                <a:ea typeface="Helvetica Neue" charset="0"/>
                <a:cs typeface="Helvetica Neue" charset="0"/>
                <a:sym typeface="Helvetica Neue" charset="0"/>
              </a:defRPr>
            </a:lvl5pPr>
            <a:lvl6pPr marL="25146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nSpc>
                <a:spcPct val="90000"/>
              </a:lnSpc>
            </a:pPr>
            <a:r>
              <a:rPr lang="en-US" altLang="zh-CN" sz="1000" b="0">
                <a:latin typeface="微软雅黑" panose="020B0503020204020204" pitchFamily="34" charset="-122"/>
                <a:ea typeface="微软雅黑" panose="020B0503020204020204" pitchFamily="34" charset="-122"/>
                <a:sym typeface="Helvetica" panose="020B0604020202020204" pitchFamily="34" charset="0"/>
              </a:rPr>
              <a:t>Computing</a:t>
            </a:r>
            <a:endParaRPr lang="zh-CN" altLang="zh-CN" sz="1000" b="0">
              <a:latin typeface="微软雅黑" panose="020B0503020204020204" pitchFamily="34" charset="-122"/>
              <a:ea typeface="微软雅黑" panose="020B0503020204020204" pitchFamily="34" charset="-122"/>
              <a:sym typeface="Helvetica" panose="020B0604020202020204" pitchFamily="34" charset="0"/>
            </a:endParaRPr>
          </a:p>
          <a:p>
            <a:pPr>
              <a:lnSpc>
                <a:spcPct val="90000"/>
              </a:lnSpc>
            </a:pPr>
            <a:r>
              <a:rPr lang="en-US" altLang="zh-CN" sz="1000" b="0">
                <a:latin typeface="微软雅黑" panose="020B0503020204020204" pitchFamily="34" charset="-122"/>
                <a:ea typeface="微软雅黑" panose="020B0503020204020204" pitchFamily="34" charset="-122"/>
                <a:sym typeface="Helvetica" panose="020B0604020202020204" pitchFamily="34" charset="0"/>
              </a:rPr>
              <a:t>New Ecosystem</a:t>
            </a:r>
            <a:endParaRPr lang="zh-CN" altLang="zh-CN" sz="1000" b="0">
              <a:latin typeface="微软雅黑" panose="020B0503020204020204" pitchFamily="34" charset="-122"/>
              <a:ea typeface="微软雅黑" panose="020B0503020204020204" pitchFamily="34" charset="-122"/>
              <a:sym typeface="Helvetica" panose="020B0604020202020204" pitchFamily="34" charset="0"/>
            </a:endParaRPr>
          </a:p>
        </p:txBody>
      </p:sp>
      <p:sp>
        <p:nvSpPr>
          <p:cNvPr id="285" name="Text Box 26">
            <a:extLst>
              <a:ext uri="{FF2B5EF4-FFF2-40B4-BE49-F238E27FC236}">
                <a16:creationId xmlns:a16="http://schemas.microsoft.com/office/drawing/2014/main" id="{64BC90AB-DEFC-46AC-925C-82A98B79785D}"/>
              </a:ext>
            </a:extLst>
          </p:cNvPr>
          <p:cNvSpPr txBox="1">
            <a:spLocks/>
          </p:cNvSpPr>
          <p:nvPr/>
        </p:nvSpPr>
        <p:spPr bwMode="auto">
          <a:xfrm>
            <a:off x="438205" y="5280009"/>
            <a:ext cx="920907" cy="2420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3114" tIns="33114" rIns="33114" bIns="33114" anchor="ctr">
            <a:spAutoFit/>
          </a:bodyPr>
          <a:lstStyle>
            <a:lvl1pPr defTabSz="1719263">
              <a:defRPr b="1">
                <a:solidFill>
                  <a:srgbClr val="FFFFFF"/>
                </a:solidFill>
                <a:latin typeface="Helvetica Neue" charset="0"/>
                <a:ea typeface="Helvetica Neue" charset="0"/>
                <a:cs typeface="Helvetica Neue" charset="0"/>
                <a:sym typeface="Helvetica Neue" charset="0"/>
              </a:defRPr>
            </a:lvl1pPr>
            <a:lvl2pPr marL="742950" indent="-285750" defTabSz="1719263">
              <a:defRPr b="1">
                <a:solidFill>
                  <a:srgbClr val="FFFFFF"/>
                </a:solidFill>
                <a:latin typeface="Helvetica Neue" charset="0"/>
                <a:ea typeface="Helvetica Neue" charset="0"/>
                <a:cs typeface="Helvetica Neue" charset="0"/>
                <a:sym typeface="Helvetica Neue" charset="0"/>
              </a:defRPr>
            </a:lvl2pPr>
            <a:lvl3pPr marL="1143000" indent="-228600" defTabSz="1719263">
              <a:defRPr b="1">
                <a:solidFill>
                  <a:srgbClr val="FFFFFF"/>
                </a:solidFill>
                <a:latin typeface="Helvetica Neue" charset="0"/>
                <a:ea typeface="Helvetica Neue" charset="0"/>
                <a:cs typeface="Helvetica Neue" charset="0"/>
                <a:sym typeface="Helvetica Neue" charset="0"/>
              </a:defRPr>
            </a:lvl3pPr>
            <a:lvl4pPr marL="1600200" indent="-228600" defTabSz="1719263">
              <a:defRPr b="1">
                <a:solidFill>
                  <a:srgbClr val="FFFFFF"/>
                </a:solidFill>
                <a:latin typeface="Helvetica Neue" charset="0"/>
                <a:ea typeface="Helvetica Neue" charset="0"/>
                <a:cs typeface="Helvetica Neue" charset="0"/>
                <a:sym typeface="Helvetica Neue" charset="0"/>
              </a:defRPr>
            </a:lvl4pPr>
            <a:lvl5pPr marL="2057400" indent="-228600" defTabSz="1719263">
              <a:defRPr b="1">
                <a:solidFill>
                  <a:srgbClr val="FFFFFF"/>
                </a:solidFill>
                <a:latin typeface="Helvetica Neue" charset="0"/>
                <a:ea typeface="Helvetica Neue" charset="0"/>
                <a:cs typeface="Helvetica Neue" charset="0"/>
                <a:sym typeface="Helvetica Neue" charset="0"/>
              </a:defRPr>
            </a:lvl5pPr>
            <a:lvl6pPr marL="25146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nSpc>
                <a:spcPct val="90000"/>
              </a:lnSpc>
            </a:pPr>
            <a:r>
              <a:rPr lang="en-US" altLang="zh-CN" sz="1200" b="0">
                <a:solidFill>
                  <a:srgbClr val="FFC000"/>
                </a:solidFill>
                <a:latin typeface="微软雅黑" panose="020B0503020204020204" pitchFamily="34" charset="-122"/>
                <a:ea typeface="微软雅黑" panose="020B0503020204020204" pitchFamily="34" charset="-122"/>
                <a:sym typeface="Lantinghei SC Demibold" charset="0"/>
              </a:rPr>
              <a:t>Win-Win</a:t>
            </a:r>
            <a:endParaRPr lang="zh-CN" altLang="zh-CN" sz="1200" b="0">
              <a:solidFill>
                <a:srgbClr val="FFC000"/>
              </a:solidFill>
              <a:latin typeface="微软雅黑" panose="020B0503020204020204" pitchFamily="34" charset="-122"/>
              <a:ea typeface="微软雅黑" panose="020B0503020204020204" pitchFamily="34" charset="-122"/>
              <a:sym typeface="Lantinghei SC Demibold" charset="0"/>
            </a:endParaRPr>
          </a:p>
        </p:txBody>
      </p:sp>
      <p:grpSp>
        <p:nvGrpSpPr>
          <p:cNvPr id="286" name="Group 27">
            <a:extLst>
              <a:ext uri="{FF2B5EF4-FFF2-40B4-BE49-F238E27FC236}">
                <a16:creationId xmlns:a16="http://schemas.microsoft.com/office/drawing/2014/main" id="{2FBAD3A7-317F-4460-AED9-829C39E71B26}"/>
              </a:ext>
            </a:extLst>
          </p:cNvPr>
          <p:cNvGrpSpPr>
            <a:grpSpLocks/>
          </p:cNvGrpSpPr>
          <p:nvPr/>
        </p:nvGrpSpPr>
        <p:grpSpPr bwMode="auto">
          <a:xfrm>
            <a:off x="1303362" y="5056905"/>
            <a:ext cx="485963" cy="561957"/>
            <a:chOff x="0" y="0"/>
            <a:chExt cx="1383578" cy="1493209"/>
          </a:xfrm>
        </p:grpSpPr>
        <p:sp>
          <p:nvSpPr>
            <p:cNvPr id="289" name="Line 28">
              <a:extLst>
                <a:ext uri="{FF2B5EF4-FFF2-40B4-BE49-F238E27FC236}">
                  <a16:creationId xmlns:a16="http://schemas.microsoft.com/office/drawing/2014/main" id="{5DFA4154-C9A5-4566-9911-85D19BB054A9}"/>
                </a:ext>
              </a:extLst>
            </p:cNvPr>
            <p:cNvSpPr>
              <a:spLocks noChangeShapeType="1"/>
            </p:cNvSpPr>
            <p:nvPr/>
          </p:nvSpPr>
          <p:spPr bwMode="auto">
            <a:xfrm flipH="1">
              <a:off x="600227" y="204873"/>
              <a:ext cx="2597" cy="131906"/>
            </a:xfrm>
            <a:prstGeom prst="line">
              <a:avLst/>
            </a:prstGeom>
            <a:noFill/>
            <a:ln w="222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sp>
          <p:nvSpPr>
            <p:cNvPr id="290" name="Line 29">
              <a:extLst>
                <a:ext uri="{FF2B5EF4-FFF2-40B4-BE49-F238E27FC236}">
                  <a16:creationId xmlns:a16="http://schemas.microsoft.com/office/drawing/2014/main" id="{B482F02F-36A5-4BC1-8E0B-9C66ECF26D68}"/>
                </a:ext>
              </a:extLst>
            </p:cNvPr>
            <p:cNvSpPr>
              <a:spLocks noChangeShapeType="1"/>
            </p:cNvSpPr>
            <p:nvPr/>
          </p:nvSpPr>
          <p:spPr bwMode="auto">
            <a:xfrm flipH="1">
              <a:off x="600227" y="1151241"/>
              <a:ext cx="2597" cy="131907"/>
            </a:xfrm>
            <a:prstGeom prst="line">
              <a:avLst/>
            </a:prstGeom>
            <a:noFill/>
            <a:ln w="222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sp>
          <p:nvSpPr>
            <p:cNvPr id="291" name="AutoShape 30">
              <a:extLst>
                <a:ext uri="{FF2B5EF4-FFF2-40B4-BE49-F238E27FC236}">
                  <a16:creationId xmlns:a16="http://schemas.microsoft.com/office/drawing/2014/main" id="{D38B1EBB-8895-4BE7-8FDE-6884D166CE2C}"/>
                </a:ext>
              </a:extLst>
            </p:cNvPr>
            <p:cNvSpPr>
              <a:spLocks/>
            </p:cNvSpPr>
            <p:nvPr/>
          </p:nvSpPr>
          <p:spPr bwMode="auto">
            <a:xfrm>
              <a:off x="842898" y="740187"/>
              <a:ext cx="408693" cy="293759"/>
            </a:xfrm>
            <a:custGeom>
              <a:avLst/>
              <a:gdLst>
                <a:gd name="T0" fmla="*/ 73156880 w 21600"/>
                <a:gd name="T1" fmla="*/ 27166737 h 21600"/>
                <a:gd name="T2" fmla="*/ 73156880 w 21600"/>
                <a:gd name="T3" fmla="*/ 27166737 h 21600"/>
                <a:gd name="T4" fmla="*/ 73156880 w 21600"/>
                <a:gd name="T5" fmla="*/ 27166737 h 21600"/>
                <a:gd name="T6" fmla="*/ 73156880 w 21600"/>
                <a:gd name="T7" fmla="*/ 271667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0571"/>
                  </a:moveTo>
                  <a:lnTo>
                    <a:pt x="8359" y="21600"/>
                  </a:lnTo>
                  <a:lnTo>
                    <a:pt x="21600" y="0"/>
                  </a:lnTo>
                </a:path>
              </a:pathLst>
            </a:custGeom>
            <a:noFill/>
            <a:ln w="22225"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grpSp>
          <p:nvGrpSpPr>
            <p:cNvPr id="292" name="Group 31">
              <a:extLst>
                <a:ext uri="{FF2B5EF4-FFF2-40B4-BE49-F238E27FC236}">
                  <a16:creationId xmlns:a16="http://schemas.microsoft.com/office/drawing/2014/main" id="{31F79C65-2CDE-413F-868B-7C1979706A8B}"/>
                </a:ext>
              </a:extLst>
            </p:cNvPr>
            <p:cNvGrpSpPr>
              <a:grpSpLocks/>
            </p:cNvGrpSpPr>
            <p:nvPr/>
          </p:nvGrpSpPr>
          <p:grpSpPr bwMode="auto">
            <a:xfrm>
              <a:off x="383636" y="457308"/>
              <a:ext cx="420389" cy="479618"/>
              <a:chOff x="-1" y="-1"/>
              <a:chExt cx="420389" cy="479619"/>
            </a:xfrm>
          </p:grpSpPr>
          <p:grpSp>
            <p:nvGrpSpPr>
              <p:cNvPr id="296" name="Group 32">
                <a:extLst>
                  <a:ext uri="{FF2B5EF4-FFF2-40B4-BE49-F238E27FC236}">
                    <a16:creationId xmlns:a16="http://schemas.microsoft.com/office/drawing/2014/main" id="{35D900C6-6E78-415F-A262-CD7D17C42EBB}"/>
                  </a:ext>
                </a:extLst>
              </p:cNvPr>
              <p:cNvGrpSpPr>
                <a:grpSpLocks/>
              </p:cNvGrpSpPr>
              <p:nvPr/>
            </p:nvGrpSpPr>
            <p:grpSpPr bwMode="auto">
              <a:xfrm>
                <a:off x="0" y="111907"/>
                <a:ext cx="333815" cy="367711"/>
                <a:chOff x="0" y="0"/>
                <a:chExt cx="333815" cy="367710"/>
              </a:xfrm>
            </p:grpSpPr>
            <p:sp>
              <p:nvSpPr>
                <p:cNvPr id="301" name="AutoShape 33">
                  <a:extLst>
                    <a:ext uri="{FF2B5EF4-FFF2-40B4-BE49-F238E27FC236}">
                      <a16:creationId xmlns:a16="http://schemas.microsoft.com/office/drawing/2014/main" id="{94E0374D-8FEE-4E4C-A0E4-DC9A765483E0}"/>
                    </a:ext>
                  </a:extLst>
                </p:cNvPr>
                <p:cNvSpPr>
                  <a:spLocks/>
                </p:cNvSpPr>
                <p:nvPr/>
              </p:nvSpPr>
              <p:spPr bwMode="auto">
                <a:xfrm>
                  <a:off x="82557" y="0"/>
                  <a:ext cx="251258" cy="266517"/>
                </a:xfrm>
                <a:custGeom>
                  <a:avLst/>
                  <a:gdLst>
                    <a:gd name="T0" fmla="*/ 16998953 w 21600"/>
                    <a:gd name="T1" fmla="*/ 20287977 h 21600"/>
                    <a:gd name="T2" fmla="*/ 16998953 w 21600"/>
                    <a:gd name="T3" fmla="*/ 20287977 h 21600"/>
                    <a:gd name="T4" fmla="*/ 16998953 w 21600"/>
                    <a:gd name="T5" fmla="*/ 20287977 h 21600"/>
                    <a:gd name="T6" fmla="*/ 16998953 w 21600"/>
                    <a:gd name="T7" fmla="*/ 202879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761" y="17954"/>
                        <a:pt x="3556" y="14377"/>
                        <a:pt x="5350" y="10800"/>
                      </a:cubicBezTo>
                      <a:cubicBezTo>
                        <a:pt x="7144" y="7223"/>
                        <a:pt x="8938" y="3646"/>
                        <a:pt x="10700" y="0"/>
                      </a:cubicBezTo>
                      <a:cubicBezTo>
                        <a:pt x="12579" y="3695"/>
                        <a:pt x="14364" y="7187"/>
                        <a:pt x="16150" y="10680"/>
                      </a:cubicBezTo>
                      <a:cubicBezTo>
                        <a:pt x="17935" y="14173"/>
                        <a:pt x="19721" y="17665"/>
                        <a:pt x="21600" y="21360"/>
                      </a:cubicBezTo>
                    </a:path>
                  </a:pathLst>
                </a:custGeom>
                <a:noFill/>
                <a:ln w="22225"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sp>
              <p:nvSpPr>
                <p:cNvPr id="302" name="Oval 34">
                  <a:extLst>
                    <a:ext uri="{FF2B5EF4-FFF2-40B4-BE49-F238E27FC236}">
                      <a16:creationId xmlns:a16="http://schemas.microsoft.com/office/drawing/2014/main" id="{4CE93E1F-2E03-45BB-A1F4-1888AB36D160}"/>
                    </a:ext>
                  </a:extLst>
                </p:cNvPr>
                <p:cNvSpPr>
                  <a:spLocks/>
                </p:cNvSpPr>
                <p:nvPr/>
              </p:nvSpPr>
              <p:spPr bwMode="auto">
                <a:xfrm>
                  <a:off x="0" y="258334"/>
                  <a:ext cx="109375" cy="109376"/>
                </a:xfrm>
                <a:prstGeom prst="ellipse">
                  <a:avLst/>
                </a:prstGeom>
                <a:noFill/>
                <a:ln w="22225">
                  <a:solidFill>
                    <a:srgbClr val="FFFFFF"/>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lvl1pPr defTabSz="534988">
                    <a:defRPr b="1">
                      <a:solidFill>
                        <a:srgbClr val="FFFFFF"/>
                      </a:solidFill>
                      <a:latin typeface="Helvetica Neue" charset="0"/>
                      <a:ea typeface="Helvetica Neue" charset="0"/>
                      <a:cs typeface="Helvetica Neue" charset="0"/>
                      <a:sym typeface="Helvetica Neue" charset="0"/>
                    </a:defRPr>
                  </a:lvl1pPr>
                  <a:lvl2pPr marL="742950" indent="-285750" defTabSz="534988">
                    <a:defRPr b="1">
                      <a:solidFill>
                        <a:srgbClr val="FFFFFF"/>
                      </a:solidFill>
                      <a:latin typeface="Helvetica Neue" charset="0"/>
                      <a:ea typeface="Helvetica Neue" charset="0"/>
                      <a:cs typeface="Helvetica Neue" charset="0"/>
                      <a:sym typeface="Helvetica Neue" charset="0"/>
                    </a:defRPr>
                  </a:lvl2pPr>
                  <a:lvl3pPr marL="1143000" indent="-228600" defTabSz="534988">
                    <a:defRPr b="1">
                      <a:solidFill>
                        <a:srgbClr val="FFFFFF"/>
                      </a:solidFill>
                      <a:latin typeface="Helvetica Neue" charset="0"/>
                      <a:ea typeface="Helvetica Neue" charset="0"/>
                      <a:cs typeface="Helvetica Neue" charset="0"/>
                      <a:sym typeface="Helvetica Neue" charset="0"/>
                    </a:defRPr>
                  </a:lvl3pPr>
                  <a:lvl4pPr marL="1600200" indent="-228600" defTabSz="534988">
                    <a:defRPr b="1">
                      <a:solidFill>
                        <a:srgbClr val="FFFFFF"/>
                      </a:solidFill>
                      <a:latin typeface="Helvetica Neue" charset="0"/>
                      <a:ea typeface="Helvetica Neue" charset="0"/>
                      <a:cs typeface="Helvetica Neue" charset="0"/>
                      <a:sym typeface="Helvetica Neue" charset="0"/>
                    </a:defRPr>
                  </a:lvl4pPr>
                  <a:lvl5pPr marL="2057400" indent="-228600" defTabSz="534988">
                    <a:defRPr b="1">
                      <a:solidFill>
                        <a:srgbClr val="FFFFFF"/>
                      </a:solidFill>
                      <a:latin typeface="Helvetica Neue" charset="0"/>
                      <a:ea typeface="Helvetica Neue" charset="0"/>
                      <a:cs typeface="Helvetica Neue" charset="0"/>
                      <a:sym typeface="Helvetica Neue" charset="0"/>
                    </a:defRPr>
                  </a:lvl5pPr>
                  <a:lvl6pPr marL="25146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ctr"/>
                  <a:endParaRPr lang="zh-CN" altLang="zh-CN" sz="1100" b="0">
                    <a:latin typeface="微软雅黑" panose="020B0503020204020204" pitchFamily="34" charset="-122"/>
                    <a:ea typeface="微软雅黑" panose="020B0503020204020204" pitchFamily="34" charset="-122"/>
                    <a:cs typeface="Helvetica Neue Medium" charset="0"/>
                    <a:sym typeface="Helvetica Neue Medium" charset="0"/>
                  </a:endParaRPr>
                </a:p>
              </p:txBody>
            </p:sp>
          </p:grpSp>
          <p:grpSp>
            <p:nvGrpSpPr>
              <p:cNvPr id="297" name="Group 35">
                <a:extLst>
                  <a:ext uri="{FF2B5EF4-FFF2-40B4-BE49-F238E27FC236}">
                    <a16:creationId xmlns:a16="http://schemas.microsoft.com/office/drawing/2014/main" id="{73256C8A-A740-4BD3-9F99-F5D9A759FDEF}"/>
                  </a:ext>
                </a:extLst>
              </p:cNvPr>
              <p:cNvGrpSpPr>
                <a:grpSpLocks/>
              </p:cNvGrpSpPr>
              <p:nvPr/>
            </p:nvGrpSpPr>
            <p:grpSpPr bwMode="auto">
              <a:xfrm rot="10800000" flipH="1">
                <a:off x="0" y="0"/>
                <a:ext cx="420388" cy="367710"/>
                <a:chOff x="0" y="0"/>
                <a:chExt cx="420388" cy="367710"/>
              </a:xfrm>
            </p:grpSpPr>
            <p:sp>
              <p:nvSpPr>
                <p:cNvPr id="298" name="AutoShape 36">
                  <a:extLst>
                    <a:ext uri="{FF2B5EF4-FFF2-40B4-BE49-F238E27FC236}">
                      <a16:creationId xmlns:a16="http://schemas.microsoft.com/office/drawing/2014/main" id="{52472ED9-AE4D-489E-8E95-70C711F5446F}"/>
                    </a:ext>
                  </a:extLst>
                </p:cNvPr>
                <p:cNvSpPr>
                  <a:spLocks/>
                </p:cNvSpPr>
                <p:nvPr/>
              </p:nvSpPr>
              <p:spPr bwMode="auto">
                <a:xfrm>
                  <a:off x="82557" y="0"/>
                  <a:ext cx="251258" cy="266517"/>
                </a:xfrm>
                <a:custGeom>
                  <a:avLst/>
                  <a:gdLst>
                    <a:gd name="T0" fmla="*/ 16998953 w 21600"/>
                    <a:gd name="T1" fmla="*/ 20287977 h 21600"/>
                    <a:gd name="T2" fmla="*/ 16998953 w 21600"/>
                    <a:gd name="T3" fmla="*/ 20287977 h 21600"/>
                    <a:gd name="T4" fmla="*/ 16998953 w 21600"/>
                    <a:gd name="T5" fmla="*/ 20287977 h 21600"/>
                    <a:gd name="T6" fmla="*/ 16998953 w 21600"/>
                    <a:gd name="T7" fmla="*/ 202879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761" y="17954"/>
                        <a:pt x="3556" y="14377"/>
                        <a:pt x="5350" y="10800"/>
                      </a:cubicBezTo>
                      <a:cubicBezTo>
                        <a:pt x="7144" y="7223"/>
                        <a:pt x="8938" y="3646"/>
                        <a:pt x="10700" y="0"/>
                      </a:cubicBezTo>
                      <a:cubicBezTo>
                        <a:pt x="12579" y="3695"/>
                        <a:pt x="14364" y="7187"/>
                        <a:pt x="16150" y="10680"/>
                      </a:cubicBezTo>
                      <a:cubicBezTo>
                        <a:pt x="17935" y="14173"/>
                        <a:pt x="19721" y="17665"/>
                        <a:pt x="21600" y="21360"/>
                      </a:cubicBezTo>
                    </a:path>
                  </a:pathLst>
                </a:custGeom>
                <a:noFill/>
                <a:ln w="22225"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sp>
              <p:nvSpPr>
                <p:cNvPr id="299" name="Oval 37">
                  <a:extLst>
                    <a:ext uri="{FF2B5EF4-FFF2-40B4-BE49-F238E27FC236}">
                      <a16:creationId xmlns:a16="http://schemas.microsoft.com/office/drawing/2014/main" id="{6738B30D-0012-48CA-B3DE-447848DEF8C7}"/>
                    </a:ext>
                  </a:extLst>
                </p:cNvPr>
                <p:cNvSpPr>
                  <a:spLocks/>
                </p:cNvSpPr>
                <p:nvPr/>
              </p:nvSpPr>
              <p:spPr bwMode="auto">
                <a:xfrm>
                  <a:off x="0" y="258334"/>
                  <a:ext cx="109375" cy="109376"/>
                </a:xfrm>
                <a:prstGeom prst="ellipse">
                  <a:avLst/>
                </a:prstGeom>
                <a:noFill/>
                <a:ln w="22225">
                  <a:solidFill>
                    <a:srgbClr val="FFFFFF"/>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lvl1pPr defTabSz="534988">
                    <a:defRPr b="1">
                      <a:solidFill>
                        <a:srgbClr val="FFFFFF"/>
                      </a:solidFill>
                      <a:latin typeface="Helvetica Neue" charset="0"/>
                      <a:ea typeface="Helvetica Neue" charset="0"/>
                      <a:cs typeface="Helvetica Neue" charset="0"/>
                      <a:sym typeface="Helvetica Neue" charset="0"/>
                    </a:defRPr>
                  </a:lvl1pPr>
                  <a:lvl2pPr marL="742950" indent="-285750" defTabSz="534988">
                    <a:defRPr b="1">
                      <a:solidFill>
                        <a:srgbClr val="FFFFFF"/>
                      </a:solidFill>
                      <a:latin typeface="Helvetica Neue" charset="0"/>
                      <a:ea typeface="Helvetica Neue" charset="0"/>
                      <a:cs typeface="Helvetica Neue" charset="0"/>
                      <a:sym typeface="Helvetica Neue" charset="0"/>
                    </a:defRPr>
                  </a:lvl2pPr>
                  <a:lvl3pPr marL="1143000" indent="-228600" defTabSz="534988">
                    <a:defRPr b="1">
                      <a:solidFill>
                        <a:srgbClr val="FFFFFF"/>
                      </a:solidFill>
                      <a:latin typeface="Helvetica Neue" charset="0"/>
                      <a:ea typeface="Helvetica Neue" charset="0"/>
                      <a:cs typeface="Helvetica Neue" charset="0"/>
                      <a:sym typeface="Helvetica Neue" charset="0"/>
                    </a:defRPr>
                  </a:lvl3pPr>
                  <a:lvl4pPr marL="1600200" indent="-228600" defTabSz="534988">
                    <a:defRPr b="1">
                      <a:solidFill>
                        <a:srgbClr val="FFFFFF"/>
                      </a:solidFill>
                      <a:latin typeface="Helvetica Neue" charset="0"/>
                      <a:ea typeface="Helvetica Neue" charset="0"/>
                      <a:cs typeface="Helvetica Neue" charset="0"/>
                      <a:sym typeface="Helvetica Neue" charset="0"/>
                    </a:defRPr>
                  </a:lvl4pPr>
                  <a:lvl5pPr marL="2057400" indent="-228600" defTabSz="534988">
                    <a:defRPr b="1">
                      <a:solidFill>
                        <a:srgbClr val="FFFFFF"/>
                      </a:solidFill>
                      <a:latin typeface="Helvetica Neue" charset="0"/>
                      <a:ea typeface="Helvetica Neue" charset="0"/>
                      <a:cs typeface="Helvetica Neue" charset="0"/>
                      <a:sym typeface="Helvetica Neue" charset="0"/>
                    </a:defRPr>
                  </a:lvl5pPr>
                  <a:lvl6pPr marL="25146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ctr"/>
                  <a:endParaRPr lang="zh-CN" altLang="zh-CN" sz="1100" b="0">
                    <a:latin typeface="微软雅黑" panose="020B0503020204020204" pitchFamily="34" charset="-122"/>
                    <a:ea typeface="微软雅黑" panose="020B0503020204020204" pitchFamily="34" charset="-122"/>
                    <a:cs typeface="Helvetica Neue Medium" charset="0"/>
                    <a:sym typeface="Helvetica Neue Medium" charset="0"/>
                  </a:endParaRPr>
                </a:p>
              </p:txBody>
            </p:sp>
            <p:sp>
              <p:nvSpPr>
                <p:cNvPr id="300" name="Oval 38">
                  <a:extLst>
                    <a:ext uri="{FF2B5EF4-FFF2-40B4-BE49-F238E27FC236}">
                      <a16:creationId xmlns:a16="http://schemas.microsoft.com/office/drawing/2014/main" id="{8705E1D7-FAB2-4AE2-9B9E-973CCE131DEB}"/>
                    </a:ext>
                  </a:extLst>
                </p:cNvPr>
                <p:cNvSpPr>
                  <a:spLocks/>
                </p:cNvSpPr>
                <p:nvPr/>
              </p:nvSpPr>
              <p:spPr bwMode="auto">
                <a:xfrm>
                  <a:off x="311012" y="258334"/>
                  <a:ext cx="109376" cy="109376"/>
                </a:xfrm>
                <a:prstGeom prst="ellipse">
                  <a:avLst/>
                </a:prstGeom>
                <a:noFill/>
                <a:ln w="22225">
                  <a:solidFill>
                    <a:srgbClr val="FFFFFF"/>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lvl1pPr defTabSz="534988">
                    <a:defRPr b="1">
                      <a:solidFill>
                        <a:srgbClr val="FFFFFF"/>
                      </a:solidFill>
                      <a:latin typeface="Helvetica Neue" charset="0"/>
                      <a:ea typeface="Helvetica Neue" charset="0"/>
                      <a:cs typeface="Helvetica Neue" charset="0"/>
                      <a:sym typeface="Helvetica Neue" charset="0"/>
                    </a:defRPr>
                  </a:lvl1pPr>
                  <a:lvl2pPr marL="742950" indent="-285750" defTabSz="534988">
                    <a:defRPr b="1">
                      <a:solidFill>
                        <a:srgbClr val="FFFFFF"/>
                      </a:solidFill>
                      <a:latin typeface="Helvetica Neue" charset="0"/>
                      <a:ea typeface="Helvetica Neue" charset="0"/>
                      <a:cs typeface="Helvetica Neue" charset="0"/>
                      <a:sym typeface="Helvetica Neue" charset="0"/>
                    </a:defRPr>
                  </a:lvl2pPr>
                  <a:lvl3pPr marL="1143000" indent="-228600" defTabSz="534988">
                    <a:defRPr b="1">
                      <a:solidFill>
                        <a:srgbClr val="FFFFFF"/>
                      </a:solidFill>
                      <a:latin typeface="Helvetica Neue" charset="0"/>
                      <a:ea typeface="Helvetica Neue" charset="0"/>
                      <a:cs typeface="Helvetica Neue" charset="0"/>
                      <a:sym typeface="Helvetica Neue" charset="0"/>
                    </a:defRPr>
                  </a:lvl3pPr>
                  <a:lvl4pPr marL="1600200" indent="-228600" defTabSz="534988">
                    <a:defRPr b="1">
                      <a:solidFill>
                        <a:srgbClr val="FFFFFF"/>
                      </a:solidFill>
                      <a:latin typeface="Helvetica Neue" charset="0"/>
                      <a:ea typeface="Helvetica Neue" charset="0"/>
                      <a:cs typeface="Helvetica Neue" charset="0"/>
                      <a:sym typeface="Helvetica Neue" charset="0"/>
                    </a:defRPr>
                  </a:lvl4pPr>
                  <a:lvl5pPr marL="2057400" indent="-228600" defTabSz="534988">
                    <a:defRPr b="1">
                      <a:solidFill>
                        <a:srgbClr val="FFFFFF"/>
                      </a:solidFill>
                      <a:latin typeface="Helvetica Neue" charset="0"/>
                      <a:ea typeface="Helvetica Neue" charset="0"/>
                      <a:cs typeface="Helvetica Neue" charset="0"/>
                      <a:sym typeface="Helvetica Neue" charset="0"/>
                    </a:defRPr>
                  </a:lvl5pPr>
                  <a:lvl6pPr marL="25146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ctr"/>
                  <a:endParaRPr lang="zh-CN" altLang="zh-CN" sz="1100" b="0">
                    <a:latin typeface="微软雅黑" panose="020B0503020204020204" pitchFamily="34" charset="-122"/>
                    <a:ea typeface="微软雅黑" panose="020B0503020204020204" pitchFamily="34" charset="-122"/>
                    <a:cs typeface="Helvetica Neue Medium" charset="0"/>
                    <a:sym typeface="Helvetica Neue Medium" charset="0"/>
                  </a:endParaRPr>
                </a:p>
              </p:txBody>
            </p:sp>
          </p:grpSp>
        </p:grpSp>
        <p:sp>
          <p:nvSpPr>
            <p:cNvPr id="293" name="Oval 39">
              <a:extLst>
                <a:ext uri="{FF2B5EF4-FFF2-40B4-BE49-F238E27FC236}">
                  <a16:creationId xmlns:a16="http://schemas.microsoft.com/office/drawing/2014/main" id="{59B0B09E-FC03-493E-8771-65AE21019C81}"/>
                </a:ext>
              </a:extLst>
            </p:cNvPr>
            <p:cNvSpPr>
              <a:spLocks/>
            </p:cNvSpPr>
            <p:nvPr/>
          </p:nvSpPr>
          <p:spPr bwMode="auto">
            <a:xfrm>
              <a:off x="711776" y="555926"/>
              <a:ext cx="671802" cy="671801"/>
            </a:xfrm>
            <a:prstGeom prst="ellipse">
              <a:avLst/>
            </a:prstGeom>
            <a:noFill/>
            <a:ln w="22225">
              <a:solidFill>
                <a:srgbClr val="FFFFFF"/>
              </a:solidFill>
              <a:miter lim="4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lvl1pPr defTabSz="534988">
                <a:defRPr b="1">
                  <a:solidFill>
                    <a:srgbClr val="FFFFFF"/>
                  </a:solidFill>
                  <a:latin typeface="Helvetica Neue" charset="0"/>
                  <a:ea typeface="Helvetica Neue" charset="0"/>
                  <a:cs typeface="Helvetica Neue" charset="0"/>
                  <a:sym typeface="Helvetica Neue" charset="0"/>
                </a:defRPr>
              </a:lvl1pPr>
              <a:lvl2pPr marL="742950" indent="-285750" defTabSz="534988">
                <a:defRPr b="1">
                  <a:solidFill>
                    <a:srgbClr val="FFFFFF"/>
                  </a:solidFill>
                  <a:latin typeface="Helvetica Neue" charset="0"/>
                  <a:ea typeface="Helvetica Neue" charset="0"/>
                  <a:cs typeface="Helvetica Neue" charset="0"/>
                  <a:sym typeface="Helvetica Neue" charset="0"/>
                </a:defRPr>
              </a:lvl2pPr>
              <a:lvl3pPr marL="1143000" indent="-228600" defTabSz="534988">
                <a:defRPr b="1">
                  <a:solidFill>
                    <a:srgbClr val="FFFFFF"/>
                  </a:solidFill>
                  <a:latin typeface="Helvetica Neue" charset="0"/>
                  <a:ea typeface="Helvetica Neue" charset="0"/>
                  <a:cs typeface="Helvetica Neue" charset="0"/>
                  <a:sym typeface="Helvetica Neue" charset="0"/>
                </a:defRPr>
              </a:lvl3pPr>
              <a:lvl4pPr marL="1600200" indent="-228600" defTabSz="534988">
                <a:defRPr b="1">
                  <a:solidFill>
                    <a:srgbClr val="FFFFFF"/>
                  </a:solidFill>
                  <a:latin typeface="Helvetica Neue" charset="0"/>
                  <a:ea typeface="Helvetica Neue" charset="0"/>
                  <a:cs typeface="Helvetica Neue" charset="0"/>
                  <a:sym typeface="Helvetica Neue" charset="0"/>
                </a:defRPr>
              </a:lvl4pPr>
              <a:lvl5pPr marL="2057400" indent="-228600" defTabSz="534988">
                <a:defRPr b="1">
                  <a:solidFill>
                    <a:srgbClr val="FFFFFF"/>
                  </a:solidFill>
                  <a:latin typeface="Helvetica Neue" charset="0"/>
                  <a:ea typeface="Helvetica Neue" charset="0"/>
                  <a:cs typeface="Helvetica Neue" charset="0"/>
                  <a:sym typeface="Helvetica Neue" charset="0"/>
                </a:defRPr>
              </a:lvl5pPr>
              <a:lvl6pPr marL="25146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534988"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ctr"/>
              <a:endParaRPr lang="zh-CN" altLang="zh-CN" sz="1100" b="0">
                <a:latin typeface="微软雅黑" panose="020B0503020204020204" pitchFamily="34" charset="-122"/>
                <a:ea typeface="微软雅黑" panose="020B0503020204020204" pitchFamily="34" charset="-122"/>
                <a:cs typeface="Helvetica Neue Medium" charset="0"/>
                <a:sym typeface="Helvetica Neue Medium" charset="0"/>
              </a:endParaRPr>
            </a:p>
          </p:txBody>
        </p:sp>
        <p:sp>
          <p:nvSpPr>
            <p:cNvPr id="294" name="AutoShape 40">
              <a:extLst>
                <a:ext uri="{FF2B5EF4-FFF2-40B4-BE49-F238E27FC236}">
                  <a16:creationId xmlns:a16="http://schemas.microsoft.com/office/drawing/2014/main" id="{84DD615E-854C-4B64-8D94-36F4839ABF98}"/>
                </a:ext>
              </a:extLst>
            </p:cNvPr>
            <p:cNvSpPr>
              <a:spLocks/>
            </p:cNvSpPr>
            <p:nvPr/>
          </p:nvSpPr>
          <p:spPr bwMode="auto">
            <a:xfrm>
              <a:off x="0" y="0"/>
              <a:ext cx="1203052" cy="1493209"/>
            </a:xfrm>
            <a:custGeom>
              <a:avLst/>
              <a:gdLst>
                <a:gd name="T0" fmla="*/ 1866017476 w 21600"/>
                <a:gd name="T1" fmla="*/ 2147483646 h 21600"/>
                <a:gd name="T2" fmla="*/ 1866017476 w 21600"/>
                <a:gd name="T3" fmla="*/ 2147483646 h 21600"/>
                <a:gd name="T4" fmla="*/ 1866017476 w 21600"/>
                <a:gd name="T5" fmla="*/ 2147483646 h 21600"/>
                <a:gd name="T6" fmla="*/ 1866017476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601" y="18058"/>
                  </a:moveTo>
                  <a:cubicBezTo>
                    <a:pt x="16760" y="18764"/>
                    <a:pt x="15839" y="19404"/>
                    <a:pt x="14849" y="19970"/>
                  </a:cubicBezTo>
                  <a:cubicBezTo>
                    <a:pt x="13718" y="20617"/>
                    <a:pt x="12505" y="21163"/>
                    <a:pt x="11229" y="21600"/>
                  </a:cubicBezTo>
                  <a:cubicBezTo>
                    <a:pt x="8855" y="20652"/>
                    <a:pt x="6662" y="19435"/>
                    <a:pt x="4716" y="17986"/>
                  </a:cubicBezTo>
                  <a:cubicBezTo>
                    <a:pt x="2929" y="16655"/>
                    <a:pt x="1367" y="15140"/>
                    <a:pt x="71" y="13481"/>
                  </a:cubicBezTo>
                  <a:lnTo>
                    <a:pt x="0" y="2489"/>
                  </a:lnTo>
                  <a:cubicBezTo>
                    <a:pt x="2184" y="2930"/>
                    <a:pt x="4482" y="2837"/>
                    <a:pt x="6601" y="2221"/>
                  </a:cubicBezTo>
                  <a:cubicBezTo>
                    <a:pt x="8213" y="1752"/>
                    <a:pt x="9671" y="992"/>
                    <a:pt x="10863" y="0"/>
                  </a:cubicBezTo>
                  <a:cubicBezTo>
                    <a:pt x="12063" y="918"/>
                    <a:pt x="13488" y="1623"/>
                    <a:pt x="15047" y="2069"/>
                  </a:cubicBezTo>
                  <a:cubicBezTo>
                    <a:pt x="17146" y="2669"/>
                    <a:pt x="19412" y="2782"/>
                    <a:pt x="21587" y="2394"/>
                  </a:cubicBezTo>
                  <a:lnTo>
                    <a:pt x="21600" y="8402"/>
                  </a:lnTo>
                </a:path>
              </a:pathLst>
            </a:custGeom>
            <a:noFill/>
            <a:ln w="22225"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sp>
          <p:nvSpPr>
            <p:cNvPr id="295" name="AutoShape 41">
              <a:extLst>
                <a:ext uri="{FF2B5EF4-FFF2-40B4-BE49-F238E27FC236}">
                  <a16:creationId xmlns:a16="http://schemas.microsoft.com/office/drawing/2014/main" id="{02FEDBE7-944E-4468-A204-8ED3992127C0}"/>
                </a:ext>
              </a:extLst>
            </p:cNvPr>
            <p:cNvSpPr>
              <a:spLocks/>
            </p:cNvSpPr>
            <p:nvPr/>
          </p:nvSpPr>
          <p:spPr bwMode="auto">
            <a:xfrm>
              <a:off x="163630" y="191665"/>
              <a:ext cx="878635" cy="1104453"/>
            </a:xfrm>
            <a:custGeom>
              <a:avLst/>
              <a:gdLst>
                <a:gd name="T0" fmla="*/ 726923128 w 21600"/>
                <a:gd name="T1" fmla="*/ 1443791940 h 21600"/>
                <a:gd name="T2" fmla="*/ 726923128 w 21600"/>
                <a:gd name="T3" fmla="*/ 1443791940 h 21600"/>
                <a:gd name="T4" fmla="*/ 726923128 w 21600"/>
                <a:gd name="T5" fmla="*/ 1443791940 h 21600"/>
                <a:gd name="T6" fmla="*/ 726923128 w 21600"/>
                <a:gd name="T7" fmla="*/ 14437919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420" y="19020"/>
                  </a:moveTo>
                  <a:cubicBezTo>
                    <a:pt x="14788" y="19493"/>
                    <a:pt x="14118" y="19934"/>
                    <a:pt x="13416" y="20341"/>
                  </a:cubicBezTo>
                  <a:cubicBezTo>
                    <a:pt x="12606" y="20809"/>
                    <a:pt x="11755" y="21230"/>
                    <a:pt x="10868" y="21600"/>
                  </a:cubicBezTo>
                  <a:cubicBezTo>
                    <a:pt x="8925" y="20889"/>
                    <a:pt x="7102" y="19996"/>
                    <a:pt x="5440" y="18940"/>
                  </a:cubicBezTo>
                  <a:cubicBezTo>
                    <a:pt x="3358" y="17617"/>
                    <a:pt x="1547" y="16051"/>
                    <a:pt x="70" y="14298"/>
                  </a:cubicBezTo>
                  <a:lnTo>
                    <a:pt x="0" y="2333"/>
                  </a:lnTo>
                  <a:cubicBezTo>
                    <a:pt x="2179" y="2748"/>
                    <a:pt x="4472" y="2660"/>
                    <a:pt x="6585" y="2083"/>
                  </a:cubicBezTo>
                  <a:cubicBezTo>
                    <a:pt x="8194" y="1643"/>
                    <a:pt x="9648" y="931"/>
                    <a:pt x="10838" y="0"/>
                  </a:cubicBezTo>
                  <a:cubicBezTo>
                    <a:pt x="12034" y="861"/>
                    <a:pt x="13456" y="1522"/>
                    <a:pt x="15012" y="1940"/>
                  </a:cubicBezTo>
                  <a:cubicBezTo>
                    <a:pt x="17106" y="2503"/>
                    <a:pt x="19367" y="2608"/>
                    <a:pt x="21536" y="2245"/>
                  </a:cubicBezTo>
                  <a:lnTo>
                    <a:pt x="21600" y="6760"/>
                  </a:lnTo>
                </a:path>
              </a:pathLst>
            </a:custGeom>
            <a:noFill/>
            <a:ln w="22225" cap="flat" cmpd="sng">
              <a:solidFill>
                <a:srgbClr val="FFFFFF"/>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grpSp>
      <p:sp>
        <p:nvSpPr>
          <p:cNvPr id="287" name="Text Box 42">
            <a:extLst>
              <a:ext uri="{FF2B5EF4-FFF2-40B4-BE49-F238E27FC236}">
                <a16:creationId xmlns:a16="http://schemas.microsoft.com/office/drawing/2014/main" id="{27EE7A0A-C43C-48A6-BBEA-F3FAE67792C9}"/>
              </a:ext>
            </a:extLst>
          </p:cNvPr>
          <p:cNvSpPr txBox="1">
            <a:spLocks/>
          </p:cNvSpPr>
          <p:nvPr/>
        </p:nvSpPr>
        <p:spPr bwMode="auto">
          <a:xfrm>
            <a:off x="698460" y="5830427"/>
            <a:ext cx="1273618" cy="490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6566" tIns="46566" rIns="46566" bIns="46566" anchor="ctr">
            <a:noAutofit/>
          </a:bodyPr>
          <a:lstStyle>
            <a:lvl1pPr defTabSz="1719263">
              <a:defRPr b="1">
                <a:solidFill>
                  <a:srgbClr val="FFFFFF"/>
                </a:solidFill>
                <a:latin typeface="Helvetica Neue" charset="0"/>
                <a:ea typeface="Helvetica Neue" charset="0"/>
                <a:cs typeface="Helvetica Neue" charset="0"/>
                <a:sym typeface="Helvetica Neue" charset="0"/>
              </a:defRPr>
            </a:lvl1pPr>
            <a:lvl2pPr marL="742950" indent="-285750" defTabSz="1719263">
              <a:defRPr b="1">
                <a:solidFill>
                  <a:srgbClr val="FFFFFF"/>
                </a:solidFill>
                <a:latin typeface="Helvetica Neue" charset="0"/>
                <a:ea typeface="Helvetica Neue" charset="0"/>
                <a:cs typeface="Helvetica Neue" charset="0"/>
                <a:sym typeface="Helvetica Neue" charset="0"/>
              </a:defRPr>
            </a:lvl2pPr>
            <a:lvl3pPr marL="1143000" indent="-228600" defTabSz="1719263">
              <a:defRPr b="1">
                <a:solidFill>
                  <a:srgbClr val="FFFFFF"/>
                </a:solidFill>
                <a:latin typeface="Helvetica Neue" charset="0"/>
                <a:ea typeface="Helvetica Neue" charset="0"/>
                <a:cs typeface="Helvetica Neue" charset="0"/>
                <a:sym typeface="Helvetica Neue" charset="0"/>
              </a:defRPr>
            </a:lvl3pPr>
            <a:lvl4pPr marL="1600200" indent="-228600" defTabSz="1719263">
              <a:defRPr b="1">
                <a:solidFill>
                  <a:srgbClr val="FFFFFF"/>
                </a:solidFill>
                <a:latin typeface="Helvetica Neue" charset="0"/>
                <a:ea typeface="Helvetica Neue" charset="0"/>
                <a:cs typeface="Helvetica Neue" charset="0"/>
                <a:sym typeface="Helvetica Neue" charset="0"/>
              </a:defRPr>
            </a:lvl4pPr>
            <a:lvl5pPr marL="2057400" indent="-228600" defTabSz="1719263">
              <a:defRPr b="1">
                <a:solidFill>
                  <a:srgbClr val="FFFFFF"/>
                </a:solidFill>
                <a:latin typeface="Helvetica Neue" charset="0"/>
                <a:ea typeface="Helvetica Neue" charset="0"/>
                <a:cs typeface="Helvetica Neue" charset="0"/>
                <a:sym typeface="Helvetica Neue" charset="0"/>
              </a:defRPr>
            </a:lvl5pPr>
            <a:lvl6pPr marL="25146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Green &amp; Energy Saving</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Secure &amp; Reliable</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Extreme Performance</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p:txBody>
      </p:sp>
      <p:sp>
        <p:nvSpPr>
          <p:cNvPr id="288" name="AutoShape 48">
            <a:extLst>
              <a:ext uri="{FF2B5EF4-FFF2-40B4-BE49-F238E27FC236}">
                <a16:creationId xmlns:a16="http://schemas.microsoft.com/office/drawing/2014/main" id="{56B4032B-7203-4C7A-9CB2-95C832B321BE}"/>
              </a:ext>
            </a:extLst>
          </p:cNvPr>
          <p:cNvSpPr>
            <a:spLocks/>
          </p:cNvSpPr>
          <p:nvPr/>
        </p:nvSpPr>
        <p:spPr bwMode="auto">
          <a:xfrm>
            <a:off x="546797" y="4969024"/>
            <a:ext cx="1430943" cy="133941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3" y="4362"/>
                </a:moveTo>
                <a:lnTo>
                  <a:pt x="23" y="0"/>
                </a:lnTo>
                <a:lnTo>
                  <a:pt x="21600" y="0"/>
                </a:lnTo>
                <a:lnTo>
                  <a:pt x="21600" y="21578"/>
                </a:lnTo>
                <a:lnTo>
                  <a:pt x="0" y="21600"/>
                </a:lnTo>
                <a:lnTo>
                  <a:pt x="20" y="15205"/>
                </a:lnTo>
              </a:path>
            </a:pathLst>
          </a:custGeom>
          <a:noFill/>
          <a:ln w="12700" cap="flat" cmpd="sng">
            <a:solidFill>
              <a:srgbClr val="A9A9A9"/>
            </a:solidFill>
            <a:prstDash val="solid"/>
            <a:miter lim="400000"/>
            <a:headEnd type="oval"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sp>
        <p:nvSpPr>
          <p:cNvPr id="33" name="Rectangle 32">
            <a:extLst>
              <a:ext uri="{FF2B5EF4-FFF2-40B4-BE49-F238E27FC236}">
                <a16:creationId xmlns:a16="http://schemas.microsoft.com/office/drawing/2014/main" id="{35D064C0-1FD1-4E3D-9B08-77F76D8342FE}"/>
              </a:ext>
            </a:extLst>
          </p:cNvPr>
          <p:cNvSpPr/>
          <p:nvPr/>
        </p:nvSpPr>
        <p:spPr>
          <a:xfrm>
            <a:off x="401598" y="1374711"/>
            <a:ext cx="1662230" cy="150728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Text Box 44">
            <a:extLst>
              <a:ext uri="{FF2B5EF4-FFF2-40B4-BE49-F238E27FC236}">
                <a16:creationId xmlns:a16="http://schemas.microsoft.com/office/drawing/2014/main" id="{DCBAB9E8-5241-412F-8963-64F0EA5D0D7F}"/>
              </a:ext>
            </a:extLst>
          </p:cNvPr>
          <p:cNvSpPr txBox="1">
            <a:spLocks/>
          </p:cNvSpPr>
          <p:nvPr/>
        </p:nvSpPr>
        <p:spPr bwMode="auto">
          <a:xfrm>
            <a:off x="452036" y="1893483"/>
            <a:ext cx="879710" cy="320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6566" tIns="46566" rIns="46566" bIns="46566" anchor="ctr">
            <a:noAutofit/>
          </a:bodyPr>
          <a:lstStyle>
            <a:lvl1pPr defTabSz="1719263">
              <a:defRPr b="1">
                <a:solidFill>
                  <a:srgbClr val="FFFFFF"/>
                </a:solidFill>
                <a:latin typeface="Helvetica Neue" charset="0"/>
                <a:ea typeface="Helvetica Neue" charset="0"/>
                <a:cs typeface="Helvetica Neue" charset="0"/>
                <a:sym typeface="Helvetica Neue" charset="0"/>
              </a:defRPr>
            </a:lvl1pPr>
            <a:lvl2pPr marL="742950" indent="-285750" defTabSz="1719263">
              <a:defRPr b="1">
                <a:solidFill>
                  <a:srgbClr val="FFFFFF"/>
                </a:solidFill>
                <a:latin typeface="Helvetica Neue" charset="0"/>
                <a:ea typeface="Helvetica Neue" charset="0"/>
                <a:cs typeface="Helvetica Neue" charset="0"/>
                <a:sym typeface="Helvetica Neue" charset="0"/>
              </a:defRPr>
            </a:lvl2pPr>
            <a:lvl3pPr marL="1143000" indent="-228600" defTabSz="1719263">
              <a:defRPr b="1">
                <a:solidFill>
                  <a:srgbClr val="FFFFFF"/>
                </a:solidFill>
                <a:latin typeface="Helvetica Neue" charset="0"/>
                <a:ea typeface="Helvetica Neue" charset="0"/>
                <a:cs typeface="Helvetica Neue" charset="0"/>
                <a:sym typeface="Helvetica Neue" charset="0"/>
              </a:defRPr>
            </a:lvl3pPr>
            <a:lvl4pPr marL="1600200" indent="-228600" defTabSz="1719263">
              <a:defRPr b="1">
                <a:solidFill>
                  <a:srgbClr val="FFFFFF"/>
                </a:solidFill>
                <a:latin typeface="Helvetica Neue" charset="0"/>
                <a:ea typeface="Helvetica Neue" charset="0"/>
                <a:cs typeface="Helvetica Neue" charset="0"/>
                <a:sym typeface="Helvetica Neue" charset="0"/>
              </a:defRPr>
            </a:lvl4pPr>
            <a:lvl5pPr marL="2057400" indent="-228600" defTabSz="1719263">
              <a:defRPr b="1">
                <a:solidFill>
                  <a:srgbClr val="FFFFFF"/>
                </a:solidFill>
                <a:latin typeface="Helvetica Neue" charset="0"/>
                <a:ea typeface="Helvetica Neue" charset="0"/>
                <a:cs typeface="Helvetica Neue" charset="0"/>
                <a:sym typeface="Helvetica Neue" charset="0"/>
              </a:defRPr>
            </a:lvl5pPr>
            <a:lvl6pPr marL="25146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nSpc>
                <a:spcPct val="90000"/>
              </a:lnSpc>
            </a:pPr>
            <a:r>
              <a:rPr lang="en-US" altLang="zh-CN" sz="1000" b="0">
                <a:latin typeface="微软雅黑" panose="020B0503020204020204" pitchFamily="34" charset="-122"/>
                <a:ea typeface="微软雅黑" panose="020B0503020204020204" pitchFamily="34" charset="-122"/>
                <a:sym typeface="Helvetica" panose="020B0604020202020204" pitchFamily="34" charset="0"/>
              </a:rPr>
              <a:t>Processors &amp; Cloud</a:t>
            </a:r>
            <a:endParaRPr lang="zh-CN" altLang="zh-CN" sz="1000" b="0">
              <a:latin typeface="微软雅黑" panose="020B0503020204020204" pitchFamily="34" charset="-122"/>
              <a:ea typeface="微软雅黑" panose="020B0503020204020204" pitchFamily="34" charset="-122"/>
              <a:sym typeface="Helvetica" panose="020B0604020202020204" pitchFamily="34" charset="0"/>
            </a:endParaRPr>
          </a:p>
        </p:txBody>
      </p:sp>
      <p:sp>
        <p:nvSpPr>
          <p:cNvPr id="305" name="Text Box 45" descr="矩形 5">
            <a:extLst>
              <a:ext uri="{FF2B5EF4-FFF2-40B4-BE49-F238E27FC236}">
                <a16:creationId xmlns:a16="http://schemas.microsoft.com/office/drawing/2014/main" id="{0297FE52-03BD-46C1-9F5D-6534C678BD38}"/>
              </a:ext>
            </a:extLst>
          </p:cNvPr>
          <p:cNvSpPr txBox="1">
            <a:spLocks/>
          </p:cNvSpPr>
          <p:nvPr/>
        </p:nvSpPr>
        <p:spPr bwMode="auto">
          <a:xfrm>
            <a:off x="767988" y="2179014"/>
            <a:ext cx="1222275" cy="626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6566" tIns="46566" rIns="46566" bIns="46566" anchor="ctr">
            <a:spAutoFit/>
          </a:bodyPr>
          <a:lstStyle>
            <a:lvl1pPr defTabSz="1719263">
              <a:defRPr b="1">
                <a:solidFill>
                  <a:srgbClr val="FFFFFF"/>
                </a:solidFill>
                <a:latin typeface="Helvetica Neue" charset="0"/>
                <a:ea typeface="Helvetica Neue" charset="0"/>
                <a:cs typeface="Helvetica Neue" charset="0"/>
                <a:sym typeface="Helvetica Neue" charset="0"/>
              </a:defRPr>
            </a:lvl1pPr>
            <a:lvl2pPr marL="742950" indent="-285750" defTabSz="1719263">
              <a:defRPr b="1">
                <a:solidFill>
                  <a:srgbClr val="FFFFFF"/>
                </a:solidFill>
                <a:latin typeface="Helvetica Neue" charset="0"/>
                <a:ea typeface="Helvetica Neue" charset="0"/>
                <a:cs typeface="Helvetica Neue" charset="0"/>
                <a:sym typeface="Helvetica Neue" charset="0"/>
              </a:defRPr>
            </a:lvl2pPr>
            <a:lvl3pPr marL="1143000" indent="-228600" defTabSz="1719263">
              <a:defRPr b="1">
                <a:solidFill>
                  <a:srgbClr val="FFFFFF"/>
                </a:solidFill>
                <a:latin typeface="Helvetica Neue" charset="0"/>
                <a:ea typeface="Helvetica Neue" charset="0"/>
                <a:cs typeface="Helvetica Neue" charset="0"/>
                <a:sym typeface="Helvetica Neue" charset="0"/>
              </a:defRPr>
            </a:lvl3pPr>
            <a:lvl4pPr marL="1600200" indent="-228600" defTabSz="1719263">
              <a:defRPr b="1">
                <a:solidFill>
                  <a:srgbClr val="FFFFFF"/>
                </a:solidFill>
                <a:latin typeface="Helvetica Neue" charset="0"/>
                <a:ea typeface="Helvetica Neue" charset="0"/>
                <a:cs typeface="Helvetica Neue" charset="0"/>
                <a:sym typeface="Helvetica Neue" charset="0"/>
              </a:defRPr>
            </a:lvl4pPr>
            <a:lvl5pPr marL="2057400" indent="-228600" defTabSz="1719263">
              <a:defRPr b="1">
                <a:solidFill>
                  <a:srgbClr val="FFFFFF"/>
                </a:solidFill>
                <a:latin typeface="Helvetica Neue" charset="0"/>
                <a:ea typeface="Helvetica Neue" charset="0"/>
                <a:cs typeface="Helvetica Neue" charset="0"/>
                <a:sym typeface="Helvetica Neue" charset="0"/>
              </a:defRPr>
            </a:lvl5pPr>
            <a:lvl6pPr marL="25146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High Performance</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High Throughput</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High Integration</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a:p>
            <a:pPr>
              <a:lnSpc>
                <a:spcPct val="110000"/>
              </a:lnSpc>
            </a:pPr>
            <a:r>
              <a:rPr lang="en-US" altLang="zh-CN" sz="800" b="0">
                <a:latin typeface="微软雅黑" panose="020B0503020204020204" pitchFamily="34" charset="-122"/>
                <a:ea typeface="微软雅黑" panose="020B0503020204020204" pitchFamily="34" charset="-122"/>
                <a:sym typeface="Helvetica" panose="020B0604020202020204" pitchFamily="34" charset="0"/>
              </a:rPr>
              <a:t>High Energy Efficiency</a:t>
            </a:r>
            <a:endParaRPr lang="zh-CN" altLang="zh-CN" sz="800" b="0">
              <a:latin typeface="微软雅黑" panose="020B0503020204020204" pitchFamily="34" charset="-122"/>
              <a:ea typeface="微软雅黑" panose="020B0503020204020204" pitchFamily="34" charset="-122"/>
              <a:sym typeface="Helvetica" panose="020B0604020202020204" pitchFamily="34" charset="0"/>
            </a:endParaRPr>
          </a:p>
        </p:txBody>
      </p:sp>
      <p:sp>
        <p:nvSpPr>
          <p:cNvPr id="306" name="Text Box 46">
            <a:extLst>
              <a:ext uri="{FF2B5EF4-FFF2-40B4-BE49-F238E27FC236}">
                <a16:creationId xmlns:a16="http://schemas.microsoft.com/office/drawing/2014/main" id="{0E1CF32B-5B76-49A4-8F03-2C6E312DD78F}"/>
              </a:ext>
            </a:extLst>
          </p:cNvPr>
          <p:cNvSpPr txBox="1">
            <a:spLocks/>
          </p:cNvSpPr>
          <p:nvPr/>
        </p:nvSpPr>
        <p:spPr bwMode="auto">
          <a:xfrm>
            <a:off x="441531" y="1720254"/>
            <a:ext cx="725709" cy="233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3114" tIns="33114" rIns="33114" bIns="33114" anchor="ctr">
            <a:spAutoFit/>
          </a:bodyPr>
          <a:lstStyle>
            <a:lvl1pPr defTabSz="1719263">
              <a:defRPr b="1">
                <a:solidFill>
                  <a:srgbClr val="FFFFFF"/>
                </a:solidFill>
                <a:latin typeface="Helvetica Neue" charset="0"/>
                <a:ea typeface="Helvetica Neue" charset="0"/>
                <a:cs typeface="Helvetica Neue" charset="0"/>
                <a:sym typeface="Helvetica Neue" charset="0"/>
              </a:defRPr>
            </a:lvl1pPr>
            <a:lvl2pPr marL="742950" indent="-285750" defTabSz="1719263">
              <a:defRPr b="1">
                <a:solidFill>
                  <a:srgbClr val="FFFFFF"/>
                </a:solidFill>
                <a:latin typeface="Helvetica Neue" charset="0"/>
                <a:ea typeface="Helvetica Neue" charset="0"/>
                <a:cs typeface="Helvetica Neue" charset="0"/>
                <a:sym typeface="Helvetica Neue" charset="0"/>
              </a:defRPr>
            </a:lvl2pPr>
            <a:lvl3pPr marL="1143000" indent="-228600" defTabSz="1719263">
              <a:defRPr b="1">
                <a:solidFill>
                  <a:srgbClr val="FFFFFF"/>
                </a:solidFill>
                <a:latin typeface="Helvetica Neue" charset="0"/>
                <a:ea typeface="Helvetica Neue" charset="0"/>
                <a:cs typeface="Helvetica Neue" charset="0"/>
                <a:sym typeface="Helvetica Neue" charset="0"/>
              </a:defRPr>
            </a:lvl3pPr>
            <a:lvl4pPr marL="1600200" indent="-228600" defTabSz="1719263">
              <a:defRPr b="1">
                <a:solidFill>
                  <a:srgbClr val="FFFFFF"/>
                </a:solidFill>
                <a:latin typeface="Helvetica Neue" charset="0"/>
                <a:ea typeface="Helvetica Neue" charset="0"/>
                <a:cs typeface="Helvetica Neue" charset="0"/>
                <a:sym typeface="Helvetica Neue" charset="0"/>
              </a:defRPr>
            </a:lvl4pPr>
            <a:lvl5pPr marL="2057400" indent="-228600" defTabSz="1719263">
              <a:defRPr b="1">
                <a:solidFill>
                  <a:srgbClr val="FFFFFF"/>
                </a:solidFill>
                <a:latin typeface="Helvetica Neue" charset="0"/>
                <a:ea typeface="Helvetica Neue" charset="0"/>
                <a:cs typeface="Helvetica Neue" charset="0"/>
                <a:sym typeface="Helvetica Neue" charset="0"/>
              </a:defRPr>
            </a:lvl5pPr>
            <a:lvl6pPr marL="25146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1719263"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r">
              <a:lnSpc>
                <a:spcPct val="90000"/>
              </a:lnSpc>
            </a:pPr>
            <a:r>
              <a:rPr lang="en-US" altLang="zh-CN" sz="1200" b="0">
                <a:solidFill>
                  <a:srgbClr val="FFC03C"/>
                </a:solidFill>
                <a:latin typeface="微软雅黑" panose="020B0503020204020204" pitchFamily="34" charset="-122"/>
                <a:ea typeface="微软雅黑" panose="020B0503020204020204" pitchFamily="34" charset="-122"/>
                <a:sym typeface="Lantinghei SC Demibold" charset="0"/>
              </a:rPr>
              <a:t>Focus on</a:t>
            </a:r>
            <a:endParaRPr lang="zh-CN" altLang="zh-CN" sz="1200" b="0">
              <a:solidFill>
                <a:srgbClr val="FFC03C"/>
              </a:solidFill>
              <a:latin typeface="微软雅黑" panose="020B0503020204020204" pitchFamily="34" charset="-122"/>
              <a:ea typeface="微软雅黑" panose="020B0503020204020204" pitchFamily="34" charset="-122"/>
              <a:sym typeface="Lantinghei SC Demibold" charset="0"/>
            </a:endParaRPr>
          </a:p>
        </p:txBody>
      </p:sp>
      <p:sp>
        <p:nvSpPr>
          <p:cNvPr id="307" name="AutoShape 47">
            <a:extLst>
              <a:ext uri="{FF2B5EF4-FFF2-40B4-BE49-F238E27FC236}">
                <a16:creationId xmlns:a16="http://schemas.microsoft.com/office/drawing/2014/main" id="{C3D26F93-572B-4DF4-8E25-EC502BC50FE5}"/>
              </a:ext>
            </a:extLst>
          </p:cNvPr>
          <p:cNvSpPr>
            <a:spLocks/>
          </p:cNvSpPr>
          <p:nvPr/>
        </p:nvSpPr>
        <p:spPr bwMode="auto">
          <a:xfrm>
            <a:off x="1229243" y="1512438"/>
            <a:ext cx="625038" cy="600035"/>
          </a:xfrm>
          <a:prstGeom prst="roundRect">
            <a:avLst>
              <a:gd name="adj" fmla="val 15000"/>
            </a:avLst>
          </a:prstGeom>
          <a:solidFill>
            <a:srgbClr val="FFFFFF"/>
          </a:solidFill>
          <a:ln>
            <a:noFill/>
          </a:ln>
          <a:effectLst/>
          <a:extLs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3114" tIns="33114" rIns="33114" bIns="33114" anchor="ctr"/>
          <a:lstStyle>
            <a:lvl1pPr>
              <a:defRPr b="1">
                <a:solidFill>
                  <a:srgbClr val="FFFFFF"/>
                </a:solidFill>
                <a:latin typeface="Helvetica Neue" charset="0"/>
                <a:ea typeface="Helvetica Neue" charset="0"/>
                <a:cs typeface="Helvetica Neue" charset="0"/>
                <a:sym typeface="Helvetica Neue" charset="0"/>
              </a:defRPr>
            </a:lvl1pPr>
            <a:lvl2pPr marL="742950" indent="-285750">
              <a:defRPr b="1">
                <a:solidFill>
                  <a:srgbClr val="FFFFFF"/>
                </a:solidFill>
                <a:latin typeface="Helvetica Neue" charset="0"/>
                <a:ea typeface="Helvetica Neue" charset="0"/>
                <a:cs typeface="Helvetica Neue" charset="0"/>
                <a:sym typeface="Helvetica Neue" charset="0"/>
              </a:defRPr>
            </a:lvl2pPr>
            <a:lvl3pPr marL="1143000" indent="-228600">
              <a:defRPr b="1">
                <a:solidFill>
                  <a:srgbClr val="FFFFFF"/>
                </a:solidFill>
                <a:latin typeface="Helvetica Neue" charset="0"/>
                <a:ea typeface="Helvetica Neue" charset="0"/>
                <a:cs typeface="Helvetica Neue" charset="0"/>
                <a:sym typeface="Helvetica Neue" charset="0"/>
              </a:defRPr>
            </a:lvl3pPr>
            <a:lvl4pPr marL="1600200" indent="-228600">
              <a:defRPr b="1">
                <a:solidFill>
                  <a:srgbClr val="FFFFFF"/>
                </a:solidFill>
                <a:latin typeface="Helvetica Neue" charset="0"/>
                <a:ea typeface="Helvetica Neue" charset="0"/>
                <a:cs typeface="Helvetica Neue" charset="0"/>
                <a:sym typeface="Helvetica Neue" charset="0"/>
              </a:defRPr>
            </a:lvl4pPr>
            <a:lvl5pPr marL="2057400" indent="-228600">
              <a:defRPr b="1">
                <a:solidFill>
                  <a:srgbClr val="FFFFFF"/>
                </a:solidFill>
                <a:latin typeface="Helvetica Neue" charset="0"/>
                <a:ea typeface="Helvetica Neue" charset="0"/>
                <a:cs typeface="Helvetica Neue" charset="0"/>
                <a:sym typeface="Helvetica Neue" charset="0"/>
              </a:defRPr>
            </a:lvl5pPr>
            <a:lvl6pPr marL="25146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6pPr>
            <a:lvl7pPr marL="29718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7pPr>
            <a:lvl8pPr marL="34290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8pPr>
            <a:lvl9pPr marL="3886200" indent="-228600" defTabSz="536575" eaLnBrk="0" fontAlgn="base" hangingPunct="0">
              <a:spcBef>
                <a:spcPct val="0"/>
              </a:spcBef>
              <a:spcAft>
                <a:spcPct val="0"/>
              </a:spcAft>
              <a:defRPr b="1">
                <a:solidFill>
                  <a:srgbClr val="FFFFFF"/>
                </a:solidFill>
                <a:latin typeface="Helvetica Neue" charset="0"/>
                <a:ea typeface="Helvetica Neue" charset="0"/>
                <a:cs typeface="Helvetica Neue" charset="0"/>
                <a:sym typeface="Helvetica Neue" charset="0"/>
              </a:defRPr>
            </a:lvl9pPr>
          </a:lstStyle>
          <a:p>
            <a:pPr algn="ctr" defTabSz="914478"/>
            <a:endParaRPr lang="zh-CN" altLang="zh-CN" sz="1100" b="0">
              <a:latin typeface="微软雅黑" panose="020B0503020204020204" pitchFamily="34" charset="-122"/>
              <a:ea typeface="微软雅黑" panose="020B0503020204020204" pitchFamily="34" charset="-122"/>
              <a:cs typeface="Helvetica Neue Medium" charset="0"/>
              <a:sym typeface="Helvetica Neue Medium" charset="0"/>
            </a:endParaRPr>
          </a:p>
        </p:txBody>
      </p:sp>
      <p:sp>
        <p:nvSpPr>
          <p:cNvPr id="308" name="AutoShape 48">
            <a:extLst>
              <a:ext uri="{FF2B5EF4-FFF2-40B4-BE49-F238E27FC236}">
                <a16:creationId xmlns:a16="http://schemas.microsoft.com/office/drawing/2014/main" id="{30B60936-BCF7-4E34-AD96-EB135B362316}"/>
              </a:ext>
            </a:extLst>
          </p:cNvPr>
          <p:cNvSpPr>
            <a:spLocks/>
          </p:cNvSpPr>
          <p:nvPr/>
        </p:nvSpPr>
        <p:spPr bwMode="auto">
          <a:xfrm>
            <a:off x="544271" y="1409218"/>
            <a:ext cx="1434334" cy="139609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3" y="4362"/>
                </a:moveTo>
                <a:lnTo>
                  <a:pt x="23" y="0"/>
                </a:lnTo>
                <a:lnTo>
                  <a:pt x="21600" y="0"/>
                </a:lnTo>
                <a:lnTo>
                  <a:pt x="21600" y="21578"/>
                </a:lnTo>
                <a:lnTo>
                  <a:pt x="0" y="21600"/>
                </a:lnTo>
                <a:lnTo>
                  <a:pt x="20" y="15205"/>
                </a:lnTo>
              </a:path>
            </a:pathLst>
          </a:custGeom>
          <a:noFill/>
          <a:ln w="12700" cap="flat" cmpd="sng">
            <a:solidFill>
              <a:srgbClr val="A9A9A9"/>
            </a:solidFill>
            <a:prstDash val="solid"/>
            <a:miter lim="400000"/>
            <a:headEnd type="oval"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6566" tIns="46566" rIns="46566" bIns="46566" anchor="ctr"/>
          <a:lstStyle/>
          <a:p>
            <a:pPr defTabSz="914478"/>
            <a:endParaRPr lang="zh-CN" altLang="en-US" sz="1050">
              <a:solidFill>
                <a:srgbClr val="1D1D1A"/>
              </a:solidFill>
              <a:latin typeface="Calibri"/>
              <a:ea typeface="等线" panose="02010600030101010101" pitchFamily="2" charset="-122"/>
            </a:endParaRPr>
          </a:p>
        </p:txBody>
      </p:sp>
      <p:pic>
        <p:nvPicPr>
          <p:cNvPr id="3" name="Picture 2">
            <a:extLst>
              <a:ext uri="{FF2B5EF4-FFF2-40B4-BE49-F238E27FC236}">
                <a16:creationId xmlns:a16="http://schemas.microsoft.com/office/drawing/2014/main" id="{42186562-A104-4883-BFAC-DB9887726DE2}"/>
              </a:ext>
            </a:extLst>
          </p:cNvPr>
          <p:cNvPicPr>
            <a:picLocks noChangeAspect="1"/>
          </p:cNvPicPr>
          <p:nvPr/>
        </p:nvPicPr>
        <p:blipFill>
          <a:blip r:embed="rId3"/>
          <a:stretch>
            <a:fillRect/>
          </a:stretch>
        </p:blipFill>
        <p:spPr>
          <a:xfrm>
            <a:off x="1290934" y="1565356"/>
            <a:ext cx="494607" cy="488575"/>
          </a:xfrm>
          <a:prstGeom prst="rect">
            <a:avLst/>
          </a:prstGeom>
        </p:spPr>
      </p:pic>
      <p:sp>
        <p:nvSpPr>
          <p:cNvPr id="114" name="1074567946">
            <a:extLst>
              <a:ext uri="{FF2B5EF4-FFF2-40B4-BE49-F238E27FC236}">
                <a16:creationId xmlns:a16="http://schemas.microsoft.com/office/drawing/2014/main" id="{8F54FBCD-801F-47E6-968F-6747AE148EE3}"/>
              </a:ext>
            </a:extLst>
          </p:cNvPr>
          <p:cNvSpPr txBox="1"/>
          <p:nvPr/>
        </p:nvSpPr>
        <p:spPr>
          <a:xfrm>
            <a:off x="480411" y="1086479"/>
            <a:ext cx="1509852" cy="265264"/>
          </a:xfrm>
          <a:prstGeom prst="rect">
            <a:avLst/>
          </a:prstGeom>
          <a:ln w="12700">
            <a:miter lim="400000"/>
          </a:ln>
          <a:extLst>
            <a:ext uri="{C572A759-6A51-4108-AA02-DFA0A04FC94B}">
              <ma14:wrappingTextBoxFlag xmlns:ma14="http://schemas.microsoft.com/office/mac/drawingml/2011/main" xmlns="" val="1"/>
            </a:ext>
          </a:extLst>
        </p:spPr>
        <p:txBody>
          <a:bodyPr wrap="square" lIns="9588" tIns="9588" rIns="9588" bIns="9588" anchor="ctr">
            <a:spAutoFit/>
          </a:bodyPr>
          <a:lstStyle>
            <a:defPPr>
              <a:defRPr lang="en-US"/>
            </a:defPPr>
            <a:lvl1pPr algn="ctr" defTabSz="1076207" hangingPunct="0">
              <a:defRPr sz="2000" b="0" kern="0">
                <a:solidFill>
                  <a:srgbClr val="1AA8A1"/>
                </a:solidFill>
                <a:latin typeface="微软雅黑" panose="020B0503020204020204" pitchFamily="34" charset="-122"/>
                <a:ea typeface="微软雅黑" panose="020B0503020204020204" pitchFamily="34" charset="-122"/>
                <a:cs typeface="FZLanTingHeiS-R-GB"/>
              </a:defRPr>
            </a:lvl1pPr>
          </a:lstStyle>
          <a:p>
            <a:pPr marL="0" marR="0" lvl="0" indent="0" algn="ctr" defTabSz="1076207" eaLnBrk="1" fontAlgn="auto" latinLnBrk="0" hangingPunct="0">
              <a:lnSpc>
                <a:spcPct val="100000"/>
              </a:lnSpc>
              <a:spcBef>
                <a:spcPts val="0"/>
              </a:spcBef>
              <a:spcAft>
                <a:spcPts val="0"/>
              </a:spcAft>
              <a:buClrTx/>
              <a:buSzTx/>
              <a:buFontTx/>
              <a:buNone/>
              <a:tabLst/>
              <a:defRPr/>
            </a:pPr>
            <a:r>
              <a:rPr kumimoji="0" lang="en-US" sz="1598"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rPr>
              <a:t>Strategy</a:t>
            </a:r>
            <a:endParaRPr kumimoji="0" sz="1598"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grpSp>
        <p:nvGrpSpPr>
          <p:cNvPr id="387" name="Group 386">
            <a:extLst>
              <a:ext uri="{FF2B5EF4-FFF2-40B4-BE49-F238E27FC236}">
                <a16:creationId xmlns:a16="http://schemas.microsoft.com/office/drawing/2014/main" id="{BCA07D31-332E-46C2-911F-CAF3FAF1A33F}"/>
              </a:ext>
            </a:extLst>
          </p:cNvPr>
          <p:cNvGrpSpPr/>
          <p:nvPr/>
        </p:nvGrpSpPr>
        <p:grpSpPr>
          <a:xfrm>
            <a:off x="2269500" y="1374711"/>
            <a:ext cx="6699250" cy="2845181"/>
            <a:chOff x="2311400" y="1847014"/>
            <a:chExt cx="6699250" cy="2845181"/>
          </a:xfrm>
        </p:grpSpPr>
        <p:sp>
          <p:nvSpPr>
            <p:cNvPr id="388" name="Rectangle 387">
              <a:extLst>
                <a:ext uri="{FF2B5EF4-FFF2-40B4-BE49-F238E27FC236}">
                  <a16:creationId xmlns:a16="http://schemas.microsoft.com/office/drawing/2014/main" id="{BE9F56EE-AFD9-4C8E-86BB-44CBB06140BF}"/>
                </a:ext>
              </a:extLst>
            </p:cNvPr>
            <p:cNvSpPr/>
            <p:nvPr/>
          </p:nvSpPr>
          <p:spPr>
            <a:xfrm>
              <a:off x="2311400" y="1847014"/>
              <a:ext cx="6699250" cy="284518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椭圆 89">
              <a:extLst>
                <a:ext uri="{FF2B5EF4-FFF2-40B4-BE49-F238E27FC236}">
                  <a16:creationId xmlns:a16="http://schemas.microsoft.com/office/drawing/2014/main" id="{01F51CD0-B4F1-4101-9A62-761300704ED2}"/>
                </a:ext>
              </a:extLst>
            </p:cNvPr>
            <p:cNvSpPr/>
            <p:nvPr/>
          </p:nvSpPr>
          <p:spPr>
            <a:xfrm>
              <a:off x="5147290" y="3012236"/>
              <a:ext cx="860503" cy="738454"/>
            </a:xfrm>
            <a:prstGeom prst="ellipse">
              <a:avLst/>
            </a:prstGeom>
            <a:gradFill flip="none" rotWithShape="1">
              <a:gsLst>
                <a:gs pos="67000">
                  <a:srgbClr val="5BFFFF">
                    <a:alpha val="30000"/>
                  </a:srgbClr>
                </a:gs>
                <a:gs pos="44000">
                  <a:srgbClr val="54EBFC">
                    <a:alpha val="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54948" tIns="27473" rIns="54948" bIns="27473" numCol="1" spcCol="0" rtlCol="0" fromWordArt="0" anchor="ctr" anchorCtr="0" forceAA="0" compatLnSpc="1">
              <a:prstTxWarp prst="textNoShape">
                <a:avLst/>
              </a:prstTxWarp>
              <a:noAutofit/>
            </a:bodyPr>
            <a:lstStyle/>
            <a:p>
              <a:pPr algn="ctr" defTabSz="549484"/>
              <a:endParaRPr lang="zh-CN" altLang="en-US" sz="721" kern="0">
                <a:solidFill>
                  <a:prstClr val="white"/>
                </a:solidFill>
                <a:latin typeface="微软雅黑"/>
                <a:ea typeface="微软雅黑"/>
              </a:endParaRPr>
            </a:p>
          </p:txBody>
        </p:sp>
        <p:sp>
          <p:nvSpPr>
            <p:cNvPr id="390" name="圆角矩形 122">
              <a:extLst>
                <a:ext uri="{FF2B5EF4-FFF2-40B4-BE49-F238E27FC236}">
                  <a16:creationId xmlns:a16="http://schemas.microsoft.com/office/drawing/2014/main" id="{211A0EA6-4DB8-4608-A0A7-FC0E318F7E55}"/>
                </a:ext>
              </a:extLst>
            </p:cNvPr>
            <p:cNvSpPr/>
            <p:nvPr/>
          </p:nvSpPr>
          <p:spPr>
            <a:xfrm>
              <a:off x="7923987" y="2642618"/>
              <a:ext cx="1024109" cy="1492371"/>
            </a:xfrm>
            <a:prstGeom prst="roundRect">
              <a:avLst>
                <a:gd name="adj" fmla="val 265"/>
              </a:avLst>
            </a:prstGeom>
            <a:gradFill>
              <a:gsLst>
                <a:gs pos="0">
                  <a:srgbClr val="5BFFFF">
                    <a:alpha val="20000"/>
                  </a:srgbClr>
                </a:gs>
                <a:gs pos="100000">
                  <a:srgbClr val="5BFFFF">
                    <a:alpha val="0"/>
                  </a:srgbClr>
                </a:gs>
              </a:gsLst>
              <a:lin ang="5400000" scaled="1"/>
            </a:gradFill>
            <a:ln w="3175" cap="flat" cmpd="sng" algn="ctr">
              <a:noFill/>
              <a:prstDash val="solid"/>
              <a:miter lim="800000"/>
            </a:ln>
            <a:effectLst/>
          </p:spPr>
          <p:txBody>
            <a:bodyPr rot="0" spcFirstLastPara="0" vertOverflow="overflow" horzOverflow="overflow" vert="horz" wrap="square" lIns="54948" tIns="27473" rIns="54948" bIns="27473" numCol="1" spcCol="0" rtlCol="0" fromWordArt="0" anchor="ctr" anchorCtr="0" forceAA="0" compatLnSpc="1">
              <a:prstTxWarp prst="textNoShape">
                <a:avLst/>
              </a:prstTxWarp>
              <a:noAutofit/>
            </a:bodyPr>
            <a:lstStyle/>
            <a:p>
              <a:pPr marL="0" marR="0" lvl="0" indent="0" algn="ctr" defTabSz="549484"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1" name="矩形 28">
              <a:extLst>
                <a:ext uri="{FF2B5EF4-FFF2-40B4-BE49-F238E27FC236}">
                  <a16:creationId xmlns:a16="http://schemas.microsoft.com/office/drawing/2014/main" id="{1202408B-C90C-48E6-8151-2512200DAF6A}"/>
                </a:ext>
              </a:extLst>
            </p:cNvPr>
            <p:cNvSpPr/>
            <p:nvPr/>
          </p:nvSpPr>
          <p:spPr>
            <a:xfrm>
              <a:off x="6654348" y="3434862"/>
              <a:ext cx="869149" cy="277320"/>
            </a:xfrm>
            <a:prstGeom prst="rect">
              <a:avLst/>
            </a:prstGeom>
          </p:spPr>
          <p:txBody>
            <a:bodyPr wrap="none">
              <a:spAutoFit/>
            </a:bodyPr>
            <a:lstStyle/>
            <a:p>
              <a:pPr algn="ctr" defTabSz="365349"/>
              <a:r>
                <a:rPr lang="en-US" altLang="zh-CN" sz="1202" b="1">
                  <a:solidFill>
                    <a:srgbClr val="5BFFFF"/>
                  </a:solidFill>
                  <a:latin typeface="微软雅黑" panose="020B0503020204020204" pitchFamily="34" charset="-122"/>
                  <a:ea typeface="微软雅黑" panose="020B0503020204020204" pitchFamily="34" charset="-122"/>
                </a:rPr>
                <a:t>Open</a:t>
              </a:r>
              <a:r>
                <a:rPr lang="zh-CN" altLang="en-US" sz="1202" b="1">
                  <a:solidFill>
                    <a:srgbClr val="5BFFFF"/>
                  </a:solidFill>
                  <a:latin typeface="微软雅黑" panose="020B0503020204020204" pitchFamily="34" charset="-122"/>
                  <a:ea typeface="微软雅黑" panose="020B0503020204020204" pitchFamily="34" charset="-122"/>
                </a:rPr>
                <a:t> </a:t>
              </a:r>
              <a:r>
                <a:rPr lang="en-US" altLang="zh-CN" sz="1202" b="1">
                  <a:solidFill>
                    <a:srgbClr val="5BFFFF"/>
                  </a:solidFill>
                  <a:latin typeface="微软雅黑" panose="020B0503020204020204" pitchFamily="34" charset="-122"/>
                  <a:ea typeface="微软雅黑" panose="020B0503020204020204" pitchFamily="34" charset="-122"/>
                </a:rPr>
                <a:t>OS</a:t>
              </a:r>
              <a:endParaRPr lang="zh-CN" altLang="en-US" sz="1202" b="1">
                <a:solidFill>
                  <a:srgbClr val="5BFFFF"/>
                </a:solidFill>
                <a:latin typeface="微软雅黑" panose="020B0503020204020204" pitchFamily="34" charset="-122"/>
                <a:ea typeface="微软雅黑" panose="020B0503020204020204" pitchFamily="34" charset="-122"/>
              </a:endParaRPr>
            </a:p>
          </p:txBody>
        </p:sp>
        <p:sp>
          <p:nvSpPr>
            <p:cNvPr id="392" name="矩形 31">
              <a:extLst>
                <a:ext uri="{FF2B5EF4-FFF2-40B4-BE49-F238E27FC236}">
                  <a16:creationId xmlns:a16="http://schemas.microsoft.com/office/drawing/2014/main" id="{04A4B116-68B2-42F6-AC0F-C886A4577C6E}"/>
                </a:ext>
              </a:extLst>
            </p:cNvPr>
            <p:cNvSpPr/>
            <p:nvPr/>
          </p:nvSpPr>
          <p:spPr>
            <a:xfrm>
              <a:off x="4483828" y="1847014"/>
              <a:ext cx="2159566" cy="246221"/>
            </a:xfrm>
            <a:prstGeom prst="rect">
              <a:avLst/>
            </a:prstGeom>
          </p:spPr>
          <p:txBody>
            <a:bodyPr wrap="none">
              <a:spAutoFit/>
            </a:bodyPr>
            <a:lstStyle/>
            <a:p>
              <a:pPr indent="-66275" algn="ctr" defTabSz="449658">
                <a:spcBef>
                  <a:spcPct val="20000"/>
                </a:spcBef>
                <a:buClr>
                  <a:srgbClr val="CC9900"/>
                </a:buClr>
                <a:buSzPct val="100000"/>
              </a:pPr>
              <a:r>
                <a:rPr lang="en-US" altLang="zh-CN" sz="1000">
                  <a:solidFill>
                    <a:srgbClr val="5BFFFF"/>
                  </a:solidFill>
                  <a:latin typeface="微软雅黑" panose="020B0503020204020204" pitchFamily="34" charset="-122"/>
                  <a:ea typeface="微软雅黑" panose="020B0503020204020204" pitchFamily="34" charset="-122"/>
                </a:rPr>
                <a:t>Huawei</a:t>
              </a:r>
              <a:r>
                <a:rPr lang="zh-CN" altLang="en-US" sz="1000">
                  <a:solidFill>
                    <a:srgbClr val="5BFFFF"/>
                  </a:solidFill>
                  <a:latin typeface="微软雅黑" panose="020B0503020204020204" pitchFamily="34" charset="-122"/>
                  <a:ea typeface="微软雅黑" panose="020B0503020204020204" pitchFamily="34" charset="-122"/>
                </a:rPr>
                <a:t> </a:t>
              </a:r>
              <a:r>
                <a:rPr lang="en-US" altLang="zh-CN" sz="1000">
                  <a:solidFill>
                    <a:srgbClr val="5BFFFF"/>
                  </a:solidFill>
                  <a:latin typeface="微软雅黑" panose="020B0503020204020204" pitchFamily="34" charset="-122"/>
                  <a:ea typeface="微软雅黑" panose="020B0503020204020204" pitchFamily="34" charset="-122"/>
                </a:rPr>
                <a:t>Cloud</a:t>
              </a:r>
              <a:r>
                <a:rPr lang="zh-CN" altLang="en-US" sz="1000">
                  <a:solidFill>
                    <a:srgbClr val="5BFFFF"/>
                  </a:solidFill>
                  <a:latin typeface="微软雅黑" panose="020B0503020204020204" pitchFamily="34" charset="-122"/>
                  <a:ea typeface="微软雅黑" panose="020B0503020204020204" pitchFamily="34" charset="-122"/>
                </a:rPr>
                <a:t> </a:t>
              </a:r>
              <a:r>
                <a:rPr lang="en-US" altLang="zh-CN" sz="1000">
                  <a:solidFill>
                    <a:srgbClr val="5BFFFF"/>
                  </a:solidFill>
                  <a:latin typeface="微软雅黑" panose="020B0503020204020204" pitchFamily="34" charset="-122"/>
                  <a:ea typeface="微软雅黑" panose="020B0503020204020204" pitchFamily="34" charset="-122"/>
                </a:rPr>
                <a:t>KunPeng Services</a:t>
              </a:r>
            </a:p>
          </p:txBody>
        </p:sp>
        <p:cxnSp>
          <p:nvCxnSpPr>
            <p:cNvPr id="393" name="直接连接符 32">
              <a:extLst>
                <a:ext uri="{FF2B5EF4-FFF2-40B4-BE49-F238E27FC236}">
                  <a16:creationId xmlns:a16="http://schemas.microsoft.com/office/drawing/2014/main" id="{90516228-8792-4414-9868-6BED5493AE3B}"/>
                </a:ext>
              </a:extLst>
            </p:cNvPr>
            <p:cNvCxnSpPr>
              <a:cxnSpLocks/>
            </p:cNvCxnSpPr>
            <p:nvPr/>
          </p:nvCxnSpPr>
          <p:spPr>
            <a:xfrm>
              <a:off x="4146436" y="2725128"/>
              <a:ext cx="3031650" cy="3951"/>
            </a:xfrm>
            <a:prstGeom prst="line">
              <a:avLst/>
            </a:prstGeom>
            <a:noFill/>
            <a:ln w="6350" cap="flat" cmpd="sng" algn="ctr">
              <a:solidFill>
                <a:srgbClr val="5BFFFF"/>
              </a:solidFill>
              <a:prstDash val="solid"/>
              <a:miter lim="800000"/>
            </a:ln>
            <a:effectLst/>
          </p:spPr>
        </p:cxnSp>
        <p:sp>
          <p:nvSpPr>
            <p:cNvPr id="394" name="TextBox 32">
              <a:extLst>
                <a:ext uri="{FF2B5EF4-FFF2-40B4-BE49-F238E27FC236}">
                  <a16:creationId xmlns:a16="http://schemas.microsoft.com/office/drawing/2014/main" id="{8F87D86E-3D36-4CF4-B5BD-BC4ABD495DD2}"/>
                </a:ext>
              </a:extLst>
            </p:cNvPr>
            <p:cNvSpPr txBox="1"/>
            <p:nvPr/>
          </p:nvSpPr>
          <p:spPr>
            <a:xfrm>
              <a:off x="3811342" y="3980999"/>
              <a:ext cx="926142" cy="240194"/>
            </a:xfrm>
            <a:prstGeom prst="rect">
              <a:avLst/>
            </a:prstGeom>
            <a:noFill/>
          </p:spPr>
          <p:txBody>
            <a:bodyPr wrap="square" rtlCol="0" anchor="t">
              <a:spAutoFit/>
            </a:bodyPr>
            <a:lstStyle/>
            <a:p>
              <a:pPr algn="ctr" defTabSz="365349"/>
              <a:r>
                <a:rPr lang="en-US" altLang="zh-CN" sz="961">
                  <a:solidFill>
                    <a:prstClr val="white"/>
                  </a:solidFill>
                  <a:latin typeface="微软雅黑" panose="020B0503020204020204" pitchFamily="34" charset="-122"/>
                  <a:ea typeface="微软雅黑" panose="020B0503020204020204" pitchFamily="34" charset="-122"/>
                  <a:cs typeface="Open Sans Light" panose="020B0306030504020204" pitchFamily="34" charset="0"/>
                </a:rPr>
                <a:t>Dependency</a:t>
              </a:r>
            </a:p>
          </p:txBody>
        </p:sp>
        <p:sp>
          <p:nvSpPr>
            <p:cNvPr id="395" name="文本框 98">
              <a:extLst>
                <a:ext uri="{FF2B5EF4-FFF2-40B4-BE49-F238E27FC236}">
                  <a16:creationId xmlns:a16="http://schemas.microsoft.com/office/drawing/2014/main" id="{D0FDF898-32B3-41E5-98A7-5511E0CE82FE}"/>
                </a:ext>
              </a:extLst>
            </p:cNvPr>
            <p:cNvSpPr txBox="1"/>
            <p:nvPr/>
          </p:nvSpPr>
          <p:spPr>
            <a:xfrm>
              <a:off x="5604667" y="2749589"/>
              <a:ext cx="696024" cy="246221"/>
            </a:xfrm>
            <a:prstGeom prst="rect">
              <a:avLst/>
            </a:prstGeom>
            <a:noFill/>
          </p:spPr>
          <p:txBody>
            <a:bodyPr wrap="none" rtlCol="0">
              <a:spAutoFit/>
            </a:bodyPr>
            <a:lstStyle/>
            <a:p>
              <a:pPr defTabSz="365349"/>
              <a:r>
                <a:rPr lang="en-US" altLang="zh-CN" sz="1000">
                  <a:solidFill>
                    <a:prstClr val="white"/>
                  </a:solidFill>
                  <a:latin typeface="微软雅黑" panose="020B0503020204020204" pitchFamily="34" charset="-122"/>
                  <a:ea typeface="微软雅黑" panose="020B0503020204020204" pitchFamily="34" charset="-122"/>
                </a:rPr>
                <a:t>On-Line</a:t>
              </a: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396" name="文本框 100">
              <a:extLst>
                <a:ext uri="{FF2B5EF4-FFF2-40B4-BE49-F238E27FC236}">
                  <a16:creationId xmlns:a16="http://schemas.microsoft.com/office/drawing/2014/main" id="{5E38956B-3BA9-4FC1-AF23-6D08AC42AE4B}"/>
                </a:ext>
              </a:extLst>
            </p:cNvPr>
            <p:cNvSpPr txBox="1"/>
            <p:nvPr/>
          </p:nvSpPr>
          <p:spPr>
            <a:xfrm>
              <a:off x="6084770" y="3152711"/>
              <a:ext cx="388248" cy="246221"/>
            </a:xfrm>
            <a:prstGeom prst="rect">
              <a:avLst/>
            </a:prstGeom>
            <a:noFill/>
          </p:spPr>
          <p:txBody>
            <a:bodyPr wrap="none" rtlCol="0">
              <a:spAutoFit/>
            </a:bodyPr>
            <a:lstStyle/>
            <a:p>
              <a:pPr defTabSz="365349"/>
              <a:r>
                <a:rPr lang="en-US" altLang="zh-CN" sz="1000">
                  <a:solidFill>
                    <a:prstClr val="white"/>
                  </a:solidFill>
                  <a:latin typeface="微软雅黑" panose="020B0503020204020204" pitchFamily="34" charset="-122"/>
                  <a:ea typeface="微软雅黑" panose="020B0503020204020204" pitchFamily="34" charset="-122"/>
                </a:rPr>
                <a:t>SW</a:t>
              </a: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397" name="Freeform 27">
              <a:extLst>
                <a:ext uri="{FF2B5EF4-FFF2-40B4-BE49-F238E27FC236}">
                  <a16:creationId xmlns:a16="http://schemas.microsoft.com/office/drawing/2014/main" id="{49555866-4DCE-40C1-B1C8-E2F27D2071CD}"/>
                </a:ext>
              </a:extLst>
            </p:cNvPr>
            <p:cNvSpPr>
              <a:spLocks noEditPoints="1"/>
            </p:cNvSpPr>
            <p:nvPr/>
          </p:nvSpPr>
          <p:spPr bwMode="auto">
            <a:xfrm flipH="1">
              <a:off x="5946015" y="2441310"/>
              <a:ext cx="234848" cy="195926"/>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rgbClr val="666666"/>
            </a:solidFill>
            <a:ln>
              <a:solidFill>
                <a:srgbClr val="666666"/>
              </a:solidFill>
            </a:ln>
          </p:spPr>
          <p:txBody>
            <a:bodyPr vert="horz" wrap="square" lIns="35720" tIns="17859" rIns="35720" bIns="17859" numCol="1" anchor="t" anchorCtr="0" compatLnSpc="1">
              <a:prstTxWarp prst="textNoShape">
                <a:avLst/>
              </a:prstTxWarp>
            </a:bodyPr>
            <a:lstStyle/>
            <a:p>
              <a:pPr marL="0" marR="0" lvl="0" indent="0" defTabSz="365349" eaLnBrk="1" fontAlgn="auto" latinLnBrk="0" hangingPunct="1">
                <a:lnSpc>
                  <a:spcPct val="100000"/>
                </a:lnSpc>
                <a:spcBef>
                  <a:spcPts val="0"/>
                </a:spcBef>
                <a:spcAft>
                  <a:spcPts val="0"/>
                </a:spcAft>
                <a:buClrTx/>
                <a:buSzTx/>
                <a:buFontTx/>
                <a:buNone/>
                <a:tabLst/>
                <a:defRPr/>
              </a:pPr>
              <a:endParaRPr kumimoji="0" lang="en-US" sz="961" b="0" i="0" u="none" strike="noStrike" kern="0" cap="none" spc="0" normalizeH="0" baseline="0" noProof="0">
                <a:ln>
                  <a:noFill/>
                </a:ln>
                <a:solidFill>
                  <a:srgbClr val="1D1D1A"/>
                </a:solidFill>
                <a:effectLst/>
                <a:uLnTx/>
                <a:uFillTx/>
                <a:latin typeface="Calibri"/>
              </a:endParaRPr>
            </a:p>
          </p:txBody>
        </p:sp>
        <p:pic>
          <p:nvPicPr>
            <p:cNvPr id="398" name="图片 105">
              <a:extLst>
                <a:ext uri="{FF2B5EF4-FFF2-40B4-BE49-F238E27FC236}">
                  <a16:creationId xmlns:a16="http://schemas.microsoft.com/office/drawing/2014/main" id="{4D36AB14-2EC5-44B9-9121-C58E7016CAC5}"/>
                </a:ext>
              </a:extLst>
            </p:cNvPr>
            <p:cNvPicPr>
              <a:picLocks noChangeAspect="1"/>
            </p:cNvPicPr>
            <p:nvPr/>
          </p:nvPicPr>
          <p:blipFill>
            <a:blip r:embed="rId4"/>
            <a:stretch>
              <a:fillRect/>
            </a:stretch>
          </p:blipFill>
          <p:spPr>
            <a:xfrm>
              <a:off x="6768047" y="2415504"/>
              <a:ext cx="285703" cy="293177"/>
            </a:xfrm>
            <a:prstGeom prst="rect">
              <a:avLst/>
            </a:prstGeom>
          </p:spPr>
        </p:pic>
        <p:grpSp>
          <p:nvGrpSpPr>
            <p:cNvPr id="399" name="组合 107">
              <a:extLst>
                <a:ext uri="{FF2B5EF4-FFF2-40B4-BE49-F238E27FC236}">
                  <a16:creationId xmlns:a16="http://schemas.microsoft.com/office/drawing/2014/main" id="{E280CF79-BC3D-4BA3-AAE1-E2ADDF5F2FC0}"/>
                </a:ext>
              </a:extLst>
            </p:cNvPr>
            <p:cNvGrpSpPr/>
            <p:nvPr/>
          </p:nvGrpSpPr>
          <p:grpSpPr>
            <a:xfrm>
              <a:off x="4784693" y="2441310"/>
              <a:ext cx="568940" cy="466868"/>
              <a:chOff x="13623297" y="574577"/>
              <a:chExt cx="1468111" cy="1159855"/>
            </a:xfrm>
          </p:grpSpPr>
          <p:grpSp>
            <p:nvGrpSpPr>
              <p:cNvPr id="463" name="组合 109">
                <a:extLst>
                  <a:ext uri="{FF2B5EF4-FFF2-40B4-BE49-F238E27FC236}">
                    <a16:creationId xmlns:a16="http://schemas.microsoft.com/office/drawing/2014/main" id="{1B7A1D7F-5493-4D6F-BFE9-177F1D0BD6BE}"/>
                  </a:ext>
                </a:extLst>
              </p:cNvPr>
              <p:cNvGrpSpPr/>
              <p:nvPr/>
            </p:nvGrpSpPr>
            <p:grpSpPr>
              <a:xfrm>
                <a:off x="13906293" y="574577"/>
                <a:ext cx="828295" cy="544212"/>
                <a:chOff x="6524625" y="473075"/>
                <a:chExt cx="671513" cy="492125"/>
              </a:xfrm>
              <a:solidFill>
                <a:srgbClr val="FFFFFF"/>
              </a:solidFill>
            </p:grpSpPr>
            <p:sp>
              <p:nvSpPr>
                <p:cNvPr id="465" name="Oval 5">
                  <a:extLst>
                    <a:ext uri="{FF2B5EF4-FFF2-40B4-BE49-F238E27FC236}">
                      <a16:creationId xmlns:a16="http://schemas.microsoft.com/office/drawing/2014/main" id="{1B4F233A-9ADD-4461-8612-A192A7730F9C}"/>
                    </a:ext>
                  </a:extLst>
                </p:cNvPr>
                <p:cNvSpPr>
                  <a:spLocks noChangeArrowheads="1"/>
                </p:cNvSpPr>
                <p:nvPr/>
              </p:nvSpPr>
              <p:spPr bwMode="auto">
                <a:xfrm>
                  <a:off x="6951663" y="735013"/>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243" tIns="15122" rIns="30243" bIns="15122" numCol="1" anchor="t" anchorCtr="0" compatLnSpc="1">
                  <a:prstTxWarp prst="textNoShape">
                    <a:avLst/>
                  </a:prstTxWarp>
                </a:bodyPr>
                <a:lstStyle/>
                <a:p>
                  <a:pPr algn="ctr" defTabSz="320939" hangingPunct="0">
                    <a:defRPr/>
                  </a:pPr>
                  <a:endParaRPr lang="en-US" sz="601" b="1" kern="0">
                    <a:solidFill>
                      <a:srgbClr val="A9A9A9"/>
                    </a:solidFill>
                    <a:latin typeface="微软雅黑" panose="020B0503020204020204" pitchFamily="34" charset="-122"/>
                    <a:ea typeface="微软雅黑" panose="020B0503020204020204" pitchFamily="34" charset="-122"/>
                    <a:sym typeface="Helvetica Neue"/>
                  </a:endParaRPr>
                </a:p>
              </p:txBody>
            </p:sp>
            <p:sp>
              <p:nvSpPr>
                <p:cNvPr id="466" name="Freeform 6">
                  <a:extLst>
                    <a:ext uri="{FF2B5EF4-FFF2-40B4-BE49-F238E27FC236}">
                      <a16:creationId xmlns:a16="http://schemas.microsoft.com/office/drawing/2014/main" id="{067331FF-E6CB-452C-94C5-0485C08495FE}"/>
                    </a:ext>
                  </a:extLst>
                </p:cNvPr>
                <p:cNvSpPr>
                  <a:spLocks/>
                </p:cNvSpPr>
                <p:nvPr/>
              </p:nvSpPr>
              <p:spPr bwMode="auto">
                <a:xfrm>
                  <a:off x="6692900" y="873125"/>
                  <a:ext cx="323850" cy="14288"/>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243" tIns="15122" rIns="30243" bIns="15122" numCol="1" anchor="t" anchorCtr="0" compatLnSpc="1">
                  <a:prstTxWarp prst="textNoShape">
                    <a:avLst/>
                  </a:prstTxWarp>
                </a:bodyPr>
                <a:lstStyle/>
                <a:p>
                  <a:pPr algn="ctr" defTabSz="320939" hangingPunct="0">
                    <a:defRPr/>
                  </a:pPr>
                  <a:endParaRPr lang="en-US" sz="601" b="1" kern="0">
                    <a:solidFill>
                      <a:srgbClr val="A9A9A9"/>
                    </a:solidFill>
                    <a:latin typeface="微软雅黑" panose="020B0503020204020204" pitchFamily="34" charset="-122"/>
                    <a:ea typeface="微软雅黑" panose="020B0503020204020204" pitchFamily="34" charset="-122"/>
                    <a:sym typeface="Helvetica Neue"/>
                  </a:endParaRPr>
                </a:p>
              </p:txBody>
            </p:sp>
            <p:sp>
              <p:nvSpPr>
                <p:cNvPr id="467" name="Freeform 7">
                  <a:extLst>
                    <a:ext uri="{FF2B5EF4-FFF2-40B4-BE49-F238E27FC236}">
                      <a16:creationId xmlns:a16="http://schemas.microsoft.com/office/drawing/2014/main" id="{5A78F09F-55B9-4E65-9D22-D6F2198313AC}"/>
                    </a:ext>
                  </a:extLst>
                </p:cNvPr>
                <p:cNvSpPr>
                  <a:spLocks noEditPoints="1"/>
                </p:cNvSpPr>
                <p:nvPr/>
              </p:nvSpPr>
              <p:spPr bwMode="auto">
                <a:xfrm>
                  <a:off x="6678613" y="687388"/>
                  <a:ext cx="365125" cy="139700"/>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243" tIns="15122" rIns="30243" bIns="15122" numCol="1" anchor="t" anchorCtr="0" compatLnSpc="1">
                  <a:prstTxWarp prst="textNoShape">
                    <a:avLst/>
                  </a:prstTxWarp>
                </a:bodyPr>
                <a:lstStyle/>
                <a:p>
                  <a:pPr algn="ctr" defTabSz="320939" hangingPunct="0">
                    <a:defRPr/>
                  </a:pPr>
                  <a:endParaRPr lang="en-US" sz="601" b="1" kern="0">
                    <a:solidFill>
                      <a:srgbClr val="A9A9A9"/>
                    </a:solidFill>
                    <a:latin typeface="微软雅黑" panose="020B0503020204020204" pitchFamily="34" charset="-122"/>
                    <a:ea typeface="微软雅黑" panose="020B0503020204020204" pitchFamily="34" charset="-122"/>
                    <a:sym typeface="Helvetica Neue"/>
                  </a:endParaRPr>
                </a:p>
              </p:txBody>
            </p:sp>
            <p:sp>
              <p:nvSpPr>
                <p:cNvPr id="468" name="Freeform 8">
                  <a:extLst>
                    <a:ext uri="{FF2B5EF4-FFF2-40B4-BE49-F238E27FC236}">
                      <a16:creationId xmlns:a16="http://schemas.microsoft.com/office/drawing/2014/main" id="{35464075-7528-4DBC-8A28-FDB472274B66}"/>
                    </a:ext>
                  </a:extLst>
                </p:cNvPr>
                <p:cNvSpPr>
                  <a:spLocks noEditPoints="1"/>
                </p:cNvSpPr>
                <p:nvPr/>
              </p:nvSpPr>
              <p:spPr bwMode="auto">
                <a:xfrm>
                  <a:off x="6524625" y="473075"/>
                  <a:ext cx="671513" cy="492125"/>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243" tIns="15122" rIns="30243" bIns="15122" numCol="1" anchor="t" anchorCtr="0" compatLnSpc="1">
                  <a:prstTxWarp prst="textNoShape">
                    <a:avLst/>
                  </a:prstTxWarp>
                </a:bodyPr>
                <a:lstStyle/>
                <a:p>
                  <a:pPr algn="ctr" defTabSz="320939" hangingPunct="0">
                    <a:defRPr/>
                  </a:pPr>
                  <a:endParaRPr lang="en-US" sz="601" b="1" kern="0">
                    <a:solidFill>
                      <a:srgbClr val="A9A9A9"/>
                    </a:solidFill>
                    <a:latin typeface="微软雅黑" panose="020B0503020204020204" pitchFamily="34" charset="-122"/>
                    <a:ea typeface="微软雅黑" panose="020B0503020204020204" pitchFamily="34" charset="-122"/>
                    <a:sym typeface="Helvetica Neue"/>
                  </a:endParaRPr>
                </a:p>
              </p:txBody>
            </p:sp>
          </p:grpSp>
          <p:sp>
            <p:nvSpPr>
              <p:cNvPr id="464" name="矩形 110">
                <a:extLst>
                  <a:ext uri="{FF2B5EF4-FFF2-40B4-BE49-F238E27FC236}">
                    <a16:creationId xmlns:a16="http://schemas.microsoft.com/office/drawing/2014/main" id="{D6F84530-9A4D-4230-AB9C-C507BF864B5C}"/>
                  </a:ext>
                </a:extLst>
              </p:cNvPr>
              <p:cNvSpPr/>
              <p:nvPr/>
            </p:nvSpPr>
            <p:spPr>
              <a:xfrm>
                <a:off x="13623297" y="1192327"/>
                <a:ext cx="1468111" cy="542105"/>
              </a:xfrm>
              <a:prstGeom prst="rect">
                <a:avLst/>
              </a:prstGeom>
            </p:spPr>
            <p:txBody>
              <a:bodyPr wrap="square">
                <a:spAutoFit/>
              </a:bodyPr>
              <a:lstStyle/>
              <a:p>
                <a:pPr algn="ctr" defTabSz="365349">
                  <a:lnSpc>
                    <a:spcPct val="120000"/>
                  </a:lnSpc>
                </a:pPr>
                <a:endParaRPr lang="en-US" sz="601">
                  <a:solidFill>
                    <a:prstClr val="white"/>
                  </a:solidFill>
                  <a:latin typeface="Calibri"/>
                </a:endParaRPr>
              </a:p>
            </p:txBody>
          </p:sp>
        </p:grpSp>
        <p:sp>
          <p:nvSpPr>
            <p:cNvPr id="400" name="矩形 108">
              <a:extLst>
                <a:ext uri="{FF2B5EF4-FFF2-40B4-BE49-F238E27FC236}">
                  <a16:creationId xmlns:a16="http://schemas.microsoft.com/office/drawing/2014/main" id="{9A6247D7-4D60-4C5E-845E-96D6E4DD9F49}"/>
                </a:ext>
              </a:extLst>
            </p:cNvPr>
            <p:cNvSpPr/>
            <p:nvPr/>
          </p:nvSpPr>
          <p:spPr>
            <a:xfrm>
              <a:off x="4759493" y="2106288"/>
              <a:ext cx="585418" cy="347275"/>
            </a:xfrm>
            <a:prstGeom prst="rect">
              <a:avLst/>
            </a:prstGeom>
          </p:spPr>
          <p:txBody>
            <a:bodyPr wrap="none">
              <a:spAutoFit/>
            </a:bodyPr>
            <a:lstStyle/>
            <a:p>
              <a:pPr algn="ctr" defTabSz="365349">
                <a:lnSpc>
                  <a:spcPct val="120000"/>
                </a:lnSpc>
              </a:pPr>
              <a:r>
                <a:rPr lang="en-US" altLang="zh-CN" sz="721">
                  <a:solidFill>
                    <a:prstClr val="white"/>
                  </a:solidFill>
                  <a:latin typeface="微软雅黑" panose="020B0503020204020204" pitchFamily="34" charset="-122"/>
                  <a:ea typeface="微软雅黑" panose="020B0503020204020204" pitchFamily="34" charset="-122"/>
                </a:rPr>
                <a:t>KunPeng</a:t>
              </a:r>
            </a:p>
            <a:p>
              <a:pPr algn="ctr" defTabSz="365349">
                <a:lnSpc>
                  <a:spcPct val="120000"/>
                </a:lnSpc>
              </a:pPr>
              <a:r>
                <a:rPr lang="en-US" altLang="zh-CN" sz="721">
                  <a:solidFill>
                    <a:prstClr val="white"/>
                  </a:solidFill>
                  <a:latin typeface="微软雅黑" panose="020B0503020204020204" pitchFamily="34" charset="-122"/>
                  <a:ea typeface="微软雅黑" panose="020B0503020204020204" pitchFamily="34" charset="-122"/>
                </a:rPr>
                <a:t>Elastic</a:t>
              </a:r>
              <a:endParaRPr lang="zh-CN" altLang="en-US" sz="721">
                <a:solidFill>
                  <a:prstClr val="white"/>
                </a:solidFill>
                <a:latin typeface="微软雅黑" panose="020B0503020204020204" pitchFamily="34" charset="-122"/>
                <a:ea typeface="微软雅黑" panose="020B0503020204020204" pitchFamily="34" charset="-122"/>
              </a:endParaRPr>
            </a:p>
          </p:txBody>
        </p:sp>
        <p:grpSp>
          <p:nvGrpSpPr>
            <p:cNvPr id="401" name="组合 116">
              <a:extLst>
                <a:ext uri="{FF2B5EF4-FFF2-40B4-BE49-F238E27FC236}">
                  <a16:creationId xmlns:a16="http://schemas.microsoft.com/office/drawing/2014/main" id="{F0B5A3B0-510C-4485-B62F-7D5E3EF1EE4B}"/>
                </a:ext>
              </a:extLst>
            </p:cNvPr>
            <p:cNvGrpSpPr/>
            <p:nvPr/>
          </p:nvGrpSpPr>
          <p:grpSpPr>
            <a:xfrm>
              <a:off x="4218980" y="2441310"/>
              <a:ext cx="321703" cy="228108"/>
              <a:chOff x="5129568" y="883716"/>
              <a:chExt cx="671512" cy="492124"/>
            </a:xfrm>
            <a:solidFill>
              <a:srgbClr val="FDFDFD"/>
            </a:solidFill>
          </p:grpSpPr>
          <p:sp>
            <p:nvSpPr>
              <p:cNvPr id="458" name="Freeform 12">
                <a:extLst>
                  <a:ext uri="{FF2B5EF4-FFF2-40B4-BE49-F238E27FC236}">
                    <a16:creationId xmlns:a16="http://schemas.microsoft.com/office/drawing/2014/main" id="{F3306814-C0CA-430C-9875-46A4BC1CB3ED}"/>
                  </a:ext>
                </a:extLst>
              </p:cNvPr>
              <p:cNvSpPr>
                <a:spLocks noEditPoints="1"/>
              </p:cNvSpPr>
              <p:nvPr/>
            </p:nvSpPr>
            <p:spPr bwMode="auto">
              <a:xfrm>
                <a:off x="5129568" y="883716"/>
                <a:ext cx="671512" cy="492124"/>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5720" tIns="17859" rIns="35720" bIns="17859" numCol="1" anchor="t" anchorCtr="0" compatLnSpc="1">
                <a:prstTxWarp prst="textNoShape">
                  <a:avLst/>
                </a:prstTxWarp>
              </a:bodyPr>
              <a:lstStyle/>
              <a:p>
                <a:pPr defTabSz="365349"/>
                <a:endParaRPr lang="en-US" sz="961">
                  <a:solidFill>
                    <a:srgbClr val="1D1D1A"/>
                  </a:solidFill>
                  <a:latin typeface="Calibri"/>
                </a:endParaRPr>
              </a:p>
            </p:txBody>
          </p:sp>
          <p:sp>
            <p:nvSpPr>
              <p:cNvPr id="459" name="Freeform 13">
                <a:extLst>
                  <a:ext uri="{FF2B5EF4-FFF2-40B4-BE49-F238E27FC236}">
                    <a16:creationId xmlns:a16="http://schemas.microsoft.com/office/drawing/2014/main" id="{B59A70C5-4B7F-4B45-8532-21E3CB8A0701}"/>
                  </a:ext>
                </a:extLst>
              </p:cNvPr>
              <p:cNvSpPr>
                <a:spLocks/>
              </p:cNvSpPr>
              <p:nvPr/>
            </p:nvSpPr>
            <p:spPr bwMode="auto">
              <a:xfrm>
                <a:off x="5316893" y="1167878"/>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5720" tIns="17859" rIns="35720" bIns="17859" numCol="1" anchor="t" anchorCtr="0" compatLnSpc="1">
                <a:prstTxWarp prst="textNoShape">
                  <a:avLst/>
                </a:prstTxWarp>
              </a:bodyPr>
              <a:lstStyle/>
              <a:p>
                <a:pPr defTabSz="365349"/>
                <a:endParaRPr lang="en-US" sz="961">
                  <a:solidFill>
                    <a:srgbClr val="1D1D1A"/>
                  </a:solidFill>
                  <a:latin typeface="Calibri"/>
                </a:endParaRPr>
              </a:p>
            </p:txBody>
          </p:sp>
          <p:sp>
            <p:nvSpPr>
              <p:cNvPr id="460" name="Freeform 14">
                <a:extLst>
                  <a:ext uri="{FF2B5EF4-FFF2-40B4-BE49-F238E27FC236}">
                    <a16:creationId xmlns:a16="http://schemas.microsoft.com/office/drawing/2014/main" id="{80747EB2-977E-48BB-94C8-01DEB04158D4}"/>
                  </a:ext>
                </a:extLst>
              </p:cNvPr>
              <p:cNvSpPr>
                <a:spLocks/>
              </p:cNvSpPr>
              <p:nvPr/>
            </p:nvSpPr>
            <p:spPr bwMode="auto">
              <a:xfrm>
                <a:off x="5316893" y="1213915"/>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5720" tIns="17859" rIns="35720" bIns="17859" numCol="1" anchor="t" anchorCtr="0" compatLnSpc="1">
                <a:prstTxWarp prst="textNoShape">
                  <a:avLst/>
                </a:prstTxWarp>
              </a:bodyPr>
              <a:lstStyle/>
              <a:p>
                <a:pPr defTabSz="365349"/>
                <a:endParaRPr lang="en-US" sz="961">
                  <a:solidFill>
                    <a:srgbClr val="1D1D1A"/>
                  </a:solidFill>
                  <a:latin typeface="Calibri"/>
                </a:endParaRPr>
              </a:p>
            </p:txBody>
          </p:sp>
          <p:sp>
            <p:nvSpPr>
              <p:cNvPr id="461" name="Freeform 15">
                <a:extLst>
                  <a:ext uri="{FF2B5EF4-FFF2-40B4-BE49-F238E27FC236}">
                    <a16:creationId xmlns:a16="http://schemas.microsoft.com/office/drawing/2014/main" id="{93E8E36D-8B88-4201-A692-5100B76A0FD3}"/>
                  </a:ext>
                </a:extLst>
              </p:cNvPr>
              <p:cNvSpPr>
                <a:spLocks noEditPoints="1"/>
              </p:cNvSpPr>
              <p:nvPr/>
            </p:nvSpPr>
            <p:spPr bwMode="auto">
              <a:xfrm>
                <a:off x="5550255" y="1159940"/>
                <a:ext cx="76200" cy="7778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5720" tIns="17859" rIns="35720" bIns="17859" numCol="1" anchor="t" anchorCtr="0" compatLnSpc="1">
                <a:prstTxWarp prst="textNoShape">
                  <a:avLst/>
                </a:prstTxWarp>
              </a:bodyPr>
              <a:lstStyle/>
              <a:p>
                <a:pPr defTabSz="365349"/>
                <a:endParaRPr lang="en-US" sz="961">
                  <a:solidFill>
                    <a:srgbClr val="1D1D1A"/>
                  </a:solidFill>
                  <a:latin typeface="Calibri"/>
                </a:endParaRPr>
              </a:p>
            </p:txBody>
          </p:sp>
          <p:sp>
            <p:nvSpPr>
              <p:cNvPr id="462" name="Freeform 16">
                <a:extLst>
                  <a:ext uri="{FF2B5EF4-FFF2-40B4-BE49-F238E27FC236}">
                    <a16:creationId xmlns:a16="http://schemas.microsoft.com/office/drawing/2014/main" id="{C3E83955-6388-4C46-BF3B-59824B0F752C}"/>
                  </a:ext>
                </a:extLst>
              </p:cNvPr>
              <p:cNvSpPr>
                <a:spLocks noEditPoints="1"/>
              </p:cNvSpPr>
              <p:nvPr/>
            </p:nvSpPr>
            <p:spPr bwMode="auto">
              <a:xfrm>
                <a:off x="5243873" y="1098031"/>
                <a:ext cx="442912" cy="200024"/>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5720" tIns="17859" rIns="35720" bIns="17859" numCol="1" anchor="t" anchorCtr="0" compatLnSpc="1">
                <a:prstTxWarp prst="textNoShape">
                  <a:avLst/>
                </a:prstTxWarp>
              </a:bodyPr>
              <a:lstStyle/>
              <a:p>
                <a:pPr defTabSz="365349"/>
                <a:endParaRPr lang="en-US" sz="961">
                  <a:solidFill>
                    <a:srgbClr val="1D1D1A"/>
                  </a:solidFill>
                  <a:latin typeface="Calibri"/>
                </a:endParaRPr>
              </a:p>
            </p:txBody>
          </p:sp>
        </p:grpSp>
        <p:sp>
          <p:nvSpPr>
            <p:cNvPr id="402" name="矩形 117">
              <a:extLst>
                <a:ext uri="{FF2B5EF4-FFF2-40B4-BE49-F238E27FC236}">
                  <a16:creationId xmlns:a16="http://schemas.microsoft.com/office/drawing/2014/main" id="{8BB4C316-2B87-4019-946F-5E4F6EA41DD7}"/>
                </a:ext>
              </a:extLst>
            </p:cNvPr>
            <p:cNvSpPr/>
            <p:nvPr/>
          </p:nvSpPr>
          <p:spPr>
            <a:xfrm>
              <a:off x="4067761" y="2106288"/>
              <a:ext cx="660758" cy="347275"/>
            </a:xfrm>
            <a:prstGeom prst="rect">
              <a:avLst/>
            </a:prstGeom>
          </p:spPr>
          <p:txBody>
            <a:bodyPr wrap="none">
              <a:spAutoFit/>
            </a:bodyPr>
            <a:lstStyle/>
            <a:p>
              <a:pPr algn="ctr" defTabSz="365349">
                <a:lnSpc>
                  <a:spcPct val="120000"/>
                </a:lnSpc>
              </a:pPr>
              <a:r>
                <a:rPr lang="en-US" altLang="zh-CN" sz="721">
                  <a:solidFill>
                    <a:prstClr val="white"/>
                  </a:solidFill>
                  <a:latin typeface="微软雅黑" panose="020B0503020204020204" pitchFamily="34" charset="-122"/>
                  <a:ea typeface="微软雅黑" panose="020B0503020204020204" pitchFamily="34" charset="-122"/>
                </a:rPr>
                <a:t>KunPeng</a:t>
              </a:r>
            </a:p>
            <a:p>
              <a:pPr algn="ctr" defTabSz="365349">
                <a:lnSpc>
                  <a:spcPct val="120000"/>
                </a:lnSpc>
              </a:pPr>
              <a:r>
                <a:rPr lang="en-US" altLang="zh-CN" sz="721">
                  <a:solidFill>
                    <a:prstClr val="white"/>
                  </a:solidFill>
                  <a:latin typeface="微软雅黑" panose="020B0503020204020204" pitchFamily="34" charset="-122"/>
                  <a:ea typeface="微软雅黑" panose="020B0503020204020204" pitchFamily="34" charset="-122"/>
                </a:rPr>
                <a:t>Bare</a:t>
              </a:r>
              <a:r>
                <a:rPr lang="zh-CN" altLang="en-US" sz="721">
                  <a:solidFill>
                    <a:prstClr val="white"/>
                  </a:solidFill>
                  <a:latin typeface="微软雅黑" panose="020B0503020204020204" pitchFamily="34" charset="-122"/>
                  <a:ea typeface="微软雅黑" panose="020B0503020204020204" pitchFamily="34" charset="-122"/>
                </a:rPr>
                <a:t> </a:t>
              </a:r>
              <a:r>
                <a:rPr lang="en-US" altLang="zh-CN" sz="721">
                  <a:solidFill>
                    <a:prstClr val="white"/>
                  </a:solidFill>
                  <a:latin typeface="微软雅黑" panose="020B0503020204020204" pitchFamily="34" charset="-122"/>
                  <a:ea typeface="微软雅黑" panose="020B0503020204020204" pitchFamily="34" charset="-122"/>
                </a:rPr>
                <a:t>Metal</a:t>
              </a:r>
              <a:endParaRPr lang="zh-CN" altLang="en-US" sz="721">
                <a:solidFill>
                  <a:prstClr val="white"/>
                </a:solidFill>
                <a:latin typeface="微软雅黑" panose="020B0503020204020204" pitchFamily="34" charset="-122"/>
                <a:ea typeface="微软雅黑" panose="020B0503020204020204" pitchFamily="34" charset="-122"/>
              </a:endParaRPr>
            </a:p>
          </p:txBody>
        </p:sp>
        <p:sp>
          <p:nvSpPr>
            <p:cNvPr id="403" name="矩形 123">
              <a:extLst>
                <a:ext uri="{FF2B5EF4-FFF2-40B4-BE49-F238E27FC236}">
                  <a16:creationId xmlns:a16="http://schemas.microsoft.com/office/drawing/2014/main" id="{8FFC361C-2A3A-4C36-B040-91A344F9C917}"/>
                </a:ext>
              </a:extLst>
            </p:cNvPr>
            <p:cNvSpPr/>
            <p:nvPr/>
          </p:nvSpPr>
          <p:spPr>
            <a:xfrm>
              <a:off x="5377040" y="2106288"/>
              <a:ext cx="1151277" cy="347275"/>
            </a:xfrm>
            <a:prstGeom prst="rect">
              <a:avLst/>
            </a:prstGeom>
          </p:spPr>
          <p:txBody>
            <a:bodyPr wrap="none">
              <a:spAutoFit/>
            </a:bodyPr>
            <a:lstStyle/>
            <a:p>
              <a:pPr algn="ctr" defTabSz="365349">
                <a:lnSpc>
                  <a:spcPct val="120000"/>
                </a:lnSpc>
              </a:pPr>
              <a:r>
                <a:rPr lang="en-US" altLang="zh-CN" sz="721">
                  <a:solidFill>
                    <a:prstClr val="white"/>
                  </a:solidFill>
                  <a:latin typeface="微软雅黑" panose="020B0503020204020204" pitchFamily="34" charset="-122"/>
                  <a:ea typeface="微软雅黑" panose="020B0503020204020204" pitchFamily="34" charset="-122"/>
                </a:rPr>
                <a:t>KunPeng</a:t>
              </a:r>
              <a:endParaRPr lang="zh-CN" altLang="en-US" sz="721">
                <a:solidFill>
                  <a:prstClr val="white"/>
                </a:solidFill>
                <a:latin typeface="微软雅黑" panose="020B0503020204020204" pitchFamily="34" charset="-122"/>
                <a:ea typeface="微软雅黑" panose="020B0503020204020204" pitchFamily="34" charset="-122"/>
              </a:endParaRPr>
            </a:p>
            <a:p>
              <a:pPr algn="ctr" defTabSz="365349">
                <a:lnSpc>
                  <a:spcPct val="120000"/>
                </a:lnSpc>
              </a:pPr>
              <a:r>
                <a:rPr lang="en-US" altLang="zh-CN" sz="721">
                  <a:solidFill>
                    <a:prstClr val="white"/>
                  </a:solidFill>
                  <a:latin typeface="微软雅黑" panose="020B0503020204020204" pitchFamily="34" charset="-122"/>
                  <a:ea typeface="微软雅黑" panose="020B0503020204020204" pitchFamily="34" charset="-122"/>
                </a:rPr>
                <a:t>Kubernetes</a:t>
              </a:r>
              <a:r>
                <a:rPr lang="zh-CN" altLang="en-US" sz="721">
                  <a:solidFill>
                    <a:prstClr val="white"/>
                  </a:solidFill>
                  <a:latin typeface="微软雅黑" panose="020B0503020204020204" pitchFamily="34" charset="-122"/>
                  <a:ea typeface="微软雅黑" panose="020B0503020204020204" pitchFamily="34" charset="-122"/>
                </a:rPr>
                <a:t> </a:t>
              </a:r>
              <a:r>
                <a:rPr lang="en-US" altLang="zh-CN" sz="721">
                  <a:solidFill>
                    <a:prstClr val="white"/>
                  </a:solidFill>
                  <a:latin typeface="微软雅黑" panose="020B0503020204020204" pitchFamily="34" charset="-122"/>
                  <a:ea typeface="微软雅黑" panose="020B0503020204020204" pitchFamily="34" charset="-122"/>
                </a:rPr>
                <a:t>Container</a:t>
              </a:r>
              <a:endParaRPr lang="zh-CN" altLang="en-US" sz="721">
                <a:solidFill>
                  <a:prstClr val="white"/>
                </a:solidFill>
                <a:latin typeface="微软雅黑" panose="020B0503020204020204" pitchFamily="34" charset="-122"/>
                <a:ea typeface="微软雅黑" panose="020B0503020204020204" pitchFamily="34" charset="-122"/>
              </a:endParaRPr>
            </a:p>
          </p:txBody>
        </p:sp>
        <p:sp>
          <p:nvSpPr>
            <p:cNvPr id="404" name="矩形 124">
              <a:extLst>
                <a:ext uri="{FF2B5EF4-FFF2-40B4-BE49-F238E27FC236}">
                  <a16:creationId xmlns:a16="http://schemas.microsoft.com/office/drawing/2014/main" id="{ABCE2091-9C1F-4DD6-8036-E64A74D38F6F}"/>
                </a:ext>
              </a:extLst>
            </p:cNvPr>
            <p:cNvSpPr/>
            <p:nvPr/>
          </p:nvSpPr>
          <p:spPr>
            <a:xfrm>
              <a:off x="6401545" y="2106288"/>
              <a:ext cx="1087157" cy="347275"/>
            </a:xfrm>
            <a:prstGeom prst="rect">
              <a:avLst/>
            </a:prstGeom>
          </p:spPr>
          <p:txBody>
            <a:bodyPr wrap="none">
              <a:spAutoFit/>
            </a:bodyPr>
            <a:lstStyle/>
            <a:p>
              <a:pPr algn="ctr" defTabSz="365349">
                <a:lnSpc>
                  <a:spcPct val="120000"/>
                </a:lnSpc>
              </a:pPr>
              <a:r>
                <a:rPr lang="en-US" altLang="zh-CN" sz="721">
                  <a:solidFill>
                    <a:prstClr val="white"/>
                  </a:solidFill>
                  <a:latin typeface="微软雅黑" panose="020B0503020204020204" pitchFamily="34" charset="-122"/>
                  <a:ea typeface="微软雅黑" panose="020B0503020204020204" pitchFamily="34" charset="-122"/>
                </a:rPr>
                <a:t>KunPeng</a:t>
              </a:r>
              <a:endParaRPr lang="zh-CN" altLang="en-US" sz="721">
                <a:solidFill>
                  <a:prstClr val="white"/>
                </a:solidFill>
                <a:latin typeface="微软雅黑" panose="020B0503020204020204" pitchFamily="34" charset="-122"/>
                <a:ea typeface="微软雅黑" panose="020B0503020204020204" pitchFamily="34" charset="-122"/>
              </a:endParaRPr>
            </a:p>
            <a:p>
              <a:pPr algn="ctr" defTabSz="365349">
                <a:lnSpc>
                  <a:spcPct val="120000"/>
                </a:lnSpc>
              </a:pPr>
              <a:r>
                <a:rPr lang="en-US" altLang="zh-CN" sz="721">
                  <a:solidFill>
                    <a:prstClr val="white"/>
                  </a:solidFill>
                  <a:latin typeface="微软雅黑" panose="020B0503020204020204" pitchFamily="34" charset="-122"/>
                  <a:ea typeface="微软雅黑" panose="020B0503020204020204" pitchFamily="34" charset="-122"/>
                </a:rPr>
                <a:t>Serverless</a:t>
              </a:r>
              <a:r>
                <a:rPr lang="zh-CN" altLang="en-US" sz="721">
                  <a:solidFill>
                    <a:prstClr val="white"/>
                  </a:solidFill>
                  <a:latin typeface="微软雅黑" panose="020B0503020204020204" pitchFamily="34" charset="-122"/>
                  <a:ea typeface="微软雅黑" panose="020B0503020204020204" pitchFamily="34" charset="-122"/>
                </a:rPr>
                <a:t> </a:t>
              </a:r>
              <a:r>
                <a:rPr lang="en-US" altLang="zh-CN" sz="721">
                  <a:solidFill>
                    <a:prstClr val="white"/>
                  </a:solidFill>
                  <a:latin typeface="微软雅黑" panose="020B0503020204020204" pitchFamily="34" charset="-122"/>
                  <a:ea typeface="微软雅黑" panose="020B0503020204020204" pitchFamily="34" charset="-122"/>
                </a:rPr>
                <a:t>Container</a:t>
              </a:r>
              <a:endParaRPr lang="zh-CN" altLang="en-US" sz="721">
                <a:solidFill>
                  <a:prstClr val="white"/>
                </a:solidFill>
                <a:latin typeface="微软雅黑" panose="020B0503020204020204" pitchFamily="34" charset="-122"/>
                <a:ea typeface="微软雅黑" panose="020B0503020204020204" pitchFamily="34" charset="-122"/>
              </a:endParaRPr>
            </a:p>
          </p:txBody>
        </p:sp>
        <p:sp>
          <p:nvSpPr>
            <p:cNvPr id="405" name="箭头: 右 134">
              <a:extLst>
                <a:ext uri="{FF2B5EF4-FFF2-40B4-BE49-F238E27FC236}">
                  <a16:creationId xmlns:a16="http://schemas.microsoft.com/office/drawing/2014/main" id="{94941BF6-101E-428B-B8A2-88B510B8B2A5}"/>
                </a:ext>
              </a:extLst>
            </p:cNvPr>
            <p:cNvSpPr/>
            <p:nvPr/>
          </p:nvSpPr>
          <p:spPr>
            <a:xfrm>
              <a:off x="5995093" y="3307191"/>
              <a:ext cx="651911" cy="222872"/>
            </a:xfrm>
            <a:prstGeom prst="rightArrow">
              <a:avLst/>
            </a:prstGeom>
            <a:gradFill flip="none" rotWithShape="1">
              <a:gsLst>
                <a:gs pos="0">
                  <a:srgbClr val="2DEFEA"/>
                </a:gs>
                <a:gs pos="86000">
                  <a:srgbClr val="00BFFF">
                    <a:alpha val="0"/>
                  </a:srgbClr>
                </a:gs>
              </a:gsLst>
              <a:lin ang="10800000" scaled="1"/>
              <a:tileRect/>
            </a:gradFill>
            <a:ln w="12700" cap="flat" cmpd="sng" algn="ctr">
              <a:noFill/>
              <a:prstDash val="solid"/>
              <a:miter lim="800000"/>
            </a:ln>
            <a:effectLst/>
          </p:spPr>
          <p:txBody>
            <a:bodyPr rtlCol="0" anchor="ct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zh-CN" altLang="en-US" sz="481"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6" name="箭头: 右 135">
              <a:extLst>
                <a:ext uri="{FF2B5EF4-FFF2-40B4-BE49-F238E27FC236}">
                  <a16:creationId xmlns:a16="http://schemas.microsoft.com/office/drawing/2014/main" id="{CE883372-DC22-4B6F-BDFA-45D9F39DB0BB}"/>
                </a:ext>
              </a:extLst>
            </p:cNvPr>
            <p:cNvSpPr/>
            <p:nvPr/>
          </p:nvSpPr>
          <p:spPr>
            <a:xfrm rot="5400000" flipH="1" flipV="1">
              <a:off x="5442607" y="2774092"/>
              <a:ext cx="246221" cy="192289"/>
            </a:xfrm>
            <a:prstGeom prst="rightArrow">
              <a:avLst/>
            </a:prstGeom>
            <a:gradFill flip="none" rotWithShape="1">
              <a:gsLst>
                <a:gs pos="0">
                  <a:srgbClr val="2DEFEA"/>
                </a:gs>
                <a:gs pos="86000">
                  <a:srgbClr val="00BFFF">
                    <a:alpha val="0"/>
                  </a:srgbClr>
                </a:gs>
              </a:gsLst>
              <a:lin ang="10800000" scaled="1"/>
              <a:tileRect/>
            </a:gradFill>
            <a:ln w="12700" cap="flat" cmpd="sng" algn="ctr">
              <a:noFill/>
              <a:prstDash val="solid"/>
              <a:miter lim="800000"/>
            </a:ln>
            <a:effectLst/>
          </p:spPr>
          <p:txBody>
            <a:bodyPr rtlCol="0" anchor="ct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zh-CN" altLang="en-US" sz="481"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7" name="矩形 29">
              <a:extLst>
                <a:ext uri="{FF2B5EF4-FFF2-40B4-BE49-F238E27FC236}">
                  <a16:creationId xmlns:a16="http://schemas.microsoft.com/office/drawing/2014/main" id="{1EB7393A-4779-457A-942D-CA210D75785F}"/>
                </a:ext>
              </a:extLst>
            </p:cNvPr>
            <p:cNvSpPr/>
            <p:nvPr/>
          </p:nvSpPr>
          <p:spPr>
            <a:xfrm>
              <a:off x="4928946" y="4445974"/>
              <a:ext cx="1587294" cy="246221"/>
            </a:xfrm>
            <a:prstGeom prst="rect">
              <a:avLst/>
            </a:prstGeom>
          </p:spPr>
          <p:txBody>
            <a:bodyPr wrap="none">
              <a:spAutoFit/>
            </a:bodyPr>
            <a:lstStyle/>
            <a:p>
              <a:pPr algn="ctr" defTabSz="365349"/>
              <a:r>
                <a:rPr lang="en-US" altLang="zh-CN" sz="1000">
                  <a:solidFill>
                    <a:srgbClr val="5BFFFF"/>
                  </a:solidFill>
                  <a:latin typeface="微软雅黑" panose="020B0503020204020204" pitchFamily="34" charset="-122"/>
                  <a:ea typeface="微软雅黑" panose="020B0503020204020204" pitchFamily="34" charset="-122"/>
                </a:rPr>
                <a:t>KunPeng SDK Advisors</a:t>
              </a:r>
              <a:endParaRPr lang="zh-CN" altLang="en-US" sz="1000">
                <a:solidFill>
                  <a:srgbClr val="5BFFFF"/>
                </a:solidFill>
                <a:latin typeface="微软雅黑" panose="020B0503020204020204" pitchFamily="34" charset="-122"/>
                <a:ea typeface="微软雅黑" panose="020B0503020204020204" pitchFamily="34" charset="-122"/>
              </a:endParaRPr>
            </a:p>
          </p:txBody>
        </p:sp>
        <p:sp>
          <p:nvSpPr>
            <p:cNvPr id="408" name="TextBox 30">
              <a:extLst>
                <a:ext uri="{FF2B5EF4-FFF2-40B4-BE49-F238E27FC236}">
                  <a16:creationId xmlns:a16="http://schemas.microsoft.com/office/drawing/2014/main" id="{262F205B-955A-4C77-992D-E9C58C7EA313}"/>
                </a:ext>
              </a:extLst>
            </p:cNvPr>
            <p:cNvSpPr txBox="1"/>
            <p:nvPr/>
          </p:nvSpPr>
          <p:spPr>
            <a:xfrm>
              <a:off x="4516192" y="3985480"/>
              <a:ext cx="927100" cy="240194"/>
            </a:xfrm>
            <a:prstGeom prst="rect">
              <a:avLst/>
            </a:prstGeom>
            <a:noFill/>
          </p:spPr>
          <p:txBody>
            <a:bodyPr wrap="square" rtlCol="0" anchor="t">
              <a:spAutoFit/>
            </a:bodyPr>
            <a:lstStyle/>
            <a:p>
              <a:pPr algn="ctr" defTabSz="365349"/>
              <a:r>
                <a:rPr lang="en-US" altLang="zh-CN" sz="961">
                  <a:solidFill>
                    <a:prstClr val="white"/>
                  </a:solidFill>
                  <a:latin typeface="微软雅黑" panose="020B0503020204020204" pitchFamily="34" charset="-122"/>
                  <a:ea typeface="微软雅黑" panose="020B0503020204020204" pitchFamily="34" charset="-122"/>
                  <a:cs typeface="Open Sans Light" panose="020B0306030504020204" pitchFamily="34" charset="0"/>
                </a:rPr>
                <a:t>Porting</a:t>
              </a:r>
            </a:p>
          </p:txBody>
        </p:sp>
        <p:sp>
          <p:nvSpPr>
            <p:cNvPr id="409" name="TextBox 408">
              <a:extLst>
                <a:ext uri="{FF2B5EF4-FFF2-40B4-BE49-F238E27FC236}">
                  <a16:creationId xmlns:a16="http://schemas.microsoft.com/office/drawing/2014/main" id="{0ADB12D4-9EC3-4CB2-AB04-67AB6AB3A789}"/>
                </a:ext>
              </a:extLst>
            </p:cNvPr>
            <p:cNvSpPr txBox="1"/>
            <p:nvPr/>
          </p:nvSpPr>
          <p:spPr>
            <a:xfrm>
              <a:off x="5906427" y="3994195"/>
              <a:ext cx="669435" cy="240194"/>
            </a:xfrm>
            <a:prstGeom prst="rect">
              <a:avLst/>
            </a:prstGeom>
            <a:noFill/>
          </p:spPr>
          <p:txBody>
            <a:bodyPr wrap="square" rtlCol="0" anchor="t">
              <a:spAutoFit/>
            </a:bodyPr>
            <a:lstStyle/>
            <a:p>
              <a:pPr algn="ctr" defTabSz="365349"/>
              <a:r>
                <a:rPr lang="en-US" sz="961">
                  <a:solidFill>
                    <a:prstClr val="white"/>
                  </a:solidFill>
                  <a:latin typeface="微软雅黑" panose="020B0503020204020204" pitchFamily="34" charset="-122"/>
                  <a:ea typeface="微软雅黑" panose="020B0503020204020204" pitchFamily="34" charset="-122"/>
                  <a:cs typeface="Open Sans Light" panose="020B0306030504020204" pitchFamily="34" charset="0"/>
                </a:rPr>
                <a:t>ACC-Lib</a:t>
              </a:r>
            </a:p>
          </p:txBody>
        </p:sp>
        <p:grpSp>
          <p:nvGrpSpPr>
            <p:cNvPr id="410" name="组合 35">
              <a:extLst>
                <a:ext uri="{FF2B5EF4-FFF2-40B4-BE49-F238E27FC236}">
                  <a16:creationId xmlns:a16="http://schemas.microsoft.com/office/drawing/2014/main" id="{FBE12FCD-AFA7-4033-9E3E-910B79B57B92}"/>
                </a:ext>
              </a:extLst>
            </p:cNvPr>
            <p:cNvGrpSpPr/>
            <p:nvPr/>
          </p:nvGrpSpPr>
          <p:grpSpPr>
            <a:xfrm>
              <a:off x="6092400" y="4186940"/>
              <a:ext cx="258036" cy="290995"/>
              <a:chOff x="23662706" y="6946164"/>
              <a:chExt cx="519629" cy="519629"/>
            </a:xfrm>
          </p:grpSpPr>
          <p:sp>
            <p:nvSpPr>
              <p:cNvPr id="456" name="Oval 29">
                <a:extLst>
                  <a:ext uri="{FF2B5EF4-FFF2-40B4-BE49-F238E27FC236}">
                    <a16:creationId xmlns:a16="http://schemas.microsoft.com/office/drawing/2014/main" id="{95D1CDD1-C70C-47EF-9824-16D5AD28671D}"/>
                  </a:ext>
                </a:extLst>
              </p:cNvPr>
              <p:cNvSpPr/>
              <p:nvPr/>
            </p:nvSpPr>
            <p:spPr>
              <a:xfrm>
                <a:off x="23662706" y="6946164"/>
                <a:ext cx="519629" cy="519629"/>
              </a:xfrm>
              <a:prstGeom prst="ellipse">
                <a:avLst/>
              </a:prstGeom>
              <a:noFill/>
              <a:ln w="12700" cap="flat" cmpd="sng" algn="ctr">
                <a:solidFill>
                  <a:srgbClr val="00B0F0"/>
                </a:solidFill>
                <a:prstDash val="solid"/>
                <a:miter lim="800000"/>
              </a:ln>
              <a:effectLst/>
            </p:spPr>
            <p:txBody>
              <a:bodyPr rot="0" spcFirstLastPara="0" vertOverflow="overflow" horzOverflow="overflow" vert="horz" wrap="square" lIns="35720" tIns="17859" rIns="35720" bIns="17859" numCol="1" spcCol="0" rtlCol="0" fromWordArt="0" anchor="ctr" anchorCtr="0" forceAA="0" compatLnSpc="1">
                <a:prstTxWarp prst="textNoShape">
                  <a:avLst/>
                </a:prstTxWarp>
                <a:noAutofit/>
              </a:bodyP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en-US" sz="2644"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57" name="Freeform 403">
                <a:extLst>
                  <a:ext uri="{FF2B5EF4-FFF2-40B4-BE49-F238E27FC236}">
                    <a16:creationId xmlns:a16="http://schemas.microsoft.com/office/drawing/2014/main" id="{983F7BAD-2FA0-4FC6-B10B-D626ECA7911C}"/>
                  </a:ext>
                </a:extLst>
              </p:cNvPr>
              <p:cNvSpPr>
                <a:spLocks/>
              </p:cNvSpPr>
              <p:nvPr/>
            </p:nvSpPr>
            <p:spPr bwMode="auto">
              <a:xfrm>
                <a:off x="23778520" y="7097977"/>
                <a:ext cx="288000" cy="216000"/>
              </a:xfrm>
              <a:custGeom>
                <a:avLst/>
                <a:gdLst>
                  <a:gd name="T0" fmla="*/ 263100967 w 289"/>
                  <a:gd name="T1" fmla="*/ 90520223 h 171"/>
                  <a:gd name="T2" fmla="*/ 261274441 w 289"/>
                  <a:gd name="T3" fmla="*/ 100578663 h 171"/>
                  <a:gd name="T4" fmla="*/ 240262225 w 289"/>
                  <a:gd name="T5" fmla="*/ 130752071 h 171"/>
                  <a:gd name="T6" fmla="*/ 145254207 w 289"/>
                  <a:gd name="T7" fmla="*/ 155439665 h 171"/>
                  <a:gd name="T8" fmla="*/ 39282254 w 289"/>
                  <a:gd name="T9" fmla="*/ 138981269 h 171"/>
                  <a:gd name="T10" fmla="*/ 2740267 w 289"/>
                  <a:gd name="T11" fmla="*/ 103321092 h 171"/>
                  <a:gd name="T12" fmla="*/ 0 w 289"/>
                  <a:gd name="T13" fmla="*/ 88691937 h 171"/>
                  <a:gd name="T14" fmla="*/ 1827482 w 289"/>
                  <a:gd name="T15" fmla="*/ 76805212 h 171"/>
                  <a:gd name="T16" fmla="*/ 21011260 w 289"/>
                  <a:gd name="T17" fmla="*/ 56689288 h 171"/>
                  <a:gd name="T18" fmla="*/ 78564507 w 289"/>
                  <a:gd name="T19" fmla="*/ 37488463 h 171"/>
                  <a:gd name="T20" fmla="*/ 84959737 w 289"/>
                  <a:gd name="T21" fmla="*/ 36574320 h 171"/>
                  <a:gd name="T22" fmla="*/ 84959737 w 289"/>
                  <a:gd name="T23" fmla="*/ 55775145 h 171"/>
                  <a:gd name="T24" fmla="*/ 51158973 w 289"/>
                  <a:gd name="T25" fmla="*/ 70405255 h 171"/>
                  <a:gd name="T26" fmla="*/ 42023476 w 289"/>
                  <a:gd name="T27" fmla="*/ 79548596 h 171"/>
                  <a:gd name="T28" fmla="*/ 41109735 w 289"/>
                  <a:gd name="T29" fmla="*/ 83206124 h 171"/>
                  <a:gd name="T30" fmla="*/ 43850002 w 289"/>
                  <a:gd name="T31" fmla="*/ 89606080 h 171"/>
                  <a:gd name="T32" fmla="*/ 65775003 w 289"/>
                  <a:gd name="T33" fmla="*/ 104236191 h 171"/>
                  <a:gd name="T34" fmla="*/ 95922715 w 289"/>
                  <a:gd name="T35" fmla="*/ 112465389 h 171"/>
                  <a:gd name="T36" fmla="*/ 158043711 w 289"/>
                  <a:gd name="T37" fmla="*/ 113379532 h 171"/>
                  <a:gd name="T38" fmla="*/ 213769476 w 289"/>
                  <a:gd name="T39" fmla="*/ 96006993 h 171"/>
                  <a:gd name="T40" fmla="*/ 221991232 w 289"/>
                  <a:gd name="T41" fmla="*/ 86863652 h 171"/>
                  <a:gd name="T42" fmla="*/ 219250965 w 289"/>
                  <a:gd name="T43" fmla="*/ 77719354 h 171"/>
                  <a:gd name="T44" fmla="*/ 200066231 w 289"/>
                  <a:gd name="T45" fmla="*/ 63090200 h 171"/>
                  <a:gd name="T46" fmla="*/ 176314704 w 289"/>
                  <a:gd name="T47" fmla="*/ 55775145 h 171"/>
                  <a:gd name="T48" fmla="*/ 176314704 w 289"/>
                  <a:gd name="T49" fmla="*/ 89606080 h 171"/>
                  <a:gd name="T50" fmla="*/ 120587983 w 289"/>
                  <a:gd name="T51" fmla="*/ 44803518 h 171"/>
                  <a:gd name="T52" fmla="*/ 176314704 w 289"/>
                  <a:gd name="T53" fmla="*/ 0 h 171"/>
                  <a:gd name="T54" fmla="*/ 176314704 w 289"/>
                  <a:gd name="T55" fmla="*/ 36574320 h 171"/>
                  <a:gd name="T56" fmla="*/ 207375202 w 289"/>
                  <a:gd name="T57" fmla="*/ 43888419 h 171"/>
                  <a:gd name="T58" fmla="*/ 256706693 w 289"/>
                  <a:gd name="T59" fmla="*/ 70405255 h 171"/>
                  <a:gd name="T60" fmla="*/ 257619478 w 289"/>
                  <a:gd name="T61" fmla="*/ 71319398 h 171"/>
                  <a:gd name="T62" fmla="*/ 263100967 w 289"/>
                  <a:gd name="T63" fmla="*/ 90520223 h 1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9" h="171">
                    <a:moveTo>
                      <a:pt x="288" y="99"/>
                    </a:moveTo>
                    <a:cubicBezTo>
                      <a:pt x="287" y="103"/>
                      <a:pt x="287" y="106"/>
                      <a:pt x="286" y="110"/>
                    </a:cubicBezTo>
                    <a:cubicBezTo>
                      <a:pt x="284" y="123"/>
                      <a:pt x="273" y="137"/>
                      <a:pt x="263" y="143"/>
                    </a:cubicBezTo>
                    <a:cubicBezTo>
                      <a:pt x="233" y="162"/>
                      <a:pt x="194" y="168"/>
                      <a:pt x="159" y="170"/>
                    </a:cubicBezTo>
                    <a:cubicBezTo>
                      <a:pt x="120" y="171"/>
                      <a:pt x="79" y="167"/>
                      <a:pt x="43" y="152"/>
                    </a:cubicBezTo>
                    <a:cubicBezTo>
                      <a:pt x="28" y="145"/>
                      <a:pt x="9" y="130"/>
                      <a:pt x="3" y="113"/>
                    </a:cubicBezTo>
                    <a:cubicBezTo>
                      <a:pt x="1" y="108"/>
                      <a:pt x="1" y="102"/>
                      <a:pt x="0" y="97"/>
                    </a:cubicBezTo>
                    <a:cubicBezTo>
                      <a:pt x="0" y="92"/>
                      <a:pt x="0" y="88"/>
                      <a:pt x="2" y="84"/>
                    </a:cubicBezTo>
                    <a:cubicBezTo>
                      <a:pt x="6" y="74"/>
                      <a:pt x="15" y="68"/>
                      <a:pt x="23" y="62"/>
                    </a:cubicBezTo>
                    <a:cubicBezTo>
                      <a:pt x="42" y="51"/>
                      <a:pt x="64" y="45"/>
                      <a:pt x="86" y="41"/>
                    </a:cubicBezTo>
                    <a:cubicBezTo>
                      <a:pt x="88" y="41"/>
                      <a:pt x="91" y="40"/>
                      <a:pt x="93" y="40"/>
                    </a:cubicBezTo>
                    <a:cubicBezTo>
                      <a:pt x="93" y="61"/>
                      <a:pt x="93" y="61"/>
                      <a:pt x="93" y="61"/>
                    </a:cubicBezTo>
                    <a:cubicBezTo>
                      <a:pt x="80" y="64"/>
                      <a:pt x="66" y="68"/>
                      <a:pt x="56" y="77"/>
                    </a:cubicBezTo>
                    <a:cubicBezTo>
                      <a:pt x="52" y="80"/>
                      <a:pt x="48" y="83"/>
                      <a:pt x="46" y="87"/>
                    </a:cubicBezTo>
                    <a:cubicBezTo>
                      <a:pt x="45" y="88"/>
                      <a:pt x="45" y="89"/>
                      <a:pt x="45" y="91"/>
                    </a:cubicBezTo>
                    <a:cubicBezTo>
                      <a:pt x="44" y="93"/>
                      <a:pt x="46" y="96"/>
                      <a:pt x="48" y="98"/>
                    </a:cubicBezTo>
                    <a:cubicBezTo>
                      <a:pt x="54" y="105"/>
                      <a:pt x="63" y="110"/>
                      <a:pt x="72" y="114"/>
                    </a:cubicBezTo>
                    <a:cubicBezTo>
                      <a:pt x="83" y="118"/>
                      <a:pt x="94" y="121"/>
                      <a:pt x="105" y="123"/>
                    </a:cubicBezTo>
                    <a:cubicBezTo>
                      <a:pt x="127" y="126"/>
                      <a:pt x="151" y="127"/>
                      <a:pt x="173" y="124"/>
                    </a:cubicBezTo>
                    <a:cubicBezTo>
                      <a:pt x="194" y="122"/>
                      <a:pt x="217" y="118"/>
                      <a:pt x="234" y="105"/>
                    </a:cubicBezTo>
                    <a:cubicBezTo>
                      <a:pt x="237" y="103"/>
                      <a:pt x="241" y="99"/>
                      <a:pt x="243" y="95"/>
                    </a:cubicBezTo>
                    <a:cubicBezTo>
                      <a:pt x="245" y="92"/>
                      <a:pt x="242" y="87"/>
                      <a:pt x="240" y="85"/>
                    </a:cubicBezTo>
                    <a:cubicBezTo>
                      <a:pt x="234" y="78"/>
                      <a:pt x="227" y="73"/>
                      <a:pt x="219" y="69"/>
                    </a:cubicBezTo>
                    <a:cubicBezTo>
                      <a:pt x="211" y="66"/>
                      <a:pt x="202" y="63"/>
                      <a:pt x="193" y="61"/>
                    </a:cubicBezTo>
                    <a:cubicBezTo>
                      <a:pt x="193" y="98"/>
                      <a:pt x="193" y="98"/>
                      <a:pt x="193" y="98"/>
                    </a:cubicBezTo>
                    <a:cubicBezTo>
                      <a:pt x="132" y="49"/>
                      <a:pt x="132" y="49"/>
                      <a:pt x="132" y="49"/>
                    </a:cubicBezTo>
                    <a:cubicBezTo>
                      <a:pt x="193" y="0"/>
                      <a:pt x="193" y="0"/>
                      <a:pt x="193" y="0"/>
                    </a:cubicBezTo>
                    <a:cubicBezTo>
                      <a:pt x="193" y="40"/>
                      <a:pt x="193" y="40"/>
                      <a:pt x="193" y="40"/>
                    </a:cubicBezTo>
                    <a:cubicBezTo>
                      <a:pt x="205" y="42"/>
                      <a:pt x="216" y="44"/>
                      <a:pt x="227" y="48"/>
                    </a:cubicBezTo>
                    <a:cubicBezTo>
                      <a:pt x="246" y="53"/>
                      <a:pt x="268" y="61"/>
                      <a:pt x="281" y="77"/>
                    </a:cubicBezTo>
                    <a:cubicBezTo>
                      <a:pt x="281" y="77"/>
                      <a:pt x="282" y="78"/>
                      <a:pt x="282" y="78"/>
                    </a:cubicBezTo>
                    <a:cubicBezTo>
                      <a:pt x="286" y="84"/>
                      <a:pt x="289" y="92"/>
                      <a:pt x="288" y="99"/>
                    </a:cubicBezTo>
                    <a:close/>
                  </a:path>
                </a:pathLst>
              </a:custGeom>
              <a:solidFill>
                <a:srgbClr val="14C7BE"/>
              </a:solidFill>
              <a:ln>
                <a:noFill/>
              </a:ln>
            </p:spPr>
            <p:txBody>
              <a:bodyPr/>
              <a:lstStyle/>
              <a:p>
                <a:pPr marL="0" marR="0" lvl="0" indent="0" defTabSz="365349" eaLnBrk="0" fontAlgn="base" latinLnBrk="0" hangingPunct="0">
                  <a:lnSpc>
                    <a:spcPct val="100000"/>
                  </a:lnSpc>
                  <a:spcBef>
                    <a:spcPct val="0"/>
                  </a:spcBef>
                  <a:spcAft>
                    <a:spcPct val="0"/>
                  </a:spcAft>
                  <a:buClrTx/>
                  <a:buSzTx/>
                  <a:buFontTx/>
                  <a:buNone/>
                  <a:tabLst/>
                  <a:defRPr/>
                </a:pPr>
                <a:endParaRPr kumimoji="0" lang="zh-CN" altLang="en-US" sz="1202"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411" name="TextBox 34">
              <a:extLst>
                <a:ext uri="{FF2B5EF4-FFF2-40B4-BE49-F238E27FC236}">
                  <a16:creationId xmlns:a16="http://schemas.microsoft.com/office/drawing/2014/main" id="{BAD97315-7A09-4905-BFA0-38710AE6DD23}"/>
                </a:ext>
              </a:extLst>
            </p:cNvPr>
            <p:cNvSpPr txBox="1"/>
            <p:nvPr/>
          </p:nvSpPr>
          <p:spPr>
            <a:xfrm>
              <a:off x="5222000" y="3994195"/>
              <a:ext cx="751639" cy="240194"/>
            </a:xfrm>
            <a:prstGeom prst="rect">
              <a:avLst/>
            </a:prstGeom>
            <a:noFill/>
          </p:spPr>
          <p:txBody>
            <a:bodyPr wrap="square" rtlCol="0" anchor="t">
              <a:spAutoFit/>
            </a:bodyPr>
            <a:lstStyle/>
            <a:p>
              <a:pPr algn="ctr" defTabSz="365349"/>
              <a:r>
                <a:rPr lang="en-US" sz="961">
                  <a:solidFill>
                    <a:prstClr val="white"/>
                  </a:solidFill>
                  <a:latin typeface="微软雅黑" panose="020B0503020204020204" pitchFamily="34" charset="-122"/>
                  <a:ea typeface="微软雅黑" panose="020B0503020204020204" pitchFamily="34" charset="-122"/>
                  <a:cs typeface="Open Sans Light" panose="020B0306030504020204" pitchFamily="34" charset="0"/>
                </a:rPr>
                <a:t>Compiler</a:t>
              </a:r>
            </a:p>
          </p:txBody>
        </p:sp>
        <p:grpSp>
          <p:nvGrpSpPr>
            <p:cNvPr id="412" name="组合 39">
              <a:extLst>
                <a:ext uri="{FF2B5EF4-FFF2-40B4-BE49-F238E27FC236}">
                  <a16:creationId xmlns:a16="http://schemas.microsoft.com/office/drawing/2014/main" id="{BB3D9AED-713C-4807-8583-3388A0C49726}"/>
                </a:ext>
              </a:extLst>
            </p:cNvPr>
            <p:cNvGrpSpPr/>
            <p:nvPr/>
          </p:nvGrpSpPr>
          <p:grpSpPr>
            <a:xfrm>
              <a:off x="5465924" y="4194624"/>
              <a:ext cx="247921" cy="275627"/>
              <a:chOff x="18130122" y="6742465"/>
              <a:chExt cx="514286" cy="497410"/>
            </a:xfrm>
          </p:grpSpPr>
          <p:sp>
            <p:nvSpPr>
              <p:cNvPr id="454" name="Oval 29">
                <a:extLst>
                  <a:ext uri="{FF2B5EF4-FFF2-40B4-BE49-F238E27FC236}">
                    <a16:creationId xmlns:a16="http://schemas.microsoft.com/office/drawing/2014/main" id="{90F281CE-63C5-4363-83B7-D23E4BCFC526}"/>
                  </a:ext>
                </a:extLst>
              </p:cNvPr>
              <p:cNvSpPr/>
              <p:nvPr/>
            </p:nvSpPr>
            <p:spPr>
              <a:xfrm>
                <a:off x="18130122" y="6742465"/>
                <a:ext cx="514286" cy="497410"/>
              </a:xfrm>
              <a:prstGeom prst="ellipse">
                <a:avLst/>
              </a:prstGeom>
              <a:noFill/>
              <a:ln w="12700" cap="flat" cmpd="sng" algn="ctr">
                <a:solidFill>
                  <a:srgbClr val="00B0F0"/>
                </a:solidFill>
                <a:prstDash val="solid"/>
                <a:miter lim="800000"/>
              </a:ln>
              <a:effectLst/>
            </p:spPr>
            <p:txBody>
              <a:bodyPr rot="0" spcFirstLastPara="0" vertOverflow="overflow" horzOverflow="overflow" vert="horz" wrap="square" lIns="35720" tIns="17859" rIns="35720" bIns="17859" numCol="1" spcCol="0" rtlCol="0" fromWordArt="0" anchor="ctr" anchorCtr="0" forceAA="0" compatLnSpc="1">
                <a:prstTxWarp prst="textNoShape">
                  <a:avLst/>
                </a:prstTxWarp>
                <a:noAutofit/>
              </a:bodyP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en-US" sz="2644"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55" name="Freeform 286">
                <a:extLst>
                  <a:ext uri="{FF2B5EF4-FFF2-40B4-BE49-F238E27FC236}">
                    <a16:creationId xmlns:a16="http://schemas.microsoft.com/office/drawing/2014/main" id="{E4FDE186-0F48-446B-91A6-5DD27B8975A1}"/>
                  </a:ext>
                </a:extLst>
              </p:cNvPr>
              <p:cNvSpPr>
                <a:spLocks noEditPoints="1"/>
              </p:cNvSpPr>
              <p:nvPr/>
            </p:nvSpPr>
            <p:spPr bwMode="auto">
              <a:xfrm>
                <a:off x="18230717" y="6841558"/>
                <a:ext cx="320669" cy="310147"/>
              </a:xfrm>
              <a:custGeom>
                <a:avLst/>
                <a:gdLst>
                  <a:gd name="T0" fmla="*/ 132177278 w 285"/>
                  <a:gd name="T1" fmla="*/ 264931426 h 288"/>
                  <a:gd name="T2" fmla="*/ 0 w 285"/>
                  <a:gd name="T3" fmla="*/ 132466192 h 288"/>
                  <a:gd name="T4" fmla="*/ 132177278 w 285"/>
                  <a:gd name="T5" fmla="*/ 0 h 288"/>
                  <a:gd name="T6" fmla="*/ 260683230 w 285"/>
                  <a:gd name="T7" fmla="*/ 104868629 h 288"/>
                  <a:gd name="T8" fmla="*/ 261601061 w 285"/>
                  <a:gd name="T9" fmla="*/ 108548752 h 288"/>
                  <a:gd name="T10" fmla="*/ 250586129 w 285"/>
                  <a:gd name="T11" fmla="*/ 118667411 h 288"/>
                  <a:gd name="T12" fmla="*/ 250586129 w 285"/>
                  <a:gd name="T13" fmla="*/ 118667411 h 288"/>
                  <a:gd name="T14" fmla="*/ 158796299 w 285"/>
                  <a:gd name="T15" fmla="*/ 118667411 h 288"/>
                  <a:gd name="T16" fmla="*/ 148699198 w 285"/>
                  <a:gd name="T17" fmla="*/ 108548752 h 288"/>
                  <a:gd name="T18" fmla="*/ 148699198 w 285"/>
                  <a:gd name="T19" fmla="*/ 85551103 h 288"/>
                  <a:gd name="T20" fmla="*/ 94543323 w 285"/>
                  <a:gd name="T21" fmla="*/ 132466192 h 288"/>
                  <a:gd name="T22" fmla="*/ 148699198 w 285"/>
                  <a:gd name="T23" fmla="*/ 179380323 h 288"/>
                  <a:gd name="T24" fmla="*/ 148699198 w 285"/>
                  <a:gd name="T25" fmla="*/ 156382674 h 288"/>
                  <a:gd name="T26" fmla="*/ 158796299 w 285"/>
                  <a:gd name="T27" fmla="*/ 146264015 h 288"/>
                  <a:gd name="T28" fmla="*/ 250586129 w 285"/>
                  <a:gd name="T29" fmla="*/ 146264015 h 288"/>
                  <a:gd name="T30" fmla="*/ 258847568 w 285"/>
                  <a:gd name="T31" fmla="*/ 149944138 h 288"/>
                  <a:gd name="T32" fmla="*/ 260683230 w 285"/>
                  <a:gd name="T33" fmla="*/ 159143005 h 288"/>
                  <a:gd name="T34" fmla="*/ 132177278 w 285"/>
                  <a:gd name="T35" fmla="*/ 264931426 h 288"/>
                  <a:gd name="T36" fmla="*/ 132177278 w 285"/>
                  <a:gd name="T37" fmla="*/ 21158068 h 288"/>
                  <a:gd name="T38" fmla="*/ 21112034 w 285"/>
                  <a:gd name="T39" fmla="*/ 132466192 h 288"/>
                  <a:gd name="T40" fmla="*/ 132177278 w 285"/>
                  <a:gd name="T41" fmla="*/ 243773358 h 288"/>
                  <a:gd name="T42" fmla="*/ 236817702 w 285"/>
                  <a:gd name="T43" fmla="*/ 167422083 h 288"/>
                  <a:gd name="T44" fmla="*/ 169811232 w 285"/>
                  <a:gd name="T45" fmla="*/ 167422083 h 288"/>
                  <a:gd name="T46" fmla="*/ 169811232 w 285"/>
                  <a:gd name="T47" fmla="*/ 202377973 h 288"/>
                  <a:gd name="T48" fmla="*/ 163385455 w 285"/>
                  <a:gd name="T49" fmla="*/ 211576841 h 288"/>
                  <a:gd name="T50" fmla="*/ 152371481 w 285"/>
                  <a:gd name="T51" fmla="*/ 210657050 h 288"/>
                  <a:gd name="T52" fmla="*/ 71595626 w 285"/>
                  <a:gd name="T53" fmla="*/ 140745270 h 288"/>
                  <a:gd name="T54" fmla="*/ 67924301 w 285"/>
                  <a:gd name="T55" fmla="*/ 132466192 h 288"/>
                  <a:gd name="T56" fmla="*/ 71595626 w 285"/>
                  <a:gd name="T57" fmla="*/ 124186156 h 288"/>
                  <a:gd name="T58" fmla="*/ 152371481 w 285"/>
                  <a:gd name="T59" fmla="*/ 54274376 h 288"/>
                  <a:gd name="T60" fmla="*/ 163385455 w 285"/>
                  <a:gd name="T61" fmla="*/ 53354585 h 288"/>
                  <a:gd name="T62" fmla="*/ 169811232 w 285"/>
                  <a:gd name="T63" fmla="*/ 62553453 h 288"/>
                  <a:gd name="T64" fmla="*/ 169811232 w 285"/>
                  <a:gd name="T65" fmla="*/ 97509343 h 288"/>
                  <a:gd name="T66" fmla="*/ 236817702 w 285"/>
                  <a:gd name="T67" fmla="*/ 97509343 h 288"/>
                  <a:gd name="T68" fmla="*/ 132177278 w 285"/>
                  <a:gd name="T69" fmla="*/ 21158068 h 2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5" h="288">
                    <a:moveTo>
                      <a:pt x="144" y="288"/>
                    </a:moveTo>
                    <a:cubicBezTo>
                      <a:pt x="64" y="288"/>
                      <a:pt x="0" y="223"/>
                      <a:pt x="0" y="144"/>
                    </a:cubicBezTo>
                    <a:cubicBezTo>
                      <a:pt x="0" y="65"/>
                      <a:pt x="64" y="0"/>
                      <a:pt x="144" y="0"/>
                    </a:cubicBezTo>
                    <a:cubicBezTo>
                      <a:pt x="211" y="0"/>
                      <a:pt x="270" y="48"/>
                      <a:pt x="284" y="114"/>
                    </a:cubicBezTo>
                    <a:cubicBezTo>
                      <a:pt x="285" y="115"/>
                      <a:pt x="285" y="116"/>
                      <a:pt x="285" y="118"/>
                    </a:cubicBezTo>
                    <a:cubicBezTo>
                      <a:pt x="285" y="124"/>
                      <a:pt x="280" y="129"/>
                      <a:pt x="273" y="129"/>
                    </a:cubicBezTo>
                    <a:cubicBezTo>
                      <a:pt x="273" y="129"/>
                      <a:pt x="273" y="129"/>
                      <a:pt x="273" y="129"/>
                    </a:cubicBezTo>
                    <a:cubicBezTo>
                      <a:pt x="173" y="129"/>
                      <a:pt x="173" y="129"/>
                      <a:pt x="173" y="129"/>
                    </a:cubicBezTo>
                    <a:cubicBezTo>
                      <a:pt x="167" y="129"/>
                      <a:pt x="162" y="124"/>
                      <a:pt x="162" y="118"/>
                    </a:cubicBezTo>
                    <a:cubicBezTo>
                      <a:pt x="162" y="93"/>
                      <a:pt x="162" y="93"/>
                      <a:pt x="162" y="93"/>
                    </a:cubicBezTo>
                    <a:cubicBezTo>
                      <a:pt x="103" y="144"/>
                      <a:pt x="103" y="144"/>
                      <a:pt x="103" y="144"/>
                    </a:cubicBezTo>
                    <a:cubicBezTo>
                      <a:pt x="162" y="195"/>
                      <a:pt x="162" y="195"/>
                      <a:pt x="162" y="195"/>
                    </a:cubicBezTo>
                    <a:cubicBezTo>
                      <a:pt x="162" y="170"/>
                      <a:pt x="162" y="170"/>
                      <a:pt x="162" y="170"/>
                    </a:cubicBezTo>
                    <a:cubicBezTo>
                      <a:pt x="162" y="164"/>
                      <a:pt x="167" y="159"/>
                      <a:pt x="173" y="159"/>
                    </a:cubicBezTo>
                    <a:cubicBezTo>
                      <a:pt x="273" y="159"/>
                      <a:pt x="273" y="159"/>
                      <a:pt x="273" y="159"/>
                    </a:cubicBezTo>
                    <a:cubicBezTo>
                      <a:pt x="277" y="159"/>
                      <a:pt x="280" y="160"/>
                      <a:pt x="282" y="163"/>
                    </a:cubicBezTo>
                    <a:cubicBezTo>
                      <a:pt x="284" y="166"/>
                      <a:pt x="285" y="169"/>
                      <a:pt x="284" y="173"/>
                    </a:cubicBezTo>
                    <a:cubicBezTo>
                      <a:pt x="271" y="239"/>
                      <a:pt x="212" y="288"/>
                      <a:pt x="144" y="288"/>
                    </a:cubicBezTo>
                    <a:close/>
                    <a:moveTo>
                      <a:pt x="144" y="23"/>
                    </a:moveTo>
                    <a:cubicBezTo>
                      <a:pt x="77" y="23"/>
                      <a:pt x="23" y="77"/>
                      <a:pt x="23" y="144"/>
                    </a:cubicBezTo>
                    <a:cubicBezTo>
                      <a:pt x="23" y="211"/>
                      <a:pt x="77" y="265"/>
                      <a:pt x="144" y="265"/>
                    </a:cubicBezTo>
                    <a:cubicBezTo>
                      <a:pt x="196" y="265"/>
                      <a:pt x="242" y="231"/>
                      <a:pt x="258" y="182"/>
                    </a:cubicBezTo>
                    <a:cubicBezTo>
                      <a:pt x="185" y="182"/>
                      <a:pt x="185" y="182"/>
                      <a:pt x="185" y="182"/>
                    </a:cubicBezTo>
                    <a:cubicBezTo>
                      <a:pt x="185" y="220"/>
                      <a:pt x="185" y="220"/>
                      <a:pt x="185" y="220"/>
                    </a:cubicBezTo>
                    <a:cubicBezTo>
                      <a:pt x="185" y="224"/>
                      <a:pt x="182" y="228"/>
                      <a:pt x="178" y="230"/>
                    </a:cubicBezTo>
                    <a:cubicBezTo>
                      <a:pt x="174" y="232"/>
                      <a:pt x="169" y="232"/>
                      <a:pt x="166" y="229"/>
                    </a:cubicBezTo>
                    <a:cubicBezTo>
                      <a:pt x="78" y="153"/>
                      <a:pt x="78" y="153"/>
                      <a:pt x="78" y="153"/>
                    </a:cubicBezTo>
                    <a:cubicBezTo>
                      <a:pt x="75" y="150"/>
                      <a:pt x="74" y="147"/>
                      <a:pt x="74" y="144"/>
                    </a:cubicBezTo>
                    <a:cubicBezTo>
                      <a:pt x="74" y="141"/>
                      <a:pt x="75" y="138"/>
                      <a:pt x="78" y="135"/>
                    </a:cubicBezTo>
                    <a:cubicBezTo>
                      <a:pt x="166" y="59"/>
                      <a:pt x="166" y="59"/>
                      <a:pt x="166" y="59"/>
                    </a:cubicBezTo>
                    <a:cubicBezTo>
                      <a:pt x="169" y="56"/>
                      <a:pt x="174" y="56"/>
                      <a:pt x="178" y="58"/>
                    </a:cubicBezTo>
                    <a:cubicBezTo>
                      <a:pt x="182" y="60"/>
                      <a:pt x="185" y="64"/>
                      <a:pt x="185" y="68"/>
                    </a:cubicBezTo>
                    <a:cubicBezTo>
                      <a:pt x="185" y="106"/>
                      <a:pt x="185" y="106"/>
                      <a:pt x="185" y="106"/>
                    </a:cubicBezTo>
                    <a:cubicBezTo>
                      <a:pt x="258" y="106"/>
                      <a:pt x="258" y="106"/>
                      <a:pt x="258" y="106"/>
                    </a:cubicBezTo>
                    <a:cubicBezTo>
                      <a:pt x="242" y="57"/>
                      <a:pt x="196" y="23"/>
                      <a:pt x="144" y="23"/>
                    </a:cubicBezTo>
                    <a:close/>
                  </a:path>
                </a:pathLst>
              </a:custGeom>
              <a:solidFill>
                <a:srgbClr val="14C7BE"/>
              </a:solidFill>
              <a:ln>
                <a:noFill/>
              </a:ln>
            </p:spPr>
            <p:txBody>
              <a:bodyPr/>
              <a:lstStyle/>
              <a:p>
                <a:pPr marL="0" marR="0" lvl="0" indent="0" defTabSz="365349" eaLnBrk="0" fontAlgn="base" latinLnBrk="0" hangingPunct="0">
                  <a:lnSpc>
                    <a:spcPct val="100000"/>
                  </a:lnSpc>
                  <a:spcBef>
                    <a:spcPct val="0"/>
                  </a:spcBef>
                  <a:spcAft>
                    <a:spcPct val="0"/>
                  </a:spcAft>
                  <a:buClrTx/>
                  <a:buSzTx/>
                  <a:buFontTx/>
                  <a:buNone/>
                  <a:tabLst/>
                  <a:defRPr/>
                </a:pPr>
                <a:endParaRPr kumimoji="0" lang="zh-CN" altLang="en-US" sz="1202"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413" name="组合 43">
              <a:extLst>
                <a:ext uri="{FF2B5EF4-FFF2-40B4-BE49-F238E27FC236}">
                  <a16:creationId xmlns:a16="http://schemas.microsoft.com/office/drawing/2014/main" id="{96926A77-EAA1-4281-924F-01F0048AA9C2}"/>
                </a:ext>
              </a:extLst>
            </p:cNvPr>
            <p:cNvGrpSpPr/>
            <p:nvPr/>
          </p:nvGrpSpPr>
          <p:grpSpPr>
            <a:xfrm>
              <a:off x="4840568" y="4194624"/>
              <a:ext cx="245745" cy="275627"/>
              <a:chOff x="17953010" y="6901398"/>
              <a:chExt cx="519628" cy="519629"/>
            </a:xfrm>
          </p:grpSpPr>
          <p:sp>
            <p:nvSpPr>
              <p:cNvPr id="452" name="Oval 25">
                <a:extLst>
                  <a:ext uri="{FF2B5EF4-FFF2-40B4-BE49-F238E27FC236}">
                    <a16:creationId xmlns:a16="http://schemas.microsoft.com/office/drawing/2014/main" id="{2D23D127-9912-4BFC-9743-60D2636CCAE0}"/>
                  </a:ext>
                </a:extLst>
              </p:cNvPr>
              <p:cNvSpPr/>
              <p:nvPr/>
            </p:nvSpPr>
            <p:spPr>
              <a:xfrm>
                <a:off x="17953010" y="6901398"/>
                <a:ext cx="519628" cy="519629"/>
              </a:xfrm>
              <a:prstGeom prst="ellipse">
                <a:avLst/>
              </a:prstGeom>
              <a:noFill/>
              <a:ln w="12700" cap="flat" cmpd="sng" algn="ctr">
                <a:solidFill>
                  <a:srgbClr val="00B0F0"/>
                </a:solidFill>
                <a:prstDash val="solid"/>
                <a:miter lim="800000"/>
              </a:ln>
              <a:effectLst/>
            </p:spPr>
            <p:txBody>
              <a:bodyPr rot="0" spcFirstLastPara="0" vertOverflow="overflow" horzOverflow="overflow" vert="horz" wrap="square" lIns="35720" tIns="17859" rIns="35720" bIns="17859" numCol="1" spcCol="0" rtlCol="0" fromWordArt="0" anchor="ctr" anchorCtr="0" forceAA="0" compatLnSpc="1">
                <a:prstTxWarp prst="textNoShape">
                  <a:avLst/>
                </a:prstTxWarp>
                <a:noAutofit/>
              </a:bodyP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en-US" sz="1683"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53" name="Freeform 89">
                <a:extLst>
                  <a:ext uri="{FF2B5EF4-FFF2-40B4-BE49-F238E27FC236}">
                    <a16:creationId xmlns:a16="http://schemas.microsoft.com/office/drawing/2014/main" id="{3C958417-1CFC-4785-8FC6-6BF0C6EF6BCC}"/>
                  </a:ext>
                </a:extLst>
              </p:cNvPr>
              <p:cNvSpPr>
                <a:spLocks noEditPoints="1"/>
              </p:cNvSpPr>
              <p:nvPr/>
            </p:nvSpPr>
            <p:spPr bwMode="auto">
              <a:xfrm>
                <a:off x="18035112" y="7055007"/>
                <a:ext cx="328570" cy="212409"/>
              </a:xfrm>
              <a:custGeom>
                <a:avLst/>
                <a:gdLst/>
                <a:ahLst/>
                <a:cxnLst>
                  <a:cxn ang="0">
                    <a:pos x="191" y="0"/>
                  </a:cxn>
                  <a:cxn ang="0">
                    <a:pos x="160" y="30"/>
                  </a:cxn>
                  <a:cxn ang="0">
                    <a:pos x="177" y="57"/>
                  </a:cxn>
                  <a:cxn ang="0">
                    <a:pos x="161" y="103"/>
                  </a:cxn>
                  <a:cxn ang="0">
                    <a:pos x="155" y="102"/>
                  </a:cxn>
                  <a:cxn ang="0">
                    <a:pos x="142" y="105"/>
                  </a:cxn>
                  <a:cxn ang="0">
                    <a:pos x="107" y="68"/>
                  </a:cxn>
                  <a:cxn ang="0">
                    <a:pos x="109" y="56"/>
                  </a:cxn>
                  <a:cxn ang="0">
                    <a:pos x="79" y="26"/>
                  </a:cxn>
                  <a:cxn ang="0">
                    <a:pos x="48" y="56"/>
                  </a:cxn>
                  <a:cxn ang="0">
                    <a:pos x="59" y="79"/>
                  </a:cxn>
                  <a:cxn ang="0">
                    <a:pos x="44" y="112"/>
                  </a:cxn>
                  <a:cxn ang="0">
                    <a:pos x="30" y="109"/>
                  </a:cxn>
                  <a:cxn ang="0">
                    <a:pos x="0" y="139"/>
                  </a:cxn>
                  <a:cxn ang="0">
                    <a:pos x="30" y="170"/>
                  </a:cxn>
                  <a:cxn ang="0">
                    <a:pos x="61" y="139"/>
                  </a:cxn>
                  <a:cxn ang="0">
                    <a:pos x="54" y="120"/>
                  </a:cxn>
                  <a:cxn ang="0">
                    <a:pos x="70" y="85"/>
                  </a:cxn>
                  <a:cxn ang="0">
                    <a:pos x="78" y="86"/>
                  </a:cxn>
                  <a:cxn ang="0">
                    <a:pos x="99" y="78"/>
                  </a:cxn>
                  <a:cxn ang="0">
                    <a:pos x="132" y="113"/>
                  </a:cxn>
                  <a:cxn ang="0">
                    <a:pos x="125" y="132"/>
                  </a:cxn>
                  <a:cxn ang="0">
                    <a:pos x="156" y="163"/>
                  </a:cxn>
                  <a:cxn ang="0">
                    <a:pos x="186" y="132"/>
                  </a:cxn>
                  <a:cxn ang="0">
                    <a:pos x="173" y="108"/>
                  </a:cxn>
                  <a:cxn ang="0">
                    <a:pos x="189" y="60"/>
                  </a:cxn>
                  <a:cxn ang="0">
                    <a:pos x="191" y="60"/>
                  </a:cxn>
                  <a:cxn ang="0">
                    <a:pos x="221" y="30"/>
                  </a:cxn>
                  <a:cxn ang="0">
                    <a:pos x="191" y="0"/>
                  </a:cxn>
                  <a:cxn ang="0">
                    <a:pos x="31" y="157"/>
                  </a:cxn>
                  <a:cxn ang="0">
                    <a:pos x="13" y="139"/>
                  </a:cxn>
                  <a:cxn ang="0">
                    <a:pos x="31" y="122"/>
                  </a:cxn>
                  <a:cxn ang="0">
                    <a:pos x="48" y="139"/>
                  </a:cxn>
                  <a:cxn ang="0">
                    <a:pos x="31" y="157"/>
                  </a:cxn>
                  <a:cxn ang="0">
                    <a:pos x="79" y="74"/>
                  </a:cxn>
                  <a:cxn ang="0">
                    <a:pos x="61" y="56"/>
                  </a:cxn>
                  <a:cxn ang="0">
                    <a:pos x="79" y="38"/>
                  </a:cxn>
                  <a:cxn ang="0">
                    <a:pos x="96" y="56"/>
                  </a:cxn>
                  <a:cxn ang="0">
                    <a:pos x="79" y="74"/>
                  </a:cxn>
                  <a:cxn ang="0">
                    <a:pos x="156" y="150"/>
                  </a:cxn>
                  <a:cxn ang="0">
                    <a:pos x="138" y="133"/>
                  </a:cxn>
                  <a:cxn ang="0">
                    <a:pos x="156" y="115"/>
                  </a:cxn>
                  <a:cxn ang="0">
                    <a:pos x="173" y="133"/>
                  </a:cxn>
                  <a:cxn ang="0">
                    <a:pos x="156" y="150"/>
                  </a:cxn>
                  <a:cxn ang="0">
                    <a:pos x="191" y="48"/>
                  </a:cxn>
                  <a:cxn ang="0">
                    <a:pos x="173" y="30"/>
                  </a:cxn>
                  <a:cxn ang="0">
                    <a:pos x="191" y="13"/>
                  </a:cxn>
                  <a:cxn ang="0">
                    <a:pos x="208" y="30"/>
                  </a:cxn>
                  <a:cxn ang="0">
                    <a:pos x="191" y="48"/>
                  </a:cxn>
                  <a:cxn ang="0">
                    <a:pos x="191" y="48"/>
                  </a:cxn>
                  <a:cxn ang="0">
                    <a:pos x="191" y="48"/>
                  </a:cxn>
                </a:cxnLst>
                <a:rect l="0" t="0" r="r" b="b"/>
                <a:pathLst>
                  <a:path w="221" h="170">
                    <a:moveTo>
                      <a:pt x="191" y="0"/>
                    </a:moveTo>
                    <a:cubicBezTo>
                      <a:pt x="174" y="0"/>
                      <a:pt x="160" y="14"/>
                      <a:pt x="160" y="30"/>
                    </a:cubicBezTo>
                    <a:cubicBezTo>
                      <a:pt x="160" y="42"/>
                      <a:pt x="167" y="52"/>
                      <a:pt x="177" y="57"/>
                    </a:cubicBezTo>
                    <a:cubicBezTo>
                      <a:pt x="161" y="103"/>
                      <a:pt x="161" y="103"/>
                      <a:pt x="161" y="103"/>
                    </a:cubicBezTo>
                    <a:cubicBezTo>
                      <a:pt x="159" y="103"/>
                      <a:pt x="157" y="102"/>
                      <a:pt x="155" y="102"/>
                    </a:cubicBezTo>
                    <a:cubicBezTo>
                      <a:pt x="150" y="102"/>
                      <a:pt x="146" y="103"/>
                      <a:pt x="142" y="105"/>
                    </a:cubicBezTo>
                    <a:cubicBezTo>
                      <a:pt x="107" y="68"/>
                      <a:pt x="107" y="68"/>
                      <a:pt x="107" y="68"/>
                    </a:cubicBezTo>
                    <a:cubicBezTo>
                      <a:pt x="108" y="64"/>
                      <a:pt x="109" y="60"/>
                      <a:pt x="109" y="56"/>
                    </a:cubicBezTo>
                    <a:cubicBezTo>
                      <a:pt x="109" y="39"/>
                      <a:pt x="95" y="26"/>
                      <a:pt x="79" y="26"/>
                    </a:cubicBezTo>
                    <a:cubicBezTo>
                      <a:pt x="62" y="26"/>
                      <a:pt x="48" y="39"/>
                      <a:pt x="48" y="56"/>
                    </a:cubicBezTo>
                    <a:cubicBezTo>
                      <a:pt x="48" y="65"/>
                      <a:pt x="52" y="74"/>
                      <a:pt x="59" y="79"/>
                    </a:cubicBezTo>
                    <a:cubicBezTo>
                      <a:pt x="44" y="112"/>
                      <a:pt x="44" y="112"/>
                      <a:pt x="44" y="112"/>
                    </a:cubicBezTo>
                    <a:cubicBezTo>
                      <a:pt x="40" y="110"/>
                      <a:pt x="35" y="109"/>
                      <a:pt x="30" y="109"/>
                    </a:cubicBezTo>
                    <a:cubicBezTo>
                      <a:pt x="14" y="109"/>
                      <a:pt x="0" y="123"/>
                      <a:pt x="0" y="139"/>
                    </a:cubicBezTo>
                    <a:cubicBezTo>
                      <a:pt x="0" y="156"/>
                      <a:pt x="14" y="170"/>
                      <a:pt x="30" y="170"/>
                    </a:cubicBezTo>
                    <a:cubicBezTo>
                      <a:pt x="47" y="170"/>
                      <a:pt x="61" y="156"/>
                      <a:pt x="61" y="139"/>
                    </a:cubicBezTo>
                    <a:cubicBezTo>
                      <a:pt x="61" y="132"/>
                      <a:pt x="58" y="125"/>
                      <a:pt x="54" y="120"/>
                    </a:cubicBezTo>
                    <a:cubicBezTo>
                      <a:pt x="70" y="85"/>
                      <a:pt x="70" y="85"/>
                      <a:pt x="70" y="85"/>
                    </a:cubicBezTo>
                    <a:cubicBezTo>
                      <a:pt x="73" y="86"/>
                      <a:pt x="76" y="86"/>
                      <a:pt x="78" y="86"/>
                    </a:cubicBezTo>
                    <a:cubicBezTo>
                      <a:pt x="86" y="86"/>
                      <a:pt x="93" y="83"/>
                      <a:pt x="99" y="78"/>
                    </a:cubicBezTo>
                    <a:cubicBezTo>
                      <a:pt x="132" y="113"/>
                      <a:pt x="132" y="113"/>
                      <a:pt x="132" y="113"/>
                    </a:cubicBezTo>
                    <a:cubicBezTo>
                      <a:pt x="128" y="118"/>
                      <a:pt x="125" y="125"/>
                      <a:pt x="125" y="132"/>
                    </a:cubicBezTo>
                    <a:cubicBezTo>
                      <a:pt x="125" y="149"/>
                      <a:pt x="139" y="163"/>
                      <a:pt x="156" y="163"/>
                    </a:cubicBezTo>
                    <a:cubicBezTo>
                      <a:pt x="172" y="163"/>
                      <a:pt x="186" y="149"/>
                      <a:pt x="186" y="132"/>
                    </a:cubicBezTo>
                    <a:cubicBezTo>
                      <a:pt x="186" y="122"/>
                      <a:pt x="181" y="113"/>
                      <a:pt x="173" y="108"/>
                    </a:cubicBezTo>
                    <a:cubicBezTo>
                      <a:pt x="189" y="60"/>
                      <a:pt x="189" y="60"/>
                      <a:pt x="189" y="60"/>
                    </a:cubicBezTo>
                    <a:cubicBezTo>
                      <a:pt x="191" y="60"/>
                      <a:pt x="191" y="60"/>
                      <a:pt x="191" y="60"/>
                    </a:cubicBezTo>
                    <a:cubicBezTo>
                      <a:pt x="207" y="60"/>
                      <a:pt x="221" y="47"/>
                      <a:pt x="221" y="30"/>
                    </a:cubicBezTo>
                    <a:cubicBezTo>
                      <a:pt x="221" y="14"/>
                      <a:pt x="207" y="0"/>
                      <a:pt x="191" y="0"/>
                    </a:cubicBezTo>
                    <a:close/>
                    <a:moveTo>
                      <a:pt x="31" y="157"/>
                    </a:moveTo>
                    <a:cubicBezTo>
                      <a:pt x="21" y="157"/>
                      <a:pt x="13" y="149"/>
                      <a:pt x="13" y="139"/>
                    </a:cubicBezTo>
                    <a:cubicBezTo>
                      <a:pt x="13" y="130"/>
                      <a:pt x="21" y="122"/>
                      <a:pt x="31" y="122"/>
                    </a:cubicBezTo>
                    <a:cubicBezTo>
                      <a:pt x="40" y="122"/>
                      <a:pt x="48" y="130"/>
                      <a:pt x="48" y="139"/>
                    </a:cubicBezTo>
                    <a:cubicBezTo>
                      <a:pt x="48" y="149"/>
                      <a:pt x="40" y="157"/>
                      <a:pt x="31" y="157"/>
                    </a:cubicBezTo>
                    <a:close/>
                    <a:moveTo>
                      <a:pt x="79" y="74"/>
                    </a:moveTo>
                    <a:cubicBezTo>
                      <a:pt x="69" y="74"/>
                      <a:pt x="61" y="66"/>
                      <a:pt x="61" y="56"/>
                    </a:cubicBezTo>
                    <a:cubicBezTo>
                      <a:pt x="61" y="46"/>
                      <a:pt x="69" y="38"/>
                      <a:pt x="79" y="38"/>
                    </a:cubicBezTo>
                    <a:cubicBezTo>
                      <a:pt x="88" y="38"/>
                      <a:pt x="96" y="46"/>
                      <a:pt x="96" y="56"/>
                    </a:cubicBezTo>
                    <a:cubicBezTo>
                      <a:pt x="96" y="66"/>
                      <a:pt x="88" y="74"/>
                      <a:pt x="79" y="74"/>
                    </a:cubicBezTo>
                    <a:close/>
                    <a:moveTo>
                      <a:pt x="156" y="150"/>
                    </a:moveTo>
                    <a:cubicBezTo>
                      <a:pt x="146" y="150"/>
                      <a:pt x="138" y="142"/>
                      <a:pt x="138" y="133"/>
                    </a:cubicBezTo>
                    <a:cubicBezTo>
                      <a:pt x="138" y="123"/>
                      <a:pt x="146" y="115"/>
                      <a:pt x="156" y="115"/>
                    </a:cubicBezTo>
                    <a:cubicBezTo>
                      <a:pt x="165" y="115"/>
                      <a:pt x="173" y="123"/>
                      <a:pt x="173" y="133"/>
                    </a:cubicBezTo>
                    <a:cubicBezTo>
                      <a:pt x="173" y="142"/>
                      <a:pt x="165" y="150"/>
                      <a:pt x="156" y="150"/>
                    </a:cubicBezTo>
                    <a:close/>
                    <a:moveTo>
                      <a:pt x="191" y="48"/>
                    </a:moveTo>
                    <a:cubicBezTo>
                      <a:pt x="181" y="48"/>
                      <a:pt x="173" y="40"/>
                      <a:pt x="173" y="30"/>
                    </a:cubicBezTo>
                    <a:cubicBezTo>
                      <a:pt x="173" y="21"/>
                      <a:pt x="181" y="13"/>
                      <a:pt x="191" y="13"/>
                    </a:cubicBezTo>
                    <a:cubicBezTo>
                      <a:pt x="200" y="13"/>
                      <a:pt x="208" y="21"/>
                      <a:pt x="208" y="30"/>
                    </a:cubicBezTo>
                    <a:cubicBezTo>
                      <a:pt x="208" y="40"/>
                      <a:pt x="200" y="48"/>
                      <a:pt x="191" y="48"/>
                    </a:cubicBezTo>
                    <a:close/>
                    <a:moveTo>
                      <a:pt x="191" y="48"/>
                    </a:moveTo>
                    <a:cubicBezTo>
                      <a:pt x="191" y="48"/>
                      <a:pt x="191" y="48"/>
                      <a:pt x="191" y="48"/>
                    </a:cubicBezTo>
                  </a:path>
                </a:pathLst>
              </a:custGeom>
              <a:solidFill>
                <a:srgbClr val="14C7BE"/>
              </a:solidFill>
              <a:ln w="9525">
                <a:noFill/>
                <a:round/>
                <a:headEnd/>
                <a:tailEnd/>
              </a:ln>
            </p:spPr>
            <p:txBody>
              <a:bodyPr vert="horz" wrap="square" lIns="35720" tIns="17859" rIns="35720" bIns="17859" numCol="1" anchor="t" anchorCtr="0" compatLnSpc="1">
                <a:prstTxWarp prst="textNoShape">
                  <a:avLst/>
                </a:prstTxWarp>
              </a:bodyPr>
              <a:lstStyle/>
              <a:p>
                <a:pPr marL="0" marR="0" lvl="0" indent="0" defTabSz="365349" eaLnBrk="1" fontAlgn="auto" latinLnBrk="0" hangingPunct="1">
                  <a:lnSpc>
                    <a:spcPct val="100000"/>
                  </a:lnSpc>
                  <a:spcBef>
                    <a:spcPts val="0"/>
                  </a:spcBef>
                  <a:spcAft>
                    <a:spcPts val="0"/>
                  </a:spcAft>
                  <a:buClrTx/>
                  <a:buSzTx/>
                  <a:buFontTx/>
                  <a:buNone/>
                  <a:tabLst/>
                  <a:defRPr/>
                </a:pPr>
                <a:endParaRPr kumimoji="0" lang="en-US" sz="961"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14" name="Group 12">
              <a:extLst>
                <a:ext uri="{FF2B5EF4-FFF2-40B4-BE49-F238E27FC236}">
                  <a16:creationId xmlns:a16="http://schemas.microsoft.com/office/drawing/2014/main" id="{7FD53C80-5F59-4E50-B18F-D6555685D032}"/>
                </a:ext>
              </a:extLst>
            </p:cNvPr>
            <p:cNvGrpSpPr/>
            <p:nvPr/>
          </p:nvGrpSpPr>
          <p:grpSpPr>
            <a:xfrm>
              <a:off x="4212499" y="4194279"/>
              <a:ext cx="263786" cy="276316"/>
              <a:chOff x="3079750" y="1975817"/>
              <a:chExt cx="354138" cy="354139"/>
            </a:xfrm>
          </p:grpSpPr>
          <p:sp>
            <p:nvSpPr>
              <p:cNvPr id="448" name="Oval 15">
                <a:extLst>
                  <a:ext uri="{FF2B5EF4-FFF2-40B4-BE49-F238E27FC236}">
                    <a16:creationId xmlns:a16="http://schemas.microsoft.com/office/drawing/2014/main" id="{FAD32E65-CC7B-4068-ABAB-1E54A47B057B}"/>
                  </a:ext>
                </a:extLst>
              </p:cNvPr>
              <p:cNvSpPr/>
              <p:nvPr/>
            </p:nvSpPr>
            <p:spPr>
              <a:xfrm>
                <a:off x="3079750" y="1975817"/>
                <a:ext cx="354138" cy="354139"/>
              </a:xfrm>
              <a:prstGeom prst="ellipse">
                <a:avLst/>
              </a:prstGeom>
              <a:noFill/>
              <a:ln w="12700" cap="flat" cmpd="sng" algn="ctr">
                <a:solidFill>
                  <a:srgbClr val="00B0F0"/>
                </a:solidFill>
                <a:prstDash val="solid"/>
                <a:miter lim="800000"/>
              </a:ln>
              <a:effectLst/>
            </p:spPr>
            <p:txBody>
              <a:bodyPr rot="0" spcFirstLastPara="0" vertOverflow="overflow" horzOverflow="overflow" vert="horz" wrap="square" lIns="35720" tIns="17859" rIns="35720" bIns="17859" numCol="1" spcCol="0" rtlCol="0" fromWordArt="0" anchor="ctr" anchorCtr="0" forceAA="0" compatLnSpc="1">
                <a:prstTxWarp prst="textNoShape">
                  <a:avLst/>
                </a:prstTxWarp>
                <a:noAutofit/>
              </a:bodyP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en-US" sz="1923"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449" name="Group 116">
                <a:extLst>
                  <a:ext uri="{FF2B5EF4-FFF2-40B4-BE49-F238E27FC236}">
                    <a16:creationId xmlns:a16="http://schemas.microsoft.com/office/drawing/2014/main" id="{B96B1A55-4EBE-4147-973A-5168742DC1B9}"/>
                  </a:ext>
                </a:extLst>
              </p:cNvPr>
              <p:cNvGrpSpPr>
                <a:grpSpLocks/>
              </p:cNvGrpSpPr>
              <p:nvPr/>
            </p:nvGrpSpPr>
            <p:grpSpPr bwMode="auto">
              <a:xfrm>
                <a:off x="3163094" y="2030158"/>
                <a:ext cx="195262" cy="231775"/>
                <a:chOff x="0" y="0"/>
                <a:chExt cx="483" cy="574"/>
              </a:xfrm>
              <a:solidFill>
                <a:srgbClr val="EBEBEB"/>
              </a:solidFill>
            </p:grpSpPr>
            <p:sp>
              <p:nvSpPr>
                <p:cNvPr id="450" name="AutoShape 114">
                  <a:extLst>
                    <a:ext uri="{FF2B5EF4-FFF2-40B4-BE49-F238E27FC236}">
                      <a16:creationId xmlns:a16="http://schemas.microsoft.com/office/drawing/2014/main" id="{A98115FF-BE81-4492-BB2A-9349E6D396B2}"/>
                    </a:ext>
                  </a:extLst>
                </p:cNvPr>
                <p:cNvSpPr>
                  <a:spLocks/>
                </p:cNvSpPr>
                <p:nvPr/>
              </p:nvSpPr>
              <p:spPr bwMode="auto">
                <a:xfrm>
                  <a:off x="0" y="0"/>
                  <a:ext cx="483"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2410" y="3528"/>
                      </a:moveTo>
                      <a:lnTo>
                        <a:pt x="12410" y="1767"/>
                      </a:lnTo>
                      <a:lnTo>
                        <a:pt x="13534" y="1767"/>
                      </a:lnTo>
                      <a:cubicBezTo>
                        <a:pt x="14114" y="1767"/>
                        <a:pt x="14584" y="1371"/>
                        <a:pt x="14584" y="883"/>
                      </a:cubicBezTo>
                      <a:cubicBezTo>
                        <a:pt x="14584" y="395"/>
                        <a:pt x="14114" y="0"/>
                        <a:pt x="13534" y="0"/>
                      </a:cubicBezTo>
                      <a:lnTo>
                        <a:pt x="8085" y="0"/>
                      </a:lnTo>
                      <a:cubicBezTo>
                        <a:pt x="7505" y="0"/>
                        <a:pt x="7035" y="395"/>
                        <a:pt x="7035" y="883"/>
                      </a:cubicBezTo>
                      <a:cubicBezTo>
                        <a:pt x="7035" y="1371"/>
                        <a:pt x="7504" y="1767"/>
                        <a:pt x="8085" y="1767"/>
                      </a:cubicBezTo>
                      <a:lnTo>
                        <a:pt x="9185" y="1767"/>
                      </a:lnTo>
                      <a:lnTo>
                        <a:pt x="9185" y="3528"/>
                      </a:lnTo>
                      <a:cubicBezTo>
                        <a:pt x="3986" y="4184"/>
                        <a:pt x="0" y="7957"/>
                        <a:pt x="0" y="12513"/>
                      </a:cubicBezTo>
                      <a:cubicBezTo>
                        <a:pt x="0" y="17532"/>
                        <a:pt x="4835" y="21600"/>
                        <a:pt x="10800" y="21600"/>
                      </a:cubicBezTo>
                      <a:cubicBezTo>
                        <a:pt x="16765" y="21600"/>
                        <a:pt x="21600" y="17532"/>
                        <a:pt x="21600" y="12513"/>
                      </a:cubicBezTo>
                      <a:cubicBezTo>
                        <a:pt x="21600" y="7955"/>
                        <a:pt x="17611" y="4182"/>
                        <a:pt x="12410" y="3528"/>
                      </a:cubicBezTo>
                      <a:close/>
                      <a:moveTo>
                        <a:pt x="10800" y="19328"/>
                      </a:moveTo>
                      <a:cubicBezTo>
                        <a:pt x="6334" y="19328"/>
                        <a:pt x="2700" y="16271"/>
                        <a:pt x="2700" y="12513"/>
                      </a:cubicBezTo>
                      <a:cubicBezTo>
                        <a:pt x="2700" y="8755"/>
                        <a:pt x="6334" y="5698"/>
                        <a:pt x="10800" y="5698"/>
                      </a:cubicBezTo>
                      <a:cubicBezTo>
                        <a:pt x="15266" y="5698"/>
                        <a:pt x="18900" y="8755"/>
                        <a:pt x="18900" y="12513"/>
                      </a:cubicBezTo>
                      <a:cubicBezTo>
                        <a:pt x="18900" y="16271"/>
                        <a:pt x="15266" y="19328"/>
                        <a:pt x="10800" y="19328"/>
                      </a:cubicBezTo>
                      <a:close/>
                      <a:moveTo>
                        <a:pt x="10800" y="19328"/>
                      </a:moveTo>
                    </a:path>
                  </a:pathLst>
                </a:custGeom>
                <a:solidFill>
                  <a:srgbClr val="14C7B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365349" eaLnBrk="1" fontAlgn="auto" latinLnBrk="0" hangingPunct="1">
                    <a:lnSpc>
                      <a:spcPct val="100000"/>
                    </a:lnSpc>
                    <a:spcBef>
                      <a:spcPts val="0"/>
                    </a:spcBef>
                    <a:spcAft>
                      <a:spcPts val="0"/>
                    </a:spcAft>
                    <a:buClrTx/>
                    <a:buSzTx/>
                    <a:buFontTx/>
                    <a:buNone/>
                    <a:tabLst/>
                    <a:defRPr/>
                  </a:pPr>
                  <a:endParaRPr kumimoji="0" lang="en-US" sz="1923"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51" name="AutoShape 115">
                  <a:extLst>
                    <a:ext uri="{FF2B5EF4-FFF2-40B4-BE49-F238E27FC236}">
                      <a16:creationId xmlns:a16="http://schemas.microsoft.com/office/drawing/2014/main" id="{B5407CE7-09CC-4101-ABCD-F9912A70853A}"/>
                    </a:ext>
                  </a:extLst>
                </p:cNvPr>
                <p:cNvSpPr>
                  <a:spLocks/>
                </p:cNvSpPr>
                <p:nvPr/>
              </p:nvSpPr>
              <p:spPr bwMode="auto">
                <a:xfrm>
                  <a:off x="216" y="200"/>
                  <a:ext cx="146" cy="226"/>
                </a:xfrm>
                <a:custGeom>
                  <a:avLst/>
                  <a:gdLst>
                    <a:gd name="T0" fmla="*/ 0 w 21403"/>
                    <a:gd name="T1" fmla="*/ 0 h 21600"/>
                    <a:gd name="T2" fmla="*/ 0 w 21403"/>
                    <a:gd name="T3" fmla="*/ 0 h 21600"/>
                    <a:gd name="T4" fmla="*/ 0 w 21403"/>
                    <a:gd name="T5" fmla="*/ 0 h 21600"/>
                    <a:gd name="T6" fmla="*/ 0 w 21403"/>
                    <a:gd name="T7" fmla="*/ 0 h 21600"/>
                    <a:gd name="T8" fmla="*/ 0 w 21403"/>
                    <a:gd name="T9" fmla="*/ 0 h 21600"/>
                    <a:gd name="T10" fmla="*/ 0 w 21403"/>
                    <a:gd name="T11" fmla="*/ 0 h 21600"/>
                    <a:gd name="T12" fmla="*/ 0 w 21403"/>
                    <a:gd name="T13" fmla="*/ 0 h 21600"/>
                    <a:gd name="T14" fmla="*/ 0 w 21403"/>
                    <a:gd name="T15" fmla="*/ 0 h 21600"/>
                    <a:gd name="T16" fmla="*/ 0 w 21403"/>
                    <a:gd name="T17" fmla="*/ 0 h 21600"/>
                    <a:gd name="T18" fmla="*/ 0 w 21403"/>
                    <a:gd name="T19" fmla="*/ 0 h 21600"/>
                    <a:gd name="T20" fmla="*/ 0 w 21403"/>
                    <a:gd name="T21" fmla="*/ 0 h 21600"/>
                    <a:gd name="T22" fmla="*/ 0 w 21403"/>
                    <a:gd name="T23" fmla="*/ 0 h 21600"/>
                    <a:gd name="T24" fmla="*/ 0 w 21403"/>
                    <a:gd name="T25" fmla="*/ 0 h 21600"/>
                    <a:gd name="T26" fmla="*/ 0 w 21403"/>
                    <a:gd name="T27" fmla="*/ 0 h 21600"/>
                    <a:gd name="T28" fmla="*/ 0 w 21403"/>
                    <a:gd name="T29" fmla="*/ 0 h 21600"/>
                    <a:gd name="T30" fmla="*/ 0 w 21403"/>
                    <a:gd name="T31" fmla="*/ 0 h 21600"/>
                    <a:gd name="T32" fmla="*/ 0 w 21403"/>
                    <a:gd name="T33" fmla="*/ 0 h 21600"/>
                    <a:gd name="T34" fmla="*/ 0 w 21403"/>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403" h="21600">
                      <a:moveTo>
                        <a:pt x="20755" y="17708"/>
                      </a:moveTo>
                      <a:lnTo>
                        <a:pt x="6801" y="11554"/>
                      </a:lnTo>
                      <a:lnTo>
                        <a:pt x="6801" y="961"/>
                      </a:lnTo>
                      <a:cubicBezTo>
                        <a:pt x="6801" y="708"/>
                        <a:pt x="6643" y="460"/>
                        <a:pt x="6370" y="281"/>
                      </a:cubicBezTo>
                      <a:cubicBezTo>
                        <a:pt x="6097" y="103"/>
                        <a:pt x="5717" y="0"/>
                        <a:pt x="5330" y="0"/>
                      </a:cubicBezTo>
                      <a:lnTo>
                        <a:pt x="1470" y="0"/>
                      </a:lnTo>
                      <a:cubicBezTo>
                        <a:pt x="1081" y="0"/>
                        <a:pt x="705" y="102"/>
                        <a:pt x="431" y="281"/>
                      </a:cubicBezTo>
                      <a:cubicBezTo>
                        <a:pt x="158" y="460"/>
                        <a:pt x="0" y="708"/>
                        <a:pt x="0" y="961"/>
                      </a:cubicBezTo>
                      <a:lnTo>
                        <a:pt x="0" y="13470"/>
                      </a:lnTo>
                      <a:cubicBezTo>
                        <a:pt x="0" y="13723"/>
                        <a:pt x="158" y="13970"/>
                        <a:pt x="431" y="14149"/>
                      </a:cubicBezTo>
                      <a:cubicBezTo>
                        <a:pt x="542" y="14221"/>
                        <a:pt x="670" y="14282"/>
                        <a:pt x="809" y="14327"/>
                      </a:cubicBezTo>
                      <a:lnTo>
                        <a:pt x="17068" y="21438"/>
                      </a:lnTo>
                      <a:cubicBezTo>
                        <a:pt x="17313" y="21544"/>
                        <a:pt x="17597" y="21600"/>
                        <a:pt x="17883" y="21600"/>
                      </a:cubicBezTo>
                      <a:cubicBezTo>
                        <a:pt x="17987" y="21600"/>
                        <a:pt x="18092" y="21592"/>
                        <a:pt x="18196" y="21579"/>
                      </a:cubicBezTo>
                      <a:cubicBezTo>
                        <a:pt x="18584" y="21525"/>
                        <a:pt x="18921" y="21370"/>
                        <a:pt x="19134" y="21149"/>
                      </a:cubicBezTo>
                      <a:lnTo>
                        <a:pt x="21180" y="19012"/>
                      </a:lnTo>
                      <a:cubicBezTo>
                        <a:pt x="21600" y="18574"/>
                        <a:pt x="21411" y="17997"/>
                        <a:pt x="20755" y="17708"/>
                      </a:cubicBezTo>
                      <a:close/>
                      <a:moveTo>
                        <a:pt x="20755" y="17708"/>
                      </a:moveTo>
                    </a:path>
                  </a:pathLst>
                </a:custGeom>
                <a:solidFill>
                  <a:srgbClr val="14C7B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365349" eaLnBrk="1" fontAlgn="auto" latinLnBrk="0" hangingPunct="1">
                    <a:lnSpc>
                      <a:spcPct val="100000"/>
                    </a:lnSpc>
                    <a:spcBef>
                      <a:spcPts val="0"/>
                    </a:spcBef>
                    <a:spcAft>
                      <a:spcPts val="0"/>
                    </a:spcAft>
                    <a:buClrTx/>
                    <a:buSzTx/>
                    <a:buFontTx/>
                    <a:buNone/>
                    <a:tabLst/>
                    <a:defRPr/>
                  </a:pPr>
                  <a:endParaRPr kumimoji="0" lang="en-US" sz="1923"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Open Sans Light" panose="020B0306030504020204" pitchFamily="34" charset="0"/>
                  </a:endParaRPr>
                </a:p>
              </p:txBody>
            </p:sp>
          </p:grpSp>
        </p:grpSp>
        <p:grpSp>
          <p:nvGrpSpPr>
            <p:cNvPr id="415" name="组合 54">
              <a:extLst>
                <a:ext uri="{FF2B5EF4-FFF2-40B4-BE49-F238E27FC236}">
                  <a16:creationId xmlns:a16="http://schemas.microsoft.com/office/drawing/2014/main" id="{56374E8F-49D5-457F-BF86-12177F8B4D45}"/>
                </a:ext>
              </a:extLst>
            </p:cNvPr>
            <p:cNvGrpSpPr/>
            <p:nvPr/>
          </p:nvGrpSpPr>
          <p:grpSpPr>
            <a:xfrm>
              <a:off x="6786224" y="4186940"/>
              <a:ext cx="248393" cy="290995"/>
              <a:chOff x="20315658" y="7233305"/>
              <a:chExt cx="519626" cy="519630"/>
            </a:xfrm>
          </p:grpSpPr>
          <p:sp>
            <p:nvSpPr>
              <p:cNvPr id="446" name="Oval 26">
                <a:extLst>
                  <a:ext uri="{FF2B5EF4-FFF2-40B4-BE49-F238E27FC236}">
                    <a16:creationId xmlns:a16="http://schemas.microsoft.com/office/drawing/2014/main" id="{C0D5504A-AA46-434D-A144-62A37190627F}"/>
                  </a:ext>
                </a:extLst>
              </p:cNvPr>
              <p:cNvSpPr/>
              <p:nvPr/>
            </p:nvSpPr>
            <p:spPr>
              <a:xfrm>
                <a:off x="20315658" y="7233305"/>
                <a:ext cx="519626" cy="519630"/>
              </a:xfrm>
              <a:prstGeom prst="ellipse">
                <a:avLst/>
              </a:prstGeom>
              <a:noFill/>
              <a:ln w="12700" cap="flat" cmpd="sng" algn="ctr">
                <a:solidFill>
                  <a:srgbClr val="00B0F0"/>
                </a:solidFill>
                <a:prstDash val="solid"/>
                <a:miter lim="800000"/>
              </a:ln>
              <a:effectLst/>
            </p:spPr>
            <p:txBody>
              <a:bodyPr rot="0" spcFirstLastPara="0" vertOverflow="overflow" horzOverflow="overflow" vert="horz" wrap="square" lIns="35720" tIns="17859" rIns="35720" bIns="17859" numCol="1" spcCol="0" rtlCol="0" fromWordArt="0" anchor="ctr" anchorCtr="0" forceAA="0" compatLnSpc="1">
                <a:prstTxWarp prst="textNoShape">
                  <a:avLst/>
                </a:prstTxWarp>
                <a:noAutofit/>
              </a:bodyP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en-US" sz="1923"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47" name="Freeform 372">
                <a:extLst>
                  <a:ext uri="{FF2B5EF4-FFF2-40B4-BE49-F238E27FC236}">
                    <a16:creationId xmlns:a16="http://schemas.microsoft.com/office/drawing/2014/main" id="{2270A90C-12F3-46B0-B9F2-3F17D10AB48B}"/>
                  </a:ext>
                </a:extLst>
              </p:cNvPr>
              <p:cNvSpPr>
                <a:spLocks/>
              </p:cNvSpPr>
              <p:nvPr/>
            </p:nvSpPr>
            <p:spPr bwMode="auto">
              <a:xfrm>
                <a:off x="20437401" y="7415212"/>
                <a:ext cx="276225" cy="185738"/>
              </a:xfrm>
              <a:custGeom>
                <a:avLst/>
                <a:gdLst>
                  <a:gd name="T0" fmla="*/ 393144375 w 174"/>
                  <a:gd name="T1" fmla="*/ 178932369 h 117"/>
                  <a:gd name="T2" fmla="*/ 438507188 w 174"/>
                  <a:gd name="T3" fmla="*/ 0 h 117"/>
                  <a:gd name="T4" fmla="*/ 259576888 w 174"/>
                  <a:gd name="T5" fmla="*/ 45362935 h 117"/>
                  <a:gd name="T6" fmla="*/ 304939700 w 174"/>
                  <a:gd name="T7" fmla="*/ 88206500 h 117"/>
                  <a:gd name="T8" fmla="*/ 226814063 w 174"/>
                  <a:gd name="T9" fmla="*/ 166330760 h 117"/>
                  <a:gd name="T10" fmla="*/ 156249688 w 174"/>
                  <a:gd name="T11" fmla="*/ 93246826 h 117"/>
                  <a:gd name="T12" fmla="*/ 0 w 174"/>
                  <a:gd name="T13" fmla="*/ 249496934 h 117"/>
                  <a:gd name="T14" fmla="*/ 47883763 w 174"/>
                  <a:gd name="T15" fmla="*/ 294859869 h 117"/>
                  <a:gd name="T16" fmla="*/ 47883763 w 174"/>
                  <a:gd name="T17" fmla="*/ 294859869 h 117"/>
                  <a:gd name="T18" fmla="*/ 156249688 w 174"/>
                  <a:gd name="T19" fmla="*/ 186492065 h 117"/>
                  <a:gd name="T20" fmla="*/ 226814063 w 174"/>
                  <a:gd name="T21" fmla="*/ 259577586 h 117"/>
                  <a:gd name="T22" fmla="*/ 352821875 w 174"/>
                  <a:gd name="T23" fmla="*/ 138609761 h 117"/>
                  <a:gd name="T24" fmla="*/ 393144375 w 174"/>
                  <a:gd name="T25" fmla="*/ 178932369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4" h="117">
                    <a:moveTo>
                      <a:pt x="156" y="71"/>
                    </a:moveTo>
                    <a:lnTo>
                      <a:pt x="174" y="0"/>
                    </a:lnTo>
                    <a:lnTo>
                      <a:pt x="103" y="18"/>
                    </a:lnTo>
                    <a:lnTo>
                      <a:pt x="121" y="35"/>
                    </a:lnTo>
                    <a:lnTo>
                      <a:pt x="90" y="66"/>
                    </a:lnTo>
                    <a:lnTo>
                      <a:pt x="62" y="37"/>
                    </a:lnTo>
                    <a:lnTo>
                      <a:pt x="0" y="99"/>
                    </a:lnTo>
                    <a:lnTo>
                      <a:pt x="19" y="117"/>
                    </a:lnTo>
                    <a:lnTo>
                      <a:pt x="62" y="74"/>
                    </a:lnTo>
                    <a:lnTo>
                      <a:pt x="90" y="103"/>
                    </a:lnTo>
                    <a:lnTo>
                      <a:pt x="140" y="55"/>
                    </a:lnTo>
                    <a:lnTo>
                      <a:pt x="156" y="71"/>
                    </a:lnTo>
                    <a:close/>
                  </a:path>
                </a:pathLst>
              </a:custGeom>
              <a:solidFill>
                <a:srgbClr val="14C7BE"/>
              </a:solidFill>
              <a:ln>
                <a:noFill/>
              </a:ln>
            </p:spPr>
            <p:txBody>
              <a:bodyPr/>
              <a:lstStyle/>
              <a:p>
                <a:pPr marL="0" marR="0" lvl="0" indent="0" defTabSz="365349" eaLnBrk="0" fontAlgn="base" latinLnBrk="0" hangingPunct="0">
                  <a:lnSpc>
                    <a:spcPct val="100000"/>
                  </a:lnSpc>
                  <a:spcBef>
                    <a:spcPct val="0"/>
                  </a:spcBef>
                  <a:spcAft>
                    <a:spcPct val="0"/>
                  </a:spcAft>
                  <a:buClrTx/>
                  <a:buSzTx/>
                  <a:buFontTx/>
                  <a:buNone/>
                  <a:tabLst/>
                  <a:defRPr/>
                </a:pPr>
                <a:endParaRPr kumimoji="0" lang="zh-CN" altLang="en-US" sz="1202"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416" name="TextBox 34">
              <a:extLst>
                <a:ext uri="{FF2B5EF4-FFF2-40B4-BE49-F238E27FC236}">
                  <a16:creationId xmlns:a16="http://schemas.microsoft.com/office/drawing/2014/main" id="{1E841D06-478B-417E-97D6-4B9D3A8C48DF}"/>
                </a:ext>
              </a:extLst>
            </p:cNvPr>
            <p:cNvSpPr txBox="1"/>
            <p:nvPr/>
          </p:nvSpPr>
          <p:spPr>
            <a:xfrm>
              <a:off x="6502044" y="3994195"/>
              <a:ext cx="908955" cy="230961"/>
            </a:xfrm>
            <a:prstGeom prst="rect">
              <a:avLst/>
            </a:prstGeom>
            <a:noFill/>
          </p:spPr>
          <p:txBody>
            <a:bodyPr wrap="square" rtlCol="0" anchor="t">
              <a:spAutoFit/>
            </a:bodyPr>
            <a:lstStyle/>
            <a:p>
              <a:pPr algn="ctr" defTabSz="365349"/>
              <a:r>
                <a:rPr lang="en-US" altLang="zh-CN" sz="901">
                  <a:solidFill>
                    <a:prstClr val="white"/>
                  </a:solidFill>
                  <a:latin typeface="微软雅黑" panose="020B0503020204020204" pitchFamily="34" charset="-122"/>
                  <a:ea typeface="微软雅黑" panose="020B0503020204020204" pitchFamily="34" charset="-122"/>
                  <a:cs typeface="Open Sans Light" panose="020B0306030504020204" pitchFamily="34" charset="0"/>
                </a:rPr>
                <a:t>Perf Tuning</a:t>
              </a:r>
            </a:p>
          </p:txBody>
        </p:sp>
        <p:sp>
          <p:nvSpPr>
            <p:cNvPr id="417" name="文本框 101">
              <a:extLst>
                <a:ext uri="{FF2B5EF4-FFF2-40B4-BE49-F238E27FC236}">
                  <a16:creationId xmlns:a16="http://schemas.microsoft.com/office/drawing/2014/main" id="{FEFBA59F-81BB-41B9-9AC3-301CA2DEED03}"/>
                </a:ext>
              </a:extLst>
            </p:cNvPr>
            <p:cNvSpPr txBox="1"/>
            <p:nvPr/>
          </p:nvSpPr>
          <p:spPr>
            <a:xfrm>
              <a:off x="5603614" y="3714143"/>
              <a:ext cx="684803" cy="246221"/>
            </a:xfrm>
            <a:prstGeom prst="rect">
              <a:avLst/>
            </a:prstGeom>
            <a:noFill/>
          </p:spPr>
          <p:txBody>
            <a:bodyPr wrap="none" rtlCol="0">
              <a:spAutoFit/>
            </a:bodyPr>
            <a:lstStyle/>
            <a:p>
              <a:pPr defTabSz="365349"/>
              <a:r>
                <a:rPr lang="en-US" altLang="zh-CN" sz="1000">
                  <a:solidFill>
                    <a:prstClr val="white"/>
                  </a:solidFill>
                  <a:latin typeface="微软雅黑" panose="020B0503020204020204" pitchFamily="34" charset="-122"/>
                  <a:ea typeface="微软雅黑" panose="020B0503020204020204" pitchFamily="34" charset="-122"/>
                </a:rPr>
                <a:t>Off-Line</a:t>
              </a: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418" name="箭头: 右 136">
              <a:extLst>
                <a:ext uri="{FF2B5EF4-FFF2-40B4-BE49-F238E27FC236}">
                  <a16:creationId xmlns:a16="http://schemas.microsoft.com/office/drawing/2014/main" id="{3966BAD1-7916-4A20-AEC5-F7E2B8C8F917}"/>
                </a:ext>
              </a:extLst>
            </p:cNvPr>
            <p:cNvSpPr/>
            <p:nvPr/>
          </p:nvSpPr>
          <p:spPr>
            <a:xfrm rot="16200000" flipH="1">
              <a:off x="5462763" y="3785693"/>
              <a:ext cx="246221" cy="192762"/>
            </a:xfrm>
            <a:prstGeom prst="rightArrow">
              <a:avLst/>
            </a:prstGeom>
            <a:gradFill flip="none" rotWithShape="1">
              <a:gsLst>
                <a:gs pos="0">
                  <a:srgbClr val="2DEFEA"/>
                </a:gs>
                <a:gs pos="86000">
                  <a:srgbClr val="00BFFF">
                    <a:alpha val="0"/>
                  </a:srgbClr>
                </a:gs>
              </a:gsLst>
              <a:lin ang="10800000" scaled="1"/>
              <a:tileRect/>
            </a:gradFill>
            <a:ln w="12700" cap="flat" cmpd="sng" algn="ctr">
              <a:noFill/>
              <a:prstDash val="solid"/>
              <a:miter lim="800000"/>
            </a:ln>
            <a:effectLst/>
          </p:spPr>
          <p:txBody>
            <a:bodyPr rtlCol="0" anchor="ct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zh-CN" altLang="en-US" sz="481"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19" name="直接连接符 138">
              <a:extLst>
                <a:ext uri="{FF2B5EF4-FFF2-40B4-BE49-F238E27FC236}">
                  <a16:creationId xmlns:a16="http://schemas.microsoft.com/office/drawing/2014/main" id="{0278D84A-31F9-4BD6-B454-E4E18537A57E}"/>
                </a:ext>
              </a:extLst>
            </p:cNvPr>
            <p:cNvCxnSpPr>
              <a:cxnSpLocks/>
            </p:cNvCxnSpPr>
            <p:nvPr/>
          </p:nvCxnSpPr>
          <p:spPr>
            <a:xfrm>
              <a:off x="4146436" y="4018847"/>
              <a:ext cx="3031650" cy="0"/>
            </a:xfrm>
            <a:prstGeom prst="line">
              <a:avLst/>
            </a:prstGeom>
            <a:noFill/>
            <a:ln w="6350" cap="flat" cmpd="sng" algn="ctr">
              <a:solidFill>
                <a:srgbClr val="5BFFFF"/>
              </a:solidFill>
              <a:prstDash val="solid"/>
              <a:miter lim="800000"/>
            </a:ln>
            <a:effectLst/>
          </p:spPr>
        </p:cxnSp>
        <p:sp>
          <p:nvSpPr>
            <p:cNvPr id="420" name="箭头: 右 139">
              <a:extLst>
                <a:ext uri="{FF2B5EF4-FFF2-40B4-BE49-F238E27FC236}">
                  <a16:creationId xmlns:a16="http://schemas.microsoft.com/office/drawing/2014/main" id="{264D7ABB-0AB4-40D4-8F37-4E31015024B4}"/>
                </a:ext>
              </a:extLst>
            </p:cNvPr>
            <p:cNvSpPr/>
            <p:nvPr/>
          </p:nvSpPr>
          <p:spPr>
            <a:xfrm>
              <a:off x="7393889" y="3307191"/>
              <a:ext cx="512904" cy="203513"/>
            </a:xfrm>
            <a:prstGeom prst="rightArrow">
              <a:avLst/>
            </a:prstGeom>
            <a:gradFill flip="none" rotWithShape="1">
              <a:gsLst>
                <a:gs pos="0">
                  <a:srgbClr val="2DEFEA"/>
                </a:gs>
                <a:gs pos="86000">
                  <a:srgbClr val="00BFFF">
                    <a:alpha val="0"/>
                  </a:srgbClr>
                </a:gs>
              </a:gsLst>
              <a:lin ang="10800000" scaled="1"/>
              <a:tileRect/>
            </a:gradFill>
            <a:ln w="12700" cap="flat" cmpd="sng" algn="ctr">
              <a:noFill/>
              <a:prstDash val="solid"/>
              <a:miter lim="800000"/>
            </a:ln>
            <a:effectLst/>
          </p:spPr>
          <p:txBody>
            <a:bodyPr rtlCol="0" anchor="ct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zh-CN" altLang="en-US" sz="481"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421" name="组合 141">
              <a:extLst>
                <a:ext uri="{FF2B5EF4-FFF2-40B4-BE49-F238E27FC236}">
                  <a16:creationId xmlns:a16="http://schemas.microsoft.com/office/drawing/2014/main" id="{5AF4EDDA-A606-455B-BB6B-2B39C1CDF164}"/>
                </a:ext>
              </a:extLst>
            </p:cNvPr>
            <p:cNvGrpSpPr/>
            <p:nvPr/>
          </p:nvGrpSpPr>
          <p:grpSpPr>
            <a:xfrm>
              <a:off x="7901177" y="2695588"/>
              <a:ext cx="1037463" cy="1432553"/>
              <a:chOff x="7517672" y="1121704"/>
              <a:chExt cx="1916006" cy="3129482"/>
            </a:xfrm>
          </p:grpSpPr>
          <p:sp>
            <p:nvSpPr>
              <p:cNvPr id="437" name="矩形 143">
                <a:extLst>
                  <a:ext uri="{FF2B5EF4-FFF2-40B4-BE49-F238E27FC236}">
                    <a16:creationId xmlns:a16="http://schemas.microsoft.com/office/drawing/2014/main" id="{0DE3070D-1186-4BAD-8BD1-5F8223143F30}"/>
                  </a:ext>
                </a:extLst>
              </p:cNvPr>
              <p:cNvSpPr/>
              <p:nvPr/>
            </p:nvSpPr>
            <p:spPr>
              <a:xfrm>
                <a:off x="7798093" y="3086762"/>
                <a:ext cx="1394967" cy="537882"/>
              </a:xfrm>
              <a:prstGeom prst="rect">
                <a:avLst/>
              </a:prstGeom>
            </p:spPr>
            <p:txBody>
              <a:bodyPr wrap="none">
                <a:spAutoFit/>
              </a:bodyPr>
              <a:lstStyle/>
              <a:p>
                <a:pPr marL="0" marR="0" lvl="0" indent="0" algn="ctr" defTabSz="365349" eaLnBrk="1" fontAlgn="auto" latinLnBrk="0" hangingPunct="1">
                  <a:lnSpc>
                    <a:spcPct val="100000"/>
                  </a:lnSpc>
                  <a:spcBef>
                    <a:spcPts val="0"/>
                  </a:spcBef>
                  <a:spcAft>
                    <a:spcPts val="0"/>
                  </a:spcAft>
                  <a:buClrTx/>
                  <a:buSzTx/>
                  <a:buFontTx/>
                  <a:buNone/>
                  <a:tabLst/>
                  <a:defRPr/>
                </a:pPr>
                <a:r>
                  <a:rPr lang="en-US" altLang="zh-CN" sz="1000" kern="0">
                    <a:solidFill>
                      <a:prstClr val="white"/>
                    </a:solidFill>
                    <a:latin typeface="微软雅黑" panose="020B0503020204020204" pitchFamily="34" charset="-122"/>
                    <a:ea typeface="微软雅黑" panose="020B0503020204020204" pitchFamily="34" charset="-122"/>
                  </a:rPr>
                  <a:t>Database</a:t>
                </a:r>
                <a:endParaRPr kumimoji="0" lang="zh-CN" altLang="en-US" sz="1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38" name="矩形 144">
                <a:extLst>
                  <a:ext uri="{FF2B5EF4-FFF2-40B4-BE49-F238E27FC236}">
                    <a16:creationId xmlns:a16="http://schemas.microsoft.com/office/drawing/2014/main" id="{DBF29018-C79D-4351-B136-3C3FA75BA38F}"/>
                  </a:ext>
                </a:extLst>
              </p:cNvPr>
              <p:cNvSpPr/>
              <p:nvPr/>
            </p:nvSpPr>
            <p:spPr>
              <a:xfrm>
                <a:off x="8134552" y="3713304"/>
                <a:ext cx="669657" cy="537882"/>
              </a:xfrm>
              <a:prstGeom prst="rect">
                <a:avLst/>
              </a:prstGeom>
            </p:spPr>
            <p:txBody>
              <a:bodyPr wrap="none">
                <a:spAutoFit/>
              </a:bodyPr>
              <a:lstStyle/>
              <a:p>
                <a:pPr marL="0" marR="0" lvl="0" indent="0" algn="ctr" defTabSz="365349" eaLnBrk="1" fontAlgn="auto" latinLnBrk="0" hangingPunct="1">
                  <a:lnSpc>
                    <a:spcPct val="100000"/>
                  </a:lnSpc>
                  <a:spcBef>
                    <a:spcPts val="0"/>
                  </a:spcBef>
                  <a:spcAft>
                    <a:spcPts val="0"/>
                  </a:spcAft>
                  <a:buClrTx/>
                  <a:buSzTx/>
                  <a:buFontTx/>
                  <a:buNone/>
                  <a:tabLst/>
                  <a:defRPr/>
                </a:pPr>
                <a:r>
                  <a:rPr lang="en-US" altLang="zh-CN" sz="1000" kern="0">
                    <a:solidFill>
                      <a:prstClr val="white"/>
                    </a:solidFill>
                    <a:latin typeface="微软雅黑" panose="020B0503020204020204" pitchFamily="34" charset="-122"/>
                    <a:ea typeface="微软雅黑" panose="020B0503020204020204" pitchFamily="34" charset="-122"/>
                  </a:rPr>
                  <a:t>OS</a:t>
                </a:r>
                <a:endParaRPr kumimoji="0" lang="zh-CN" altLang="en-US" sz="1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39" name="矩形 145">
                <a:extLst>
                  <a:ext uri="{FF2B5EF4-FFF2-40B4-BE49-F238E27FC236}">
                    <a16:creationId xmlns:a16="http://schemas.microsoft.com/office/drawing/2014/main" id="{1E95678D-D5FE-466F-B7A1-96EAC3588E8E}"/>
                  </a:ext>
                </a:extLst>
              </p:cNvPr>
              <p:cNvSpPr/>
              <p:nvPr/>
            </p:nvSpPr>
            <p:spPr>
              <a:xfrm>
                <a:off x="7646281" y="2402116"/>
                <a:ext cx="1673249" cy="537882"/>
              </a:xfrm>
              <a:prstGeom prst="rect">
                <a:avLst/>
              </a:prstGeom>
            </p:spPr>
            <p:txBody>
              <a:bodyPr wrap="none">
                <a:spAutoFit/>
              </a:bodyPr>
              <a:lstStyle/>
              <a:p>
                <a:pPr marL="0" marR="0" lvl="0" indent="0" algn="ctr" defTabSz="365349" eaLnBrk="1" fontAlgn="auto" latinLnBrk="0" hangingPunct="1">
                  <a:lnSpc>
                    <a:spcPct val="100000"/>
                  </a:lnSpc>
                  <a:spcBef>
                    <a:spcPts val="0"/>
                  </a:spcBef>
                  <a:spcAft>
                    <a:spcPts val="0"/>
                  </a:spcAft>
                  <a:buClrTx/>
                  <a:buSzTx/>
                  <a:buFontTx/>
                  <a:buNone/>
                  <a:tabLst/>
                  <a:defRPr/>
                </a:pPr>
                <a:r>
                  <a:rPr lang="en-US" altLang="zh-CN" sz="1000" kern="0">
                    <a:solidFill>
                      <a:prstClr val="white"/>
                    </a:solidFill>
                    <a:latin typeface="微软雅黑" panose="020B0503020204020204" pitchFamily="34" charset="-122"/>
                    <a:ea typeface="微软雅黑" panose="020B0503020204020204" pitchFamily="34" charset="-122"/>
                  </a:rPr>
                  <a:t>Middleware</a:t>
                </a:r>
                <a:endParaRPr kumimoji="0" lang="zh-CN" altLang="en-US" sz="1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40" name="矩形 146">
                <a:extLst>
                  <a:ext uri="{FF2B5EF4-FFF2-40B4-BE49-F238E27FC236}">
                    <a16:creationId xmlns:a16="http://schemas.microsoft.com/office/drawing/2014/main" id="{14C1BA83-3B56-4B77-A223-7682664B9F9A}"/>
                  </a:ext>
                </a:extLst>
              </p:cNvPr>
              <p:cNvSpPr/>
              <p:nvPr/>
            </p:nvSpPr>
            <p:spPr>
              <a:xfrm>
                <a:off x="7824078" y="1792369"/>
                <a:ext cx="1303191" cy="537882"/>
              </a:xfrm>
              <a:prstGeom prst="rect">
                <a:avLst/>
              </a:prstGeom>
            </p:spPr>
            <p:txBody>
              <a:bodyPr wrap="none">
                <a:spAutoFit/>
              </a:bodyPr>
              <a:lstStyle/>
              <a:p>
                <a:pPr marL="0" marR="0" lvl="0" indent="0" algn="ctr" defTabSz="365349" eaLnBrk="1" fontAlgn="auto" latinLnBrk="0" hangingPunct="1">
                  <a:lnSpc>
                    <a:spcPct val="100000"/>
                  </a:lnSpc>
                  <a:spcBef>
                    <a:spcPts val="0"/>
                  </a:spcBef>
                  <a:spcAft>
                    <a:spcPts val="0"/>
                  </a:spcAft>
                  <a:buClrTx/>
                  <a:buSzTx/>
                  <a:buFontTx/>
                  <a:buNone/>
                  <a:tabLst/>
                  <a:defRPr/>
                </a:pPr>
                <a:r>
                  <a:rPr lang="en-US" altLang="zh-CN" sz="1000" kern="0">
                    <a:solidFill>
                      <a:prstClr val="white"/>
                    </a:solidFill>
                    <a:latin typeface="微软雅黑" panose="020B0503020204020204" pitchFamily="34" charset="-122"/>
                    <a:ea typeface="微软雅黑" panose="020B0503020204020204" pitchFamily="34" charset="-122"/>
                  </a:rPr>
                  <a:t>Big</a:t>
                </a:r>
                <a:r>
                  <a:rPr lang="zh-CN" altLang="en-US" sz="1000" kern="0">
                    <a:solidFill>
                      <a:prstClr val="white"/>
                    </a:solidFill>
                    <a:latin typeface="微软雅黑" panose="020B0503020204020204" pitchFamily="34" charset="-122"/>
                    <a:ea typeface="微软雅黑" panose="020B0503020204020204" pitchFamily="34" charset="-122"/>
                  </a:rPr>
                  <a:t> </a:t>
                </a:r>
                <a:r>
                  <a:rPr lang="en-US" altLang="zh-CN" sz="1000" kern="0">
                    <a:solidFill>
                      <a:prstClr val="white"/>
                    </a:solidFill>
                    <a:latin typeface="微软雅黑" panose="020B0503020204020204" pitchFamily="34" charset="-122"/>
                    <a:ea typeface="微软雅黑" panose="020B0503020204020204" pitchFamily="34" charset="-122"/>
                  </a:rPr>
                  <a:t>Data</a:t>
                </a:r>
                <a:endParaRPr kumimoji="0" lang="zh-CN" altLang="en-US" sz="1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441" name="直接连接符 147">
                <a:extLst>
                  <a:ext uri="{FF2B5EF4-FFF2-40B4-BE49-F238E27FC236}">
                    <a16:creationId xmlns:a16="http://schemas.microsoft.com/office/drawing/2014/main" id="{B7F9D632-3A62-4004-AA01-CDA318E109B1}"/>
                  </a:ext>
                </a:extLst>
              </p:cNvPr>
              <p:cNvCxnSpPr/>
              <p:nvPr/>
            </p:nvCxnSpPr>
            <p:spPr>
              <a:xfrm flipV="1">
                <a:off x="7611939" y="3619386"/>
                <a:ext cx="1741926" cy="5644"/>
              </a:xfrm>
              <a:prstGeom prst="line">
                <a:avLst/>
              </a:prstGeom>
              <a:noFill/>
              <a:ln w="6350" cap="flat" cmpd="sng" algn="ctr">
                <a:solidFill>
                  <a:srgbClr val="C7000A">
                    <a:lumMod val="75000"/>
                  </a:srgbClr>
                </a:solidFill>
                <a:prstDash val="dash"/>
                <a:miter lim="800000"/>
              </a:ln>
              <a:effectLst/>
            </p:spPr>
          </p:cxnSp>
          <p:cxnSp>
            <p:nvCxnSpPr>
              <p:cNvPr id="442" name="直接连接符 148">
                <a:extLst>
                  <a:ext uri="{FF2B5EF4-FFF2-40B4-BE49-F238E27FC236}">
                    <a16:creationId xmlns:a16="http://schemas.microsoft.com/office/drawing/2014/main" id="{58071993-FD1A-48C5-98B8-337BA9B42746}"/>
                  </a:ext>
                </a:extLst>
              </p:cNvPr>
              <p:cNvCxnSpPr/>
              <p:nvPr/>
            </p:nvCxnSpPr>
            <p:spPr>
              <a:xfrm flipV="1">
                <a:off x="7611939" y="2975943"/>
                <a:ext cx="1741926" cy="5644"/>
              </a:xfrm>
              <a:prstGeom prst="line">
                <a:avLst/>
              </a:prstGeom>
              <a:noFill/>
              <a:ln w="6350" cap="flat" cmpd="sng" algn="ctr">
                <a:solidFill>
                  <a:srgbClr val="C7000A">
                    <a:lumMod val="75000"/>
                  </a:srgbClr>
                </a:solidFill>
                <a:prstDash val="dash"/>
                <a:miter lim="800000"/>
              </a:ln>
              <a:effectLst/>
            </p:spPr>
          </p:cxnSp>
          <p:cxnSp>
            <p:nvCxnSpPr>
              <p:cNvPr id="443" name="直接连接符 149">
                <a:extLst>
                  <a:ext uri="{FF2B5EF4-FFF2-40B4-BE49-F238E27FC236}">
                    <a16:creationId xmlns:a16="http://schemas.microsoft.com/office/drawing/2014/main" id="{4F12E0F0-B5FC-4280-AA2F-C03613DC6D40}"/>
                  </a:ext>
                </a:extLst>
              </p:cNvPr>
              <p:cNvCxnSpPr/>
              <p:nvPr/>
            </p:nvCxnSpPr>
            <p:spPr>
              <a:xfrm flipV="1">
                <a:off x="7628413" y="2329084"/>
                <a:ext cx="1741926" cy="5644"/>
              </a:xfrm>
              <a:prstGeom prst="line">
                <a:avLst/>
              </a:prstGeom>
              <a:noFill/>
              <a:ln w="6350" cap="flat" cmpd="sng" algn="ctr">
                <a:solidFill>
                  <a:srgbClr val="C7000A">
                    <a:lumMod val="75000"/>
                  </a:srgbClr>
                </a:solidFill>
                <a:prstDash val="dash"/>
                <a:miter lim="800000"/>
              </a:ln>
              <a:effectLst/>
            </p:spPr>
          </p:cxnSp>
          <p:cxnSp>
            <p:nvCxnSpPr>
              <p:cNvPr id="444" name="直接连接符 150">
                <a:extLst>
                  <a:ext uri="{FF2B5EF4-FFF2-40B4-BE49-F238E27FC236}">
                    <a16:creationId xmlns:a16="http://schemas.microsoft.com/office/drawing/2014/main" id="{78FBEB03-8CFB-4028-B812-BB33585D3A73}"/>
                  </a:ext>
                </a:extLst>
              </p:cNvPr>
              <p:cNvCxnSpPr/>
              <p:nvPr/>
            </p:nvCxnSpPr>
            <p:spPr>
              <a:xfrm flipV="1">
                <a:off x="7578470" y="1708138"/>
                <a:ext cx="1741926" cy="5644"/>
              </a:xfrm>
              <a:prstGeom prst="line">
                <a:avLst/>
              </a:prstGeom>
              <a:noFill/>
              <a:ln w="6350" cap="flat" cmpd="sng" algn="ctr">
                <a:solidFill>
                  <a:srgbClr val="C7000A">
                    <a:lumMod val="75000"/>
                  </a:srgbClr>
                </a:solidFill>
                <a:prstDash val="dash"/>
                <a:miter lim="800000"/>
              </a:ln>
              <a:effectLst/>
            </p:spPr>
          </p:cxnSp>
          <p:sp>
            <p:nvSpPr>
              <p:cNvPr id="445" name="矩形 151">
                <a:extLst>
                  <a:ext uri="{FF2B5EF4-FFF2-40B4-BE49-F238E27FC236}">
                    <a16:creationId xmlns:a16="http://schemas.microsoft.com/office/drawing/2014/main" id="{FD23947A-7417-458B-8202-3D4029ABFA9F}"/>
                  </a:ext>
                </a:extLst>
              </p:cNvPr>
              <p:cNvSpPr/>
              <p:nvPr/>
            </p:nvSpPr>
            <p:spPr>
              <a:xfrm>
                <a:off x="7517672" y="1121704"/>
                <a:ext cx="1916006" cy="537882"/>
              </a:xfrm>
              <a:prstGeom prst="rect">
                <a:avLst/>
              </a:prstGeom>
            </p:spPr>
            <p:txBody>
              <a:bodyPr wrap="none">
                <a:spAutoFit/>
              </a:bodyPr>
              <a:lstStyle/>
              <a:p>
                <a:pPr marL="0" marR="0" lvl="0" indent="0" algn="ctr" defTabSz="365349" eaLnBrk="1" fontAlgn="auto" latinLnBrk="0" hangingPunct="1">
                  <a:lnSpc>
                    <a:spcPct val="100000"/>
                  </a:lnSpc>
                  <a:spcBef>
                    <a:spcPts val="0"/>
                  </a:spcBef>
                  <a:spcAft>
                    <a:spcPts val="0"/>
                  </a:spcAft>
                  <a:buClrTx/>
                  <a:buSzTx/>
                  <a:buFontTx/>
                  <a:buNone/>
                  <a:tabLst/>
                  <a:defRPr/>
                </a:pPr>
                <a:r>
                  <a:rPr lang="en-US" altLang="zh-CN" sz="1000" kern="0">
                    <a:solidFill>
                      <a:prstClr val="white"/>
                    </a:solidFill>
                    <a:latin typeface="微软雅黑" panose="020B0503020204020204" pitchFamily="34" charset="-122"/>
                    <a:ea typeface="微软雅黑" panose="020B0503020204020204" pitchFamily="34" charset="-122"/>
                  </a:rPr>
                  <a:t>Industry</a:t>
                </a:r>
                <a:r>
                  <a:rPr lang="zh-CN" altLang="en-US" sz="1000" kern="0">
                    <a:solidFill>
                      <a:prstClr val="white"/>
                    </a:solidFill>
                    <a:latin typeface="微软雅黑" panose="020B0503020204020204" pitchFamily="34" charset="-122"/>
                    <a:ea typeface="微软雅黑" panose="020B0503020204020204" pitchFamily="34" charset="-122"/>
                  </a:rPr>
                  <a:t> </a:t>
                </a:r>
                <a:r>
                  <a:rPr lang="en-US" altLang="zh-CN" sz="1000" kern="0">
                    <a:solidFill>
                      <a:prstClr val="white"/>
                    </a:solidFill>
                    <a:latin typeface="微软雅黑" panose="020B0503020204020204" pitchFamily="34" charset="-122"/>
                    <a:ea typeface="微软雅黑" panose="020B0503020204020204" pitchFamily="34" charset="-122"/>
                  </a:rPr>
                  <a:t>Apps</a:t>
                </a:r>
                <a:endParaRPr kumimoji="0" lang="zh-CN" altLang="en-US" sz="10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pic>
          <p:nvPicPr>
            <p:cNvPr id="422" name="图片 6" descr="图片 6">
              <a:extLst>
                <a:ext uri="{FF2B5EF4-FFF2-40B4-BE49-F238E27FC236}">
                  <a16:creationId xmlns:a16="http://schemas.microsoft.com/office/drawing/2014/main" id="{CB866A4A-3C68-401D-A57D-7C52856D56C8}"/>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6699676" y="2833258"/>
              <a:ext cx="763328" cy="618296"/>
            </a:xfrm>
            <a:prstGeom prst="rect">
              <a:avLst/>
            </a:prstGeom>
            <a:ln w="3175" cap="flat">
              <a:noFill/>
              <a:miter lim="400000"/>
            </a:ln>
            <a:effectLst/>
          </p:spPr>
        </p:pic>
        <p:pic>
          <p:nvPicPr>
            <p:cNvPr id="423" name="图片 2">
              <a:extLst>
                <a:ext uri="{FF2B5EF4-FFF2-40B4-BE49-F238E27FC236}">
                  <a16:creationId xmlns:a16="http://schemas.microsoft.com/office/drawing/2014/main" id="{2694B859-DD01-47EF-8F65-43194B4E49D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54591" y="3046817"/>
              <a:ext cx="1018751" cy="647925"/>
            </a:xfrm>
            <a:prstGeom prst="rect">
              <a:avLst/>
            </a:prstGeom>
          </p:spPr>
        </p:pic>
        <p:sp>
          <p:nvSpPr>
            <p:cNvPr id="424" name="矩形 26">
              <a:extLst>
                <a:ext uri="{FF2B5EF4-FFF2-40B4-BE49-F238E27FC236}">
                  <a16:creationId xmlns:a16="http://schemas.microsoft.com/office/drawing/2014/main" id="{36ADB623-D5BA-4FA2-9244-33802F7C9778}"/>
                </a:ext>
              </a:extLst>
            </p:cNvPr>
            <p:cNvSpPr/>
            <p:nvPr/>
          </p:nvSpPr>
          <p:spPr>
            <a:xfrm>
              <a:off x="3443434" y="2934527"/>
              <a:ext cx="1005403" cy="246221"/>
            </a:xfrm>
            <a:prstGeom prst="rect">
              <a:avLst/>
            </a:prstGeom>
          </p:spPr>
          <p:txBody>
            <a:bodyPr wrap="none">
              <a:spAutoFit/>
            </a:bodyPr>
            <a:lstStyle/>
            <a:p>
              <a:pPr defTabSz="365349"/>
              <a:r>
                <a:rPr lang="en-US" altLang="zh-CN" sz="1000">
                  <a:solidFill>
                    <a:srgbClr val="5BFFFF"/>
                  </a:solidFill>
                  <a:latin typeface="微软雅黑" panose="020B0503020204020204" pitchFamily="34" charset="-122"/>
                  <a:ea typeface="微软雅黑" panose="020B0503020204020204" pitchFamily="34" charset="-122"/>
                </a:rPr>
                <a:t>Motherboard</a:t>
              </a:r>
              <a:endParaRPr lang="zh-CN" altLang="en-US" sz="1000">
                <a:solidFill>
                  <a:srgbClr val="5BFFFF"/>
                </a:solidFill>
                <a:latin typeface="微软雅黑" panose="020B0503020204020204" pitchFamily="34" charset="-122"/>
                <a:ea typeface="微软雅黑" panose="020B0503020204020204" pitchFamily="34" charset="-122"/>
              </a:endParaRPr>
            </a:p>
          </p:txBody>
        </p:sp>
        <p:sp>
          <p:nvSpPr>
            <p:cNvPr id="425" name="文本框 99">
              <a:extLst>
                <a:ext uri="{FF2B5EF4-FFF2-40B4-BE49-F238E27FC236}">
                  <a16:creationId xmlns:a16="http://schemas.microsoft.com/office/drawing/2014/main" id="{030231B0-B88B-4D30-93C2-E90FE5FE3C95}"/>
                </a:ext>
              </a:extLst>
            </p:cNvPr>
            <p:cNvSpPr txBox="1"/>
            <p:nvPr/>
          </p:nvSpPr>
          <p:spPr>
            <a:xfrm>
              <a:off x="4483050" y="3144040"/>
              <a:ext cx="413896" cy="246221"/>
            </a:xfrm>
            <a:prstGeom prst="rect">
              <a:avLst/>
            </a:prstGeom>
            <a:noFill/>
          </p:spPr>
          <p:txBody>
            <a:bodyPr wrap="none" rtlCol="0">
              <a:spAutoFit/>
            </a:bodyPr>
            <a:lstStyle/>
            <a:p>
              <a:pPr defTabSz="365349"/>
              <a:r>
                <a:rPr lang="en-US" altLang="zh-CN" sz="1000">
                  <a:solidFill>
                    <a:prstClr val="white"/>
                  </a:solidFill>
                  <a:latin typeface="微软雅黑" panose="020B0503020204020204" pitchFamily="34" charset="-122"/>
                  <a:ea typeface="微软雅黑" panose="020B0503020204020204" pitchFamily="34" charset="-122"/>
                </a:rPr>
                <a:t>HW</a:t>
              </a: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426" name="矩形 126">
              <a:extLst>
                <a:ext uri="{FF2B5EF4-FFF2-40B4-BE49-F238E27FC236}">
                  <a16:creationId xmlns:a16="http://schemas.microsoft.com/office/drawing/2014/main" id="{6AB29F6E-6614-4650-B1CF-D2DB9667D9D0}"/>
                </a:ext>
              </a:extLst>
            </p:cNvPr>
            <p:cNvSpPr/>
            <p:nvPr/>
          </p:nvSpPr>
          <p:spPr>
            <a:xfrm>
              <a:off x="2577992" y="2753047"/>
              <a:ext cx="356188" cy="246221"/>
            </a:xfrm>
            <a:prstGeom prst="rect">
              <a:avLst/>
            </a:prstGeom>
          </p:spPr>
          <p:txBody>
            <a:bodyPr wrap="none">
              <a:spAutoFit/>
            </a:bodyPr>
            <a:lstStyle/>
            <a:p>
              <a:pPr defTabSz="365349"/>
              <a:r>
                <a:rPr lang="en-US" altLang="zh-CN" sz="1000">
                  <a:solidFill>
                    <a:prstClr val="white"/>
                  </a:solidFill>
                  <a:latin typeface="微软雅黑" panose="020B0503020204020204" pitchFamily="34" charset="-122"/>
                  <a:ea typeface="微软雅黑" panose="020B0503020204020204" pitchFamily="34" charset="-122"/>
                </a:rPr>
                <a:t>PC</a:t>
              </a: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427" name="矩形 127">
              <a:extLst>
                <a:ext uri="{FF2B5EF4-FFF2-40B4-BE49-F238E27FC236}">
                  <a16:creationId xmlns:a16="http://schemas.microsoft.com/office/drawing/2014/main" id="{9C0C6BC7-FD58-4E27-93CA-DFAFBB5FE913}"/>
                </a:ext>
              </a:extLst>
            </p:cNvPr>
            <p:cNvSpPr/>
            <p:nvPr/>
          </p:nvSpPr>
          <p:spPr>
            <a:xfrm>
              <a:off x="2435440" y="3389868"/>
              <a:ext cx="628698" cy="246221"/>
            </a:xfrm>
            <a:prstGeom prst="rect">
              <a:avLst/>
            </a:prstGeom>
          </p:spPr>
          <p:txBody>
            <a:bodyPr wrap="none">
              <a:spAutoFit/>
            </a:bodyPr>
            <a:lstStyle/>
            <a:p>
              <a:pPr defTabSz="365349"/>
              <a:r>
                <a:rPr lang="en-US" altLang="zh-CN" sz="1000">
                  <a:solidFill>
                    <a:prstClr val="white"/>
                  </a:solidFill>
                  <a:latin typeface="微软雅黑" panose="020B0503020204020204" pitchFamily="34" charset="-122"/>
                  <a:ea typeface="微软雅黑" panose="020B0503020204020204" pitchFamily="34" charset="-122"/>
                </a:rPr>
                <a:t>Servers</a:t>
              </a:r>
              <a:endParaRPr lang="zh-CN" altLang="en-US" sz="1000">
                <a:solidFill>
                  <a:prstClr val="white"/>
                </a:solidFill>
                <a:latin typeface="微软雅黑" panose="020B0503020204020204" pitchFamily="34" charset="-122"/>
                <a:ea typeface="微软雅黑" panose="020B0503020204020204" pitchFamily="34" charset="-122"/>
              </a:endParaRPr>
            </a:p>
          </p:txBody>
        </p:sp>
        <p:pic>
          <p:nvPicPr>
            <p:cNvPr id="428" name="图片 102">
              <a:extLst>
                <a:ext uri="{FF2B5EF4-FFF2-40B4-BE49-F238E27FC236}">
                  <a16:creationId xmlns:a16="http://schemas.microsoft.com/office/drawing/2014/main" id="{6CFD261A-0F75-4C98-B7C7-EB60B7D119E0}"/>
                </a:ext>
              </a:extLst>
            </p:cNvPr>
            <p:cNvPicPr>
              <a:picLocks noChangeAspect="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548587" y="2999268"/>
              <a:ext cx="390255" cy="289544"/>
            </a:xfrm>
            <a:prstGeom prst="rect">
              <a:avLst/>
            </a:prstGeom>
            <a:noFill/>
          </p:spPr>
        </p:pic>
        <p:sp>
          <p:nvSpPr>
            <p:cNvPr id="429" name="椭圆 131">
              <a:extLst>
                <a:ext uri="{FF2B5EF4-FFF2-40B4-BE49-F238E27FC236}">
                  <a16:creationId xmlns:a16="http://schemas.microsoft.com/office/drawing/2014/main" id="{B71D55AB-F56D-43D5-810F-582CADA781E8}"/>
                </a:ext>
              </a:extLst>
            </p:cNvPr>
            <p:cNvSpPr/>
            <p:nvPr/>
          </p:nvSpPr>
          <p:spPr>
            <a:xfrm>
              <a:off x="2375416" y="3571064"/>
              <a:ext cx="701287" cy="440813"/>
            </a:xfrm>
            <a:prstGeom prst="ellipse">
              <a:avLst/>
            </a:prstGeom>
            <a:gradFill flip="none" rotWithShape="1">
              <a:gsLst>
                <a:gs pos="67000">
                  <a:srgbClr val="5BFFFF">
                    <a:alpha val="30000"/>
                  </a:srgbClr>
                </a:gs>
                <a:gs pos="44000">
                  <a:srgbClr val="54EBFC">
                    <a:alpha val="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54948" tIns="27473" rIns="54948" bIns="27473" numCol="1" spcCol="0" rtlCol="0" fromWordArt="0" anchor="ctr" anchorCtr="0" forceAA="0" compatLnSpc="1">
              <a:prstTxWarp prst="textNoShape">
                <a:avLst/>
              </a:prstTxWarp>
              <a:noAutofit/>
            </a:bodyPr>
            <a:lstStyle/>
            <a:p>
              <a:pPr algn="ctr" defTabSz="549484"/>
              <a:endParaRPr lang="zh-CN" altLang="en-US" sz="721" kern="0">
                <a:solidFill>
                  <a:prstClr val="white"/>
                </a:solidFill>
                <a:latin typeface="微软雅黑"/>
                <a:ea typeface="微软雅黑"/>
              </a:endParaRPr>
            </a:p>
          </p:txBody>
        </p:sp>
        <p:pic>
          <p:nvPicPr>
            <p:cNvPr id="430" name="图片 25">
              <a:extLst>
                <a:ext uri="{FF2B5EF4-FFF2-40B4-BE49-F238E27FC236}">
                  <a16:creationId xmlns:a16="http://schemas.microsoft.com/office/drawing/2014/main" id="{978A18E9-1DAE-482F-9973-1A27DF5306E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5691" y="3595608"/>
              <a:ext cx="616194" cy="398922"/>
            </a:xfrm>
            <a:prstGeom prst="rect">
              <a:avLst/>
            </a:prstGeom>
          </p:spPr>
        </p:pic>
        <p:sp>
          <p:nvSpPr>
            <p:cNvPr id="431" name="箭头: 右 133">
              <a:extLst>
                <a:ext uri="{FF2B5EF4-FFF2-40B4-BE49-F238E27FC236}">
                  <a16:creationId xmlns:a16="http://schemas.microsoft.com/office/drawing/2014/main" id="{79F0B4C2-ED31-42BB-8EB9-2E7CB9533123}"/>
                </a:ext>
              </a:extLst>
            </p:cNvPr>
            <p:cNvSpPr/>
            <p:nvPr/>
          </p:nvSpPr>
          <p:spPr>
            <a:xfrm flipH="1">
              <a:off x="4368288" y="3345200"/>
              <a:ext cx="723270" cy="176481"/>
            </a:xfrm>
            <a:prstGeom prst="rightArrow">
              <a:avLst>
                <a:gd name="adj1" fmla="val 56588"/>
                <a:gd name="adj2" fmla="val 50000"/>
              </a:avLst>
            </a:prstGeom>
            <a:gradFill flip="none" rotWithShape="1">
              <a:gsLst>
                <a:gs pos="0">
                  <a:srgbClr val="2DEFEA"/>
                </a:gs>
                <a:gs pos="86000">
                  <a:srgbClr val="00BFFF">
                    <a:alpha val="0"/>
                  </a:srgbClr>
                </a:gs>
              </a:gsLst>
              <a:lin ang="10800000" scaled="1"/>
              <a:tileRect/>
            </a:gradFill>
            <a:ln w="12700" cap="flat" cmpd="sng" algn="ctr">
              <a:noFill/>
              <a:prstDash val="solid"/>
              <a:miter lim="800000"/>
            </a:ln>
            <a:effectLst/>
          </p:spPr>
          <p:txBody>
            <a:bodyPr rtlCol="0" anchor="ct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zh-CN" altLang="en-US" sz="481"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2" name="箭头: 右 137">
              <a:extLst>
                <a:ext uri="{FF2B5EF4-FFF2-40B4-BE49-F238E27FC236}">
                  <a16:creationId xmlns:a16="http://schemas.microsoft.com/office/drawing/2014/main" id="{2E264080-722C-4CD7-8887-276BB2B85B95}"/>
                </a:ext>
              </a:extLst>
            </p:cNvPr>
            <p:cNvSpPr/>
            <p:nvPr/>
          </p:nvSpPr>
          <p:spPr>
            <a:xfrm flipH="1">
              <a:off x="3051199" y="3340555"/>
              <a:ext cx="518944" cy="201014"/>
            </a:xfrm>
            <a:prstGeom prst="rightArrow">
              <a:avLst/>
            </a:prstGeom>
            <a:gradFill flip="none" rotWithShape="1">
              <a:gsLst>
                <a:gs pos="0">
                  <a:srgbClr val="2DEFEA"/>
                </a:gs>
                <a:gs pos="86000">
                  <a:srgbClr val="00BFFF">
                    <a:alpha val="0"/>
                  </a:srgbClr>
                </a:gs>
              </a:gsLst>
              <a:lin ang="10800000" scaled="1"/>
              <a:tileRect/>
            </a:gradFill>
            <a:ln w="12700" cap="flat" cmpd="sng" algn="ctr">
              <a:noFill/>
              <a:prstDash val="solid"/>
              <a:miter lim="800000"/>
            </a:ln>
            <a:effectLst/>
          </p:spPr>
          <p:txBody>
            <a:bodyPr rtlCol="0" anchor="ctr"/>
            <a:lstStyle/>
            <a:p>
              <a:pPr marL="0" marR="0" lvl="0" indent="0" algn="ctr" defTabSz="365349" eaLnBrk="1" fontAlgn="auto" latinLnBrk="0" hangingPunct="1">
                <a:lnSpc>
                  <a:spcPct val="100000"/>
                </a:lnSpc>
                <a:spcBef>
                  <a:spcPts val="0"/>
                </a:spcBef>
                <a:spcAft>
                  <a:spcPts val="0"/>
                </a:spcAft>
                <a:buClrTx/>
                <a:buSzTx/>
                <a:buFontTx/>
                <a:buNone/>
                <a:tabLst/>
                <a:defRPr/>
              </a:pPr>
              <a:endParaRPr kumimoji="0" lang="zh-CN" altLang="en-US" sz="481"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3" name="椭圆 140">
              <a:extLst>
                <a:ext uri="{FF2B5EF4-FFF2-40B4-BE49-F238E27FC236}">
                  <a16:creationId xmlns:a16="http://schemas.microsoft.com/office/drawing/2014/main" id="{AF3CE9A7-D147-4286-8501-A80400C55AE1}"/>
                </a:ext>
              </a:extLst>
            </p:cNvPr>
            <p:cNvSpPr/>
            <p:nvPr/>
          </p:nvSpPr>
          <p:spPr>
            <a:xfrm>
              <a:off x="3572642" y="3139661"/>
              <a:ext cx="708548" cy="690082"/>
            </a:xfrm>
            <a:prstGeom prst="ellipse">
              <a:avLst/>
            </a:prstGeom>
            <a:gradFill flip="none" rotWithShape="1">
              <a:gsLst>
                <a:gs pos="67000">
                  <a:srgbClr val="5BFFFF">
                    <a:alpha val="30000"/>
                  </a:srgbClr>
                </a:gs>
                <a:gs pos="44000">
                  <a:srgbClr val="54EBFC">
                    <a:alpha val="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54948" tIns="27473" rIns="54948" bIns="27473" numCol="1" spcCol="0" rtlCol="0" fromWordArt="0" anchor="ctr" anchorCtr="0" forceAA="0" compatLnSpc="1">
              <a:prstTxWarp prst="textNoShape">
                <a:avLst/>
              </a:prstTxWarp>
              <a:noAutofit/>
            </a:bodyPr>
            <a:lstStyle/>
            <a:p>
              <a:pPr algn="ctr" defTabSz="549484"/>
              <a:endParaRPr lang="zh-CN" altLang="en-US" sz="721" kern="0">
                <a:solidFill>
                  <a:prstClr val="white"/>
                </a:solidFill>
                <a:latin typeface="微软雅黑"/>
                <a:ea typeface="微软雅黑"/>
              </a:endParaRPr>
            </a:p>
          </p:txBody>
        </p:sp>
        <p:pic>
          <p:nvPicPr>
            <p:cNvPr id="434" name="图片 103">
              <a:extLst>
                <a:ext uri="{FF2B5EF4-FFF2-40B4-BE49-F238E27FC236}">
                  <a16:creationId xmlns:a16="http://schemas.microsoft.com/office/drawing/2014/main" id="{2D788E6F-C92E-41BF-AD0D-920C2648C42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557443" y="3206534"/>
              <a:ext cx="708547" cy="543657"/>
            </a:xfrm>
            <a:prstGeom prst="rect">
              <a:avLst/>
            </a:prstGeom>
          </p:spPr>
        </p:pic>
        <p:sp>
          <p:nvSpPr>
            <p:cNvPr id="435" name="椭圆 131">
              <a:extLst>
                <a:ext uri="{FF2B5EF4-FFF2-40B4-BE49-F238E27FC236}">
                  <a16:creationId xmlns:a16="http://schemas.microsoft.com/office/drawing/2014/main" id="{153D6FE8-52E0-4BA8-BC48-043C9EC2CD70}"/>
                </a:ext>
              </a:extLst>
            </p:cNvPr>
            <p:cNvSpPr/>
            <p:nvPr/>
          </p:nvSpPr>
          <p:spPr>
            <a:xfrm>
              <a:off x="2388074" y="2953921"/>
              <a:ext cx="701287" cy="440813"/>
            </a:xfrm>
            <a:prstGeom prst="ellipse">
              <a:avLst/>
            </a:prstGeom>
            <a:gradFill flip="none" rotWithShape="1">
              <a:gsLst>
                <a:gs pos="67000">
                  <a:srgbClr val="5BFFFF">
                    <a:alpha val="30000"/>
                  </a:srgbClr>
                </a:gs>
                <a:gs pos="44000">
                  <a:srgbClr val="54EBFC">
                    <a:alpha val="0"/>
                  </a:srgbClr>
                </a:gs>
              </a:gsLst>
              <a:path path="circle">
                <a:fillToRect l="50000" t="50000" r="50000" b="50000"/>
              </a:path>
              <a:tileRect/>
            </a:gradFill>
            <a:ln w="12700" cap="flat" cmpd="sng" algn="ctr">
              <a:noFill/>
              <a:prstDash val="solid"/>
              <a:miter lim="800000"/>
            </a:ln>
            <a:effectLst/>
          </p:spPr>
          <p:txBody>
            <a:bodyPr rot="0" spcFirstLastPara="0" vertOverflow="overflow" horzOverflow="overflow" vert="horz" wrap="square" lIns="54948" tIns="27473" rIns="54948" bIns="27473" numCol="1" spcCol="0" rtlCol="0" fromWordArt="0" anchor="ctr" anchorCtr="0" forceAA="0" compatLnSpc="1">
              <a:prstTxWarp prst="textNoShape">
                <a:avLst/>
              </a:prstTxWarp>
              <a:noAutofit/>
            </a:bodyPr>
            <a:lstStyle/>
            <a:p>
              <a:pPr algn="ctr" defTabSz="549484"/>
              <a:endParaRPr lang="zh-CN" altLang="en-US" sz="721" kern="0">
                <a:solidFill>
                  <a:prstClr val="white"/>
                </a:solidFill>
                <a:latin typeface="微软雅黑"/>
                <a:ea typeface="微软雅黑"/>
              </a:endParaRPr>
            </a:p>
          </p:txBody>
        </p:sp>
        <p:sp>
          <p:nvSpPr>
            <p:cNvPr id="436" name="文本框 98">
              <a:extLst>
                <a:ext uri="{FF2B5EF4-FFF2-40B4-BE49-F238E27FC236}">
                  <a16:creationId xmlns:a16="http://schemas.microsoft.com/office/drawing/2014/main" id="{443C8F9B-B104-4298-9D1B-35E23C3077AA}"/>
                </a:ext>
              </a:extLst>
            </p:cNvPr>
            <p:cNvSpPr txBox="1"/>
            <p:nvPr/>
          </p:nvSpPr>
          <p:spPr>
            <a:xfrm>
              <a:off x="3082836" y="3171069"/>
              <a:ext cx="521297" cy="246221"/>
            </a:xfrm>
            <a:prstGeom prst="rect">
              <a:avLst/>
            </a:prstGeom>
            <a:noFill/>
          </p:spPr>
          <p:txBody>
            <a:bodyPr wrap="none" rtlCol="0">
              <a:spAutoFit/>
            </a:bodyPr>
            <a:lstStyle/>
            <a:p>
              <a:pPr defTabSz="365349"/>
              <a:r>
                <a:rPr lang="en-US" altLang="zh-CN" sz="1000">
                  <a:solidFill>
                    <a:prstClr val="white"/>
                  </a:solidFill>
                  <a:latin typeface="微软雅黑" panose="020B0503020204020204" pitchFamily="34" charset="-122"/>
                  <a:ea typeface="微软雅黑" panose="020B0503020204020204" pitchFamily="34" charset="-122"/>
                </a:rPr>
                <a:t>Open</a:t>
              </a:r>
              <a:endParaRPr lang="zh-CN" altLang="en-US" sz="1000">
                <a:solidFill>
                  <a:prstClr val="white"/>
                </a:solidFill>
                <a:latin typeface="微软雅黑" panose="020B0503020204020204" pitchFamily="34" charset="-122"/>
                <a:ea typeface="微软雅黑" panose="020B0503020204020204" pitchFamily="34" charset="-122"/>
              </a:endParaRPr>
            </a:p>
          </p:txBody>
        </p:sp>
      </p:grpSp>
      <p:grpSp>
        <p:nvGrpSpPr>
          <p:cNvPr id="552" name="Group 551">
            <a:extLst>
              <a:ext uri="{FF2B5EF4-FFF2-40B4-BE49-F238E27FC236}">
                <a16:creationId xmlns:a16="http://schemas.microsoft.com/office/drawing/2014/main" id="{56C0321A-5470-48A8-A473-651937DBC363}"/>
              </a:ext>
            </a:extLst>
          </p:cNvPr>
          <p:cNvGrpSpPr/>
          <p:nvPr/>
        </p:nvGrpSpPr>
        <p:grpSpPr>
          <a:xfrm>
            <a:off x="2257032" y="4269331"/>
            <a:ext cx="6724185" cy="2228728"/>
            <a:chOff x="3416806" y="2598029"/>
            <a:chExt cx="6724185" cy="2228728"/>
          </a:xfrm>
        </p:grpSpPr>
        <p:sp>
          <p:nvSpPr>
            <p:cNvPr id="553" name="Rectangle 552">
              <a:extLst>
                <a:ext uri="{FF2B5EF4-FFF2-40B4-BE49-F238E27FC236}">
                  <a16:creationId xmlns:a16="http://schemas.microsoft.com/office/drawing/2014/main" id="{767B67CE-B6C6-49A6-88AC-9367AA1F459E}"/>
                </a:ext>
              </a:extLst>
            </p:cNvPr>
            <p:cNvSpPr/>
            <p:nvPr/>
          </p:nvSpPr>
          <p:spPr>
            <a:xfrm>
              <a:off x="3429273" y="2968558"/>
              <a:ext cx="6699250" cy="148326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pic>
          <p:nvPicPr>
            <p:cNvPr id="554" name="图片 17">
              <a:extLst>
                <a:ext uri="{FF2B5EF4-FFF2-40B4-BE49-F238E27FC236}">
                  <a16:creationId xmlns:a16="http://schemas.microsoft.com/office/drawing/2014/main" id="{3BC04F33-E3C7-44E0-8D68-5075C0A422D5}"/>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3429273" y="2598029"/>
              <a:ext cx="6711717" cy="402843"/>
            </a:xfrm>
            <a:prstGeom prst="rect">
              <a:avLst/>
            </a:prstGeom>
            <a:gradFill flip="none" rotWithShape="1">
              <a:gsLst>
                <a:gs pos="0">
                  <a:srgbClr val="1937DF">
                    <a:alpha val="0"/>
                  </a:srgbClr>
                </a:gs>
                <a:gs pos="100000">
                  <a:srgbClr val="59FDFE">
                    <a:alpha val="27000"/>
                  </a:srgbClr>
                </a:gs>
              </a:gsLst>
              <a:lin ang="16200000" scaled="1"/>
              <a:tileRect/>
            </a:gradFill>
            <a:ln w="38100">
              <a:noFill/>
              <a:prstDash val="solid"/>
            </a:ln>
            <a:effectLst>
              <a:outerShdw blurRad="1270000" dist="50800" dir="5400000" algn="ctr" rotWithShape="0">
                <a:srgbClr val="000000">
                  <a:alpha val="0"/>
                </a:srgbClr>
              </a:outerShdw>
            </a:effectLst>
          </p:spPr>
        </p:pic>
        <p:sp>
          <p:nvSpPr>
            <p:cNvPr id="555" name="矩形 26">
              <a:extLst>
                <a:ext uri="{FF2B5EF4-FFF2-40B4-BE49-F238E27FC236}">
                  <a16:creationId xmlns:a16="http://schemas.microsoft.com/office/drawing/2014/main" id="{E0786C3D-6CA1-4CD4-BEC2-A4EE6BEBC1B0}"/>
                </a:ext>
              </a:extLst>
            </p:cNvPr>
            <p:cNvSpPr/>
            <p:nvPr/>
          </p:nvSpPr>
          <p:spPr>
            <a:xfrm>
              <a:off x="3416806" y="2968559"/>
              <a:ext cx="6711718" cy="1474598"/>
            </a:xfrm>
            <a:prstGeom prst="rect">
              <a:avLst/>
            </a:prstGeom>
            <a:gradFill flip="none" rotWithShape="1">
              <a:gsLst>
                <a:gs pos="0">
                  <a:srgbClr val="1937DF">
                    <a:alpha val="0"/>
                  </a:srgbClr>
                </a:gs>
                <a:gs pos="100000">
                  <a:srgbClr val="59FDFE">
                    <a:alpha val="27000"/>
                  </a:srgbClr>
                </a:gs>
              </a:gsLst>
              <a:lin ang="16200000" scaled="1"/>
              <a:tileRect/>
            </a:gradFill>
            <a:ln w="38100" cap="flat" cmpd="sng" algn="ctr">
              <a:noFill/>
              <a:prstDash val="solid"/>
              <a:miter lim="800000"/>
            </a:ln>
            <a:effectLst>
              <a:outerShdw blurRad="1270000" dist="50800" dir="5400000" algn="ctr" rotWithShape="0">
                <a:srgbClr val="000000">
                  <a:alpha val="0"/>
                </a:srgbClr>
              </a:outerShdw>
            </a:effectLst>
          </p:spPr>
          <p:txBody>
            <a:bodyPr spcFirstLastPara="0" vert="horz" wrap="square" lIns="23987" tIns="23987" rIns="23987" bIns="23987" numCol="1" spcCol="1270" anchor="ctr" anchorCtr="0">
              <a:noAutofit/>
            </a:bodyPr>
            <a:lstStyle/>
            <a:p>
              <a:pPr marL="0" marR="0" lvl="0" indent="0" algn="ctr" defTabSz="279607" eaLnBrk="1" fontAlgn="auto" latinLnBrk="0" hangingPunct="1">
                <a:lnSpc>
                  <a:spcPct val="90000"/>
                </a:lnSpc>
                <a:spcBef>
                  <a:spcPct val="0"/>
                </a:spcBef>
                <a:spcAft>
                  <a:spcPct val="35000"/>
                </a:spcAft>
                <a:buClrTx/>
                <a:buSzTx/>
                <a:buFontTx/>
                <a:buNone/>
                <a:tabLst/>
                <a:defRPr/>
              </a:pPr>
              <a:endParaRPr kumimoji="0" lang="en-US" altLang="zh-CN" sz="1442"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6" name="圆角矩形 20">
              <a:extLst>
                <a:ext uri="{FF2B5EF4-FFF2-40B4-BE49-F238E27FC236}">
                  <a16:creationId xmlns:a16="http://schemas.microsoft.com/office/drawing/2014/main" id="{9B9FC398-4331-4211-8455-F144070AFD0D}"/>
                </a:ext>
              </a:extLst>
            </p:cNvPr>
            <p:cNvSpPr/>
            <p:nvPr/>
          </p:nvSpPr>
          <p:spPr>
            <a:xfrm>
              <a:off x="8401086" y="3224467"/>
              <a:ext cx="1602018" cy="1235473"/>
            </a:xfrm>
            <a:prstGeom prst="roundRect">
              <a:avLst>
                <a:gd name="adj" fmla="val 4735"/>
              </a:avLst>
            </a:prstGeom>
            <a:gradFill flip="none" rotWithShape="1">
              <a:gsLst>
                <a:gs pos="0">
                  <a:srgbClr val="1D1D1A">
                    <a:alpha val="60000"/>
                  </a:srgbClr>
                </a:gs>
                <a:gs pos="100000">
                  <a:srgbClr val="1D1D1A">
                    <a:alpha val="0"/>
                  </a:srgbClr>
                </a:gs>
              </a:gsLst>
              <a:lin ang="5400000" scaled="1"/>
              <a:tileRect/>
            </a:gradFill>
            <a:ln w="12700" cap="flat" cmpd="sng" algn="ctr">
              <a:gradFill flip="none" rotWithShape="1">
                <a:gsLst>
                  <a:gs pos="0">
                    <a:srgbClr val="5BFFFF"/>
                  </a:gs>
                  <a:gs pos="100000">
                    <a:srgbClr val="1937DF">
                      <a:alpha val="0"/>
                    </a:srgbClr>
                  </a:gs>
                </a:gsLst>
                <a:lin ang="5400000" scaled="1"/>
                <a:tileRect/>
              </a:gradFill>
              <a:prstDash val="solid"/>
              <a:miter lim="800000"/>
            </a:ln>
            <a:effectLst/>
          </p:spPr>
          <p:txBody>
            <a:bodyPr rot="0" spcFirstLastPara="0" vertOverflow="overflow" horzOverflow="overflow" vert="horz" wrap="square" lIns="54948" tIns="27473" rIns="54948" bIns="27473" numCol="1" spcCol="0" rtlCol="0" fromWordArt="0" anchor="ctr" anchorCtr="0" forceAA="0" compatLnSpc="1">
              <a:prstTxWarp prst="textNoShape">
                <a:avLst/>
              </a:prstTxWarp>
              <a:noAutofit/>
            </a:bodyPr>
            <a:lstStyle/>
            <a:p>
              <a:pPr marL="0" marR="0" lvl="0" indent="0" algn="ctr" defTabSz="648945" eaLnBrk="1" fontAlgn="auto" latinLnBrk="0" hangingPunct="1">
                <a:lnSpc>
                  <a:spcPct val="100000"/>
                </a:lnSpc>
                <a:spcBef>
                  <a:spcPts val="0"/>
                </a:spcBef>
                <a:spcAft>
                  <a:spcPts val="0"/>
                </a:spcAft>
                <a:buClrTx/>
                <a:buSzTx/>
                <a:buFontTx/>
                <a:buNone/>
                <a:tabLst/>
                <a:defRPr/>
              </a:pPr>
              <a:endParaRPr kumimoji="0" lang="zh-CN" altLang="en-US" sz="1202"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7" name="圆角矩形 21">
              <a:extLst>
                <a:ext uri="{FF2B5EF4-FFF2-40B4-BE49-F238E27FC236}">
                  <a16:creationId xmlns:a16="http://schemas.microsoft.com/office/drawing/2014/main" id="{CFD7692F-5997-4580-95D3-DB28DE57D3CE}"/>
                </a:ext>
              </a:extLst>
            </p:cNvPr>
            <p:cNvSpPr/>
            <p:nvPr/>
          </p:nvSpPr>
          <p:spPr>
            <a:xfrm>
              <a:off x="8447984" y="3501520"/>
              <a:ext cx="1385688" cy="260348"/>
            </a:xfrm>
            <a:prstGeom prst="roundRect">
              <a:avLst/>
            </a:prstGeom>
            <a:solidFill>
              <a:srgbClr val="666666">
                <a:alpha val="40000"/>
              </a:srgbClr>
            </a:soli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Cloud</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Service</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Application</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58" name="圆角矩形 22">
              <a:extLst>
                <a:ext uri="{FF2B5EF4-FFF2-40B4-BE49-F238E27FC236}">
                  <a16:creationId xmlns:a16="http://schemas.microsoft.com/office/drawing/2014/main" id="{1372D02C-0229-46D3-9AF5-9F9F16918D1D}"/>
                </a:ext>
              </a:extLst>
            </p:cNvPr>
            <p:cNvSpPr/>
            <p:nvPr/>
          </p:nvSpPr>
          <p:spPr>
            <a:xfrm>
              <a:off x="8447984" y="3836406"/>
              <a:ext cx="1385688" cy="260349"/>
            </a:xfrm>
            <a:prstGeom prst="roundRect">
              <a:avLst/>
            </a:prstGeom>
            <a:solidFill>
              <a:srgbClr val="666666">
                <a:alpha val="40000"/>
              </a:srgbClr>
            </a:solidFill>
            <a:ln w="6350" cap="flat" cmpd="sng" algn="ctr">
              <a:noFill/>
              <a:prstDash val="solid"/>
            </a:ln>
            <a:effectLst/>
          </p:spPr>
          <p:txBody>
            <a:bodyPr rot="0" spcFirstLastPara="0" vertOverflow="overflow" horzOverflow="overflow" vert="horz" wrap="square" lIns="109880" tIns="54941" rIns="109880" bIns="54941" numCol="1" spcCol="0" rtlCol="0" fromWordArt="0" anchor="ctr" anchorCtr="0" forceAA="0" compatLnSpc="1">
              <a:prstTxWarp prst="textNoShape">
                <a:avLst/>
              </a:prstTxWarp>
              <a:noAutofit/>
            </a:bodyP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Lab</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Resource</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Application</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59" name="圆角矩形 23">
              <a:extLst>
                <a:ext uri="{FF2B5EF4-FFF2-40B4-BE49-F238E27FC236}">
                  <a16:creationId xmlns:a16="http://schemas.microsoft.com/office/drawing/2014/main" id="{99015CE2-E1A6-46F2-A6D1-68A21D8FF784}"/>
                </a:ext>
              </a:extLst>
            </p:cNvPr>
            <p:cNvSpPr/>
            <p:nvPr/>
          </p:nvSpPr>
          <p:spPr>
            <a:xfrm>
              <a:off x="8447984" y="4145467"/>
              <a:ext cx="1385688" cy="230853"/>
            </a:xfrm>
            <a:prstGeom prst="roundRect">
              <a:avLst/>
            </a:prstGeom>
            <a:solidFill>
              <a:srgbClr val="666666">
                <a:alpha val="40000"/>
              </a:srgbClr>
            </a:solidFill>
            <a:ln w="6350" cap="flat" cmpd="sng" algn="ctr">
              <a:noFill/>
              <a:prstDash val="solid"/>
            </a:ln>
            <a:effectLst/>
          </p:spPr>
          <p:txBody>
            <a:bodyPr rot="0" spcFirstLastPara="0" vertOverflow="overflow" horzOverflow="overflow" vert="horz" wrap="square" lIns="109880" tIns="54941" rIns="109880" bIns="54941" numCol="1" spcCol="0" rtlCol="0" fromWordArt="0" anchor="ctr" anchorCtr="0" forceAA="0" compatLnSpc="1">
              <a:prstTxWarp prst="textNoShape">
                <a:avLst/>
              </a:prstTxWarp>
              <a:noAutofit/>
            </a:bodyP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Third-Party Resource Application</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0" name="流程图: 数据 20">
              <a:extLst>
                <a:ext uri="{FF2B5EF4-FFF2-40B4-BE49-F238E27FC236}">
                  <a16:creationId xmlns:a16="http://schemas.microsoft.com/office/drawing/2014/main" id="{0173ADC4-F530-4B0A-B416-D411499C3EFD}"/>
                </a:ext>
              </a:extLst>
            </p:cNvPr>
            <p:cNvSpPr/>
            <p:nvPr/>
          </p:nvSpPr>
          <p:spPr>
            <a:xfrm>
              <a:off x="4367907" y="4473418"/>
              <a:ext cx="1224176" cy="353339"/>
            </a:xfrm>
            <a:prstGeom prst="flowChartInputOutput">
              <a:avLst/>
            </a:prstGeom>
            <a:gradFill>
              <a:gsLst>
                <a:gs pos="0">
                  <a:srgbClr val="5BFFFF"/>
                </a:gs>
                <a:gs pos="100000">
                  <a:srgbClr val="5BFFFF">
                    <a:alpha val="0"/>
                  </a:srgbClr>
                </a:gs>
              </a:gsLst>
              <a:lin ang="10800000" scaled="1"/>
            </a:gra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black"/>
                  </a:solidFill>
                  <a:latin typeface="微软雅黑" panose="020B0503020204020204" pitchFamily="34" charset="-122"/>
                  <a:ea typeface="微软雅黑" panose="020B0503020204020204" pitchFamily="34" charset="-122"/>
                </a:rPr>
                <a:t>Developer</a:t>
              </a:r>
              <a:r>
                <a:rPr lang="zh-CN" altLang="en-US" sz="800" kern="0">
                  <a:solidFill>
                    <a:prstClr val="black"/>
                  </a:solidFill>
                  <a:latin typeface="微软雅黑" panose="020B0503020204020204" pitchFamily="34" charset="-122"/>
                  <a:ea typeface="微软雅黑" panose="020B0503020204020204" pitchFamily="34" charset="-122"/>
                </a:rPr>
                <a:t> </a:t>
              </a:r>
              <a:r>
                <a:rPr lang="en-US" altLang="zh-CN" sz="800" kern="0">
                  <a:solidFill>
                    <a:prstClr val="black"/>
                  </a:solidFill>
                  <a:latin typeface="微软雅黑" panose="020B0503020204020204" pitchFamily="34" charset="-122"/>
                  <a:ea typeface="微软雅黑" panose="020B0503020204020204" pitchFamily="34" charset="-122"/>
                </a:rPr>
                <a:t>Operation</a:t>
              </a:r>
              <a:endParaRPr kumimoji="0" lang="zh-CN" altLang="en-US" sz="80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1" name="流程图: 数据 21">
              <a:extLst>
                <a:ext uri="{FF2B5EF4-FFF2-40B4-BE49-F238E27FC236}">
                  <a16:creationId xmlns:a16="http://schemas.microsoft.com/office/drawing/2014/main" id="{19EAB454-C452-4996-868A-B781E9CF4D32}"/>
                </a:ext>
              </a:extLst>
            </p:cNvPr>
            <p:cNvSpPr/>
            <p:nvPr/>
          </p:nvSpPr>
          <p:spPr>
            <a:xfrm>
              <a:off x="5483238" y="4472355"/>
              <a:ext cx="1299996" cy="354402"/>
            </a:xfrm>
            <a:prstGeom prst="flowChartInputOutput">
              <a:avLst/>
            </a:prstGeom>
            <a:gradFill>
              <a:gsLst>
                <a:gs pos="0">
                  <a:srgbClr val="5BFFFF"/>
                </a:gs>
                <a:gs pos="100000">
                  <a:srgbClr val="5BFFFF">
                    <a:alpha val="0"/>
                  </a:srgbClr>
                </a:gs>
              </a:gsLst>
              <a:lin ang="10800000" scaled="1"/>
            </a:gra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black"/>
                  </a:solidFill>
                  <a:latin typeface="微软雅黑" panose="020B0503020204020204" pitchFamily="34" charset="-122"/>
                  <a:ea typeface="微软雅黑" panose="020B0503020204020204" pitchFamily="34" charset="-122"/>
                </a:rPr>
                <a:t>Community Forum</a:t>
              </a:r>
              <a:endParaRPr kumimoji="0" lang="zh-CN" altLang="en-US" sz="80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2" name="流程图: 数据 22">
              <a:extLst>
                <a:ext uri="{FF2B5EF4-FFF2-40B4-BE49-F238E27FC236}">
                  <a16:creationId xmlns:a16="http://schemas.microsoft.com/office/drawing/2014/main" id="{525BC1DF-5AC2-4B74-AC35-88A27CFDFA88}"/>
                </a:ext>
              </a:extLst>
            </p:cNvPr>
            <p:cNvSpPr/>
            <p:nvPr/>
          </p:nvSpPr>
          <p:spPr>
            <a:xfrm>
              <a:off x="6597904" y="4460872"/>
              <a:ext cx="1224176" cy="365885"/>
            </a:xfrm>
            <a:prstGeom prst="flowChartInputOutput">
              <a:avLst/>
            </a:prstGeom>
            <a:gradFill>
              <a:gsLst>
                <a:gs pos="0">
                  <a:srgbClr val="5BFFFF"/>
                </a:gs>
                <a:gs pos="100000">
                  <a:srgbClr val="5BFFFF">
                    <a:alpha val="0"/>
                  </a:srgbClr>
                </a:gs>
              </a:gsLst>
              <a:lin ang="10800000" scaled="1"/>
            </a:gradFill>
            <a:ln w="6350" cap="flat" cmpd="sng" algn="ctr">
              <a:noFill/>
              <a:prstDash val="solid"/>
            </a:ln>
            <a:effectLst/>
          </p:spPr>
          <p:txBody>
            <a:bodyPr tIns="0" bIns="0" rtlCol="0" anchor="ctr" anchorCtr="0"/>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b="1" kern="0">
                  <a:solidFill>
                    <a:prstClr val="black"/>
                  </a:solidFill>
                  <a:latin typeface="微软雅黑" panose="020B0503020204020204" pitchFamily="34" charset="-122"/>
                  <a:ea typeface="微软雅黑" panose="020B0503020204020204" pitchFamily="34" charset="-122"/>
                </a:rPr>
                <a:t>Developer Contest</a:t>
              </a:r>
              <a:endParaRPr kumimoji="0" lang="zh-CN" altLang="en-US" sz="8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3" name="流程图: 数据 23">
              <a:extLst>
                <a:ext uri="{FF2B5EF4-FFF2-40B4-BE49-F238E27FC236}">
                  <a16:creationId xmlns:a16="http://schemas.microsoft.com/office/drawing/2014/main" id="{C9311B81-C72D-457C-88F7-C8D3B6CA2550}"/>
                </a:ext>
              </a:extLst>
            </p:cNvPr>
            <p:cNvSpPr/>
            <p:nvPr/>
          </p:nvSpPr>
          <p:spPr>
            <a:xfrm>
              <a:off x="7633912" y="4460733"/>
              <a:ext cx="1319604" cy="354402"/>
            </a:xfrm>
            <a:prstGeom prst="flowChartInputOutput">
              <a:avLst/>
            </a:prstGeom>
            <a:gradFill>
              <a:gsLst>
                <a:gs pos="0">
                  <a:srgbClr val="5BFFFF"/>
                </a:gs>
                <a:gs pos="100000">
                  <a:srgbClr val="5BFFFF">
                    <a:alpha val="0"/>
                  </a:srgbClr>
                </a:gs>
              </a:gsLst>
              <a:lin ang="10800000" scaled="1"/>
            </a:gra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black"/>
                  </a:solidFill>
                  <a:latin typeface="微软雅黑" panose="020B0503020204020204" pitchFamily="34" charset="-122"/>
                  <a:ea typeface="微软雅黑" panose="020B0503020204020204" pitchFamily="34" charset="-122"/>
                </a:rPr>
                <a:t>KunPeng</a:t>
              </a:r>
              <a:r>
                <a:rPr lang="zh-CN" altLang="en-US" sz="800" kern="0">
                  <a:solidFill>
                    <a:prstClr val="black"/>
                  </a:solidFill>
                  <a:latin typeface="微软雅黑" panose="020B0503020204020204" pitchFamily="34" charset="-122"/>
                  <a:ea typeface="微软雅黑" panose="020B0503020204020204" pitchFamily="34" charset="-122"/>
                </a:rPr>
                <a:t> </a:t>
              </a:r>
              <a:r>
                <a:rPr lang="en-US" altLang="zh-CN" sz="800" kern="0">
                  <a:solidFill>
                    <a:prstClr val="black"/>
                  </a:solidFill>
                  <a:latin typeface="微软雅黑" panose="020B0503020204020204" pitchFamily="34" charset="-122"/>
                  <a:ea typeface="微软雅黑" panose="020B0503020204020204" pitchFamily="34" charset="-122"/>
                </a:rPr>
                <a:t>College</a:t>
              </a:r>
              <a:endParaRPr kumimoji="0" lang="en-US" altLang="zh-CN" sz="80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4" name="流程图: 数据 24">
              <a:extLst>
                <a:ext uri="{FF2B5EF4-FFF2-40B4-BE49-F238E27FC236}">
                  <a16:creationId xmlns:a16="http://schemas.microsoft.com/office/drawing/2014/main" id="{256B3381-DB19-4518-B62A-8DB8D8109D16}"/>
                </a:ext>
              </a:extLst>
            </p:cNvPr>
            <p:cNvSpPr/>
            <p:nvPr/>
          </p:nvSpPr>
          <p:spPr>
            <a:xfrm>
              <a:off x="8737209" y="4463504"/>
              <a:ext cx="1403782" cy="351631"/>
            </a:xfrm>
            <a:prstGeom prst="flowChartInputOutput">
              <a:avLst/>
            </a:prstGeom>
            <a:gradFill>
              <a:gsLst>
                <a:gs pos="0">
                  <a:srgbClr val="5BFFFF"/>
                </a:gs>
                <a:gs pos="100000">
                  <a:srgbClr val="5BFFFF">
                    <a:alpha val="0"/>
                  </a:srgbClr>
                </a:gs>
              </a:gsLst>
              <a:lin ang="10800000" scaled="1"/>
            </a:gra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black"/>
                  </a:solidFill>
                  <a:latin typeface="微软雅黑" panose="020B0503020204020204" pitchFamily="34" charset="-122"/>
                  <a:ea typeface="微软雅黑" panose="020B0503020204020204" pitchFamily="34" charset="-122"/>
                </a:rPr>
                <a:t>Market</a:t>
              </a:r>
              <a:r>
                <a:rPr lang="zh-CN" altLang="en-US" sz="800" kern="0">
                  <a:solidFill>
                    <a:prstClr val="black"/>
                  </a:solidFill>
                  <a:latin typeface="微软雅黑" panose="020B0503020204020204" pitchFamily="34" charset="-122"/>
                  <a:ea typeface="微软雅黑" panose="020B0503020204020204" pitchFamily="34" charset="-122"/>
                </a:rPr>
                <a:t> </a:t>
              </a:r>
              <a:r>
                <a:rPr lang="en-US" altLang="zh-CN" sz="800" kern="0">
                  <a:solidFill>
                    <a:prstClr val="black"/>
                  </a:solidFill>
                  <a:latin typeface="微软雅黑" panose="020B0503020204020204" pitchFamily="34" charset="-122"/>
                  <a:ea typeface="微软雅黑" panose="020B0503020204020204" pitchFamily="34" charset="-122"/>
                </a:rPr>
                <a:t>Place</a:t>
              </a:r>
              <a:endParaRPr kumimoji="0" lang="zh-CN" altLang="en-US" sz="80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5" name="矩形 1">
              <a:extLst>
                <a:ext uri="{FF2B5EF4-FFF2-40B4-BE49-F238E27FC236}">
                  <a16:creationId xmlns:a16="http://schemas.microsoft.com/office/drawing/2014/main" id="{FBAAFA80-9EFA-4A02-9BA2-7D97113BCCE7}"/>
                </a:ext>
              </a:extLst>
            </p:cNvPr>
            <p:cNvSpPr/>
            <p:nvPr/>
          </p:nvSpPr>
          <p:spPr>
            <a:xfrm>
              <a:off x="5631770" y="2993549"/>
              <a:ext cx="1749197" cy="258532"/>
            </a:xfrm>
            <a:prstGeom prst="rect">
              <a:avLst/>
            </a:prstGeom>
          </p:spPr>
          <p:txBody>
            <a:bodyPr wrap="none">
              <a:spAutoFit/>
            </a:bodyPr>
            <a:lstStyle/>
            <a:p>
              <a:pPr marL="0" marR="0" lvl="0" indent="0" algn="ctr" defTabSz="279607" eaLnBrk="1" fontAlgn="auto" latinLnBrk="0" hangingPunct="1">
                <a:lnSpc>
                  <a:spcPct val="90000"/>
                </a:lnSpc>
                <a:spcBef>
                  <a:spcPct val="0"/>
                </a:spcBef>
                <a:spcAft>
                  <a:spcPct val="35000"/>
                </a:spcAft>
                <a:buClrTx/>
                <a:buSzTx/>
                <a:buFontTx/>
                <a:buNone/>
                <a:tabLst/>
                <a:defRPr/>
              </a:pPr>
              <a:r>
                <a:rPr lang="en-US" altLang="zh-CN" sz="1200" kern="0">
                  <a:solidFill>
                    <a:prstClr val="white"/>
                  </a:solidFill>
                  <a:latin typeface="微软雅黑" panose="020B0503020204020204" pitchFamily="34" charset="-122"/>
                  <a:ea typeface="微软雅黑" panose="020B0503020204020204" pitchFamily="34" charset="-122"/>
                </a:rPr>
                <a:t>KunPeng</a:t>
              </a:r>
              <a:r>
                <a:rPr lang="zh-CN" altLang="en-US" sz="1200" kern="0">
                  <a:solidFill>
                    <a:prstClr val="white"/>
                  </a:solidFill>
                  <a:latin typeface="微软雅黑" panose="020B0503020204020204" pitchFamily="34" charset="-122"/>
                  <a:ea typeface="微软雅黑" panose="020B0503020204020204" pitchFamily="34" charset="-122"/>
                </a:rPr>
                <a:t> </a:t>
              </a:r>
              <a:r>
                <a:rPr lang="en-US" altLang="zh-CN" sz="1200" kern="0">
                  <a:solidFill>
                    <a:prstClr val="white"/>
                  </a:solidFill>
                  <a:latin typeface="微软雅黑" panose="020B0503020204020204" pitchFamily="34" charset="-122"/>
                  <a:ea typeface="微软雅黑" panose="020B0503020204020204" pitchFamily="34" charset="-122"/>
                </a:rPr>
                <a:t>Community</a:t>
              </a:r>
              <a:endParaRPr kumimoji="0" lang="en-US" altLang="zh-CN" sz="120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6" name="圆角矩形 7">
              <a:extLst>
                <a:ext uri="{FF2B5EF4-FFF2-40B4-BE49-F238E27FC236}">
                  <a16:creationId xmlns:a16="http://schemas.microsoft.com/office/drawing/2014/main" id="{64A6B4C9-BD0A-458C-8F86-86BB75F6EFC2}"/>
                </a:ext>
              </a:extLst>
            </p:cNvPr>
            <p:cNvSpPr/>
            <p:nvPr/>
          </p:nvSpPr>
          <p:spPr>
            <a:xfrm>
              <a:off x="3505666" y="3262699"/>
              <a:ext cx="1224176" cy="1189124"/>
            </a:xfrm>
            <a:prstGeom prst="roundRect">
              <a:avLst>
                <a:gd name="adj" fmla="val 4735"/>
              </a:avLst>
            </a:prstGeom>
            <a:gradFill flip="none" rotWithShape="1">
              <a:gsLst>
                <a:gs pos="0">
                  <a:srgbClr val="1D1D1A">
                    <a:alpha val="60000"/>
                  </a:srgbClr>
                </a:gs>
                <a:gs pos="100000">
                  <a:srgbClr val="1D1D1A">
                    <a:alpha val="0"/>
                  </a:srgbClr>
                </a:gs>
              </a:gsLst>
              <a:lin ang="5400000" scaled="1"/>
              <a:tileRect/>
            </a:gradFill>
            <a:ln w="12700" cap="flat" cmpd="sng" algn="ctr">
              <a:gradFill flip="none" rotWithShape="1">
                <a:gsLst>
                  <a:gs pos="0">
                    <a:srgbClr val="5BFFFF"/>
                  </a:gs>
                  <a:gs pos="100000">
                    <a:srgbClr val="1937DF">
                      <a:alpha val="0"/>
                    </a:srgbClr>
                  </a:gs>
                </a:gsLst>
                <a:lin ang="5400000" scaled="1"/>
                <a:tileRect/>
              </a:gradFill>
              <a:prstDash val="solid"/>
              <a:miter lim="800000"/>
            </a:ln>
            <a:effectLst/>
          </p:spPr>
          <p:txBody>
            <a:bodyPr rot="0" spcFirstLastPara="0" vertOverflow="overflow" horzOverflow="overflow" vert="horz" wrap="square" lIns="54948" tIns="27473" rIns="54948" bIns="27473" numCol="1" spcCol="0" rtlCol="0" fromWordArt="0" anchor="ctr" anchorCtr="0" forceAA="0" compatLnSpc="1">
              <a:prstTxWarp prst="textNoShape">
                <a:avLst/>
              </a:prstTxWarp>
              <a:noAutofit/>
            </a:bodyPr>
            <a:lstStyle/>
            <a:p>
              <a:pPr marL="0" marR="0" lvl="0" indent="0" algn="ctr" defTabSz="648945" eaLnBrk="1" fontAlgn="auto" latinLnBrk="0" hangingPunct="1">
                <a:lnSpc>
                  <a:spcPct val="100000"/>
                </a:lnSpc>
                <a:spcBef>
                  <a:spcPts val="0"/>
                </a:spcBef>
                <a:spcAft>
                  <a:spcPts val="0"/>
                </a:spcAft>
                <a:buClrTx/>
                <a:buSzTx/>
                <a:buFontTx/>
                <a:buNone/>
                <a:tabLst/>
                <a:defRPr/>
              </a:pPr>
              <a:endParaRPr kumimoji="0" lang="zh-CN" altLang="en-US" sz="1202"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7" name="圆角矩形 12">
              <a:extLst>
                <a:ext uri="{FF2B5EF4-FFF2-40B4-BE49-F238E27FC236}">
                  <a16:creationId xmlns:a16="http://schemas.microsoft.com/office/drawing/2014/main" id="{8821DE19-5AFE-4F80-9770-3DD05887B08D}"/>
                </a:ext>
              </a:extLst>
            </p:cNvPr>
            <p:cNvSpPr/>
            <p:nvPr/>
          </p:nvSpPr>
          <p:spPr>
            <a:xfrm>
              <a:off x="3563955" y="3531014"/>
              <a:ext cx="1064950" cy="225442"/>
            </a:xfrm>
            <a:prstGeom prst="roundRect">
              <a:avLst/>
            </a:prstGeom>
            <a:solidFill>
              <a:srgbClr val="666666">
                <a:alpha val="40000"/>
              </a:srgbClr>
            </a:soli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Drivers</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8" name="圆角矩形 13">
              <a:extLst>
                <a:ext uri="{FF2B5EF4-FFF2-40B4-BE49-F238E27FC236}">
                  <a16:creationId xmlns:a16="http://schemas.microsoft.com/office/drawing/2014/main" id="{728FDF41-2685-49BE-9058-0B5D1640E65C}"/>
                </a:ext>
              </a:extLst>
            </p:cNvPr>
            <p:cNvSpPr/>
            <p:nvPr/>
          </p:nvSpPr>
          <p:spPr>
            <a:xfrm>
              <a:off x="3563955" y="3797078"/>
              <a:ext cx="1064950" cy="294234"/>
            </a:xfrm>
            <a:prstGeom prst="roundRect">
              <a:avLst>
                <a:gd name="adj" fmla="val 11224"/>
              </a:avLst>
            </a:prstGeom>
            <a:solidFill>
              <a:srgbClr val="666666">
                <a:alpha val="40000"/>
              </a:srgbClr>
            </a:soli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Commonly</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used</a:t>
              </a:r>
              <a:endParaRPr kumimoji="0" lang="en-US" altLang="zh-CN"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1098969"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Web/</a:t>
              </a:r>
              <a:r>
                <a:rPr lang="en-US" altLang="zh-CN" sz="800" kern="0">
                  <a:solidFill>
                    <a:prstClr val="white"/>
                  </a:solidFill>
                  <a:latin typeface="微软雅黑" panose="020B0503020204020204" pitchFamily="34" charset="-122"/>
                  <a:ea typeface="微软雅黑" panose="020B0503020204020204" pitchFamily="34" charset="-122"/>
                </a:rPr>
                <a:t>MW/DB</a:t>
              </a:r>
              <a:r>
                <a:rPr kumimoji="0" lang="en-US" altLang="zh-CN"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a:t>
              </a:r>
              <a:r>
                <a:rPr lang="en-US" altLang="zh-CN" sz="800" kern="0">
                  <a:solidFill>
                    <a:prstClr val="white"/>
                  </a:solidFill>
                  <a:latin typeface="微软雅黑" panose="020B0503020204020204" pitchFamily="34" charset="-122"/>
                  <a:ea typeface="微软雅黑" panose="020B0503020204020204" pitchFamily="34" charset="-122"/>
                </a:rPr>
                <a:t>BD</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9" name="圆角矩形 14">
              <a:extLst>
                <a:ext uri="{FF2B5EF4-FFF2-40B4-BE49-F238E27FC236}">
                  <a16:creationId xmlns:a16="http://schemas.microsoft.com/office/drawing/2014/main" id="{98E5A553-27F6-42CF-B059-38CAD311CF18}"/>
                </a:ext>
              </a:extLst>
            </p:cNvPr>
            <p:cNvSpPr/>
            <p:nvPr/>
          </p:nvSpPr>
          <p:spPr>
            <a:xfrm>
              <a:off x="3569287" y="4145467"/>
              <a:ext cx="1064950" cy="225443"/>
            </a:xfrm>
            <a:prstGeom prst="roundRect">
              <a:avLst/>
            </a:prstGeom>
            <a:solidFill>
              <a:srgbClr val="666666">
                <a:alpha val="40000"/>
              </a:srgbClr>
            </a:soli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Acceleration</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Libs</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0" name="圆角矩形 24">
              <a:extLst>
                <a:ext uri="{FF2B5EF4-FFF2-40B4-BE49-F238E27FC236}">
                  <a16:creationId xmlns:a16="http://schemas.microsoft.com/office/drawing/2014/main" id="{91243D2F-1FE4-4F21-BBE8-161CE06EEA30}"/>
                </a:ext>
              </a:extLst>
            </p:cNvPr>
            <p:cNvSpPr/>
            <p:nvPr/>
          </p:nvSpPr>
          <p:spPr>
            <a:xfrm>
              <a:off x="3563954" y="3257935"/>
              <a:ext cx="1064951" cy="225442"/>
            </a:xfrm>
            <a:prstGeom prst="roundRect">
              <a:avLst>
                <a:gd name="adj" fmla="val 4735"/>
              </a:avLst>
            </a:prstGeom>
            <a:noFill/>
            <a:ln w="12700" cap="flat" cmpd="sng" algn="ctr">
              <a:noFill/>
              <a:prstDash val="dash"/>
            </a:ln>
            <a:effectLst/>
          </p:spPr>
          <p:txBody>
            <a:bodyPr rtlCol="0" anchor="t" anchorCtr="0"/>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1000" kern="0">
                  <a:solidFill>
                    <a:srgbClr val="5BFFFF"/>
                  </a:solidFill>
                  <a:latin typeface="微软雅黑" panose="020B0503020204020204" pitchFamily="34" charset="-122"/>
                  <a:ea typeface="微软雅黑" panose="020B0503020204020204" pitchFamily="34" charset="-122"/>
                </a:rPr>
                <a:t>Download</a:t>
              </a:r>
              <a:endParaRPr kumimoji="0" lang="zh-CN" altLang="en-US" sz="1000" i="0" u="none" strike="noStrike" kern="0" cap="none" spc="0" normalizeH="0" baseline="0" noProof="0">
                <a:ln>
                  <a:noFill/>
                </a:ln>
                <a:solidFill>
                  <a:srgbClr val="5BFFFF"/>
                </a:solidFill>
                <a:effectLst/>
                <a:uLnTx/>
                <a:uFillTx/>
                <a:latin typeface="微软雅黑" panose="020B0503020204020204" pitchFamily="34" charset="-122"/>
                <a:ea typeface="微软雅黑" panose="020B0503020204020204" pitchFamily="34" charset="-122"/>
              </a:endParaRPr>
            </a:p>
          </p:txBody>
        </p:sp>
        <p:sp>
          <p:nvSpPr>
            <p:cNvPr id="571" name="圆角矩形 8">
              <a:extLst>
                <a:ext uri="{FF2B5EF4-FFF2-40B4-BE49-F238E27FC236}">
                  <a16:creationId xmlns:a16="http://schemas.microsoft.com/office/drawing/2014/main" id="{41CB72AC-6757-41C4-A647-A91A32FD54A5}"/>
                </a:ext>
              </a:extLst>
            </p:cNvPr>
            <p:cNvSpPr/>
            <p:nvPr/>
          </p:nvSpPr>
          <p:spPr>
            <a:xfrm>
              <a:off x="5014454" y="3258726"/>
              <a:ext cx="1347478" cy="1205977"/>
            </a:xfrm>
            <a:prstGeom prst="roundRect">
              <a:avLst>
                <a:gd name="adj" fmla="val 4735"/>
              </a:avLst>
            </a:prstGeom>
            <a:gradFill flip="none" rotWithShape="1">
              <a:gsLst>
                <a:gs pos="0">
                  <a:srgbClr val="1D1D1A">
                    <a:alpha val="60000"/>
                  </a:srgbClr>
                </a:gs>
                <a:gs pos="100000">
                  <a:srgbClr val="1D1D1A">
                    <a:alpha val="0"/>
                  </a:srgbClr>
                </a:gs>
              </a:gsLst>
              <a:lin ang="5400000" scaled="1"/>
              <a:tileRect/>
            </a:gradFill>
            <a:ln w="12700" cap="flat" cmpd="sng" algn="ctr">
              <a:gradFill flip="none" rotWithShape="1">
                <a:gsLst>
                  <a:gs pos="0">
                    <a:srgbClr val="5BFFFF"/>
                  </a:gs>
                  <a:gs pos="100000">
                    <a:srgbClr val="1937DF">
                      <a:alpha val="0"/>
                    </a:srgbClr>
                  </a:gs>
                </a:gsLst>
                <a:lin ang="5400000" scaled="1"/>
                <a:tileRect/>
              </a:gradFill>
              <a:prstDash val="solid"/>
              <a:miter lim="800000"/>
            </a:ln>
            <a:effectLst/>
          </p:spPr>
          <p:txBody>
            <a:bodyPr rot="0" spcFirstLastPara="0" vertOverflow="overflow" horzOverflow="overflow" vert="horz" wrap="square" lIns="54948" tIns="27473" rIns="54948" bIns="27473" numCol="1" spcCol="0" rtlCol="0" fromWordArt="0" anchor="ctr" anchorCtr="0" forceAA="0" compatLnSpc="1">
              <a:prstTxWarp prst="textNoShape">
                <a:avLst/>
              </a:prstTxWarp>
              <a:noAutofit/>
            </a:bodyPr>
            <a:lstStyle/>
            <a:p>
              <a:pPr marL="0" marR="0" lvl="0" indent="0" algn="ctr" defTabSz="648945" eaLnBrk="1" fontAlgn="auto" latinLnBrk="0" hangingPunct="1">
                <a:lnSpc>
                  <a:spcPct val="100000"/>
                </a:lnSpc>
                <a:spcBef>
                  <a:spcPts val="0"/>
                </a:spcBef>
                <a:spcAft>
                  <a:spcPts val="0"/>
                </a:spcAft>
                <a:buClrTx/>
                <a:buSzTx/>
                <a:buFontTx/>
                <a:buNone/>
                <a:tabLst/>
                <a:defRPr/>
              </a:pPr>
              <a:endParaRPr kumimoji="0" lang="zh-CN" altLang="en-US" sz="1202"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2" name="圆角矩形 10">
              <a:extLst>
                <a:ext uri="{FF2B5EF4-FFF2-40B4-BE49-F238E27FC236}">
                  <a16:creationId xmlns:a16="http://schemas.microsoft.com/office/drawing/2014/main" id="{3283752E-2828-4F08-A810-E9E136191EC5}"/>
                </a:ext>
              </a:extLst>
            </p:cNvPr>
            <p:cNvSpPr/>
            <p:nvPr/>
          </p:nvSpPr>
          <p:spPr>
            <a:xfrm>
              <a:off x="5175471" y="3846238"/>
              <a:ext cx="1123528" cy="230853"/>
            </a:xfrm>
            <a:prstGeom prst="roundRect">
              <a:avLst/>
            </a:prstGeom>
            <a:solidFill>
              <a:srgbClr val="666666">
                <a:alpha val="40000"/>
              </a:srgbClr>
            </a:solidFill>
            <a:ln w="6350" cap="flat" cmpd="sng" algn="ctr">
              <a:noFill/>
              <a:prstDash val="solid"/>
            </a:ln>
            <a:effectLst/>
          </p:spPr>
          <p:txBody>
            <a:bodyPr lIns="43260" tIns="0" rIns="43260" bIns="0"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APP</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Perf Tuning Advisor</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3" name="圆角矩形 11">
              <a:extLst>
                <a:ext uri="{FF2B5EF4-FFF2-40B4-BE49-F238E27FC236}">
                  <a16:creationId xmlns:a16="http://schemas.microsoft.com/office/drawing/2014/main" id="{185BD4FB-F435-4052-BE74-11AE2E384F12}"/>
                </a:ext>
              </a:extLst>
            </p:cNvPr>
            <p:cNvSpPr/>
            <p:nvPr/>
          </p:nvSpPr>
          <p:spPr>
            <a:xfrm>
              <a:off x="5163884" y="4145467"/>
              <a:ext cx="1079469" cy="226090"/>
            </a:xfrm>
            <a:prstGeom prst="roundRect">
              <a:avLst/>
            </a:prstGeom>
            <a:solidFill>
              <a:srgbClr val="666666">
                <a:alpha val="40000"/>
              </a:srgbClr>
            </a:solidFill>
            <a:ln w="6350" cap="flat" cmpd="sng" algn="ctr">
              <a:noFill/>
              <a:prstDash val="solid"/>
            </a:ln>
            <a:effectLst/>
          </p:spPr>
          <p:txBody>
            <a:bodyPr lIns="43260" tIns="0" rIns="43260" bIns="0" rtlCol="0" anchor="ctr"/>
            <a:lstStyle/>
            <a:p>
              <a:pPr marL="0" marR="0" lvl="0" indent="0" algn="ctr" defTabSz="36534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Cloud</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Service</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Advisor</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4" name="圆角矩形 19">
              <a:extLst>
                <a:ext uri="{FF2B5EF4-FFF2-40B4-BE49-F238E27FC236}">
                  <a16:creationId xmlns:a16="http://schemas.microsoft.com/office/drawing/2014/main" id="{322AAF38-69D7-43AF-BF74-731B8A48D3EF}"/>
                </a:ext>
              </a:extLst>
            </p:cNvPr>
            <p:cNvSpPr/>
            <p:nvPr/>
          </p:nvSpPr>
          <p:spPr>
            <a:xfrm>
              <a:off x="5160479" y="3531014"/>
              <a:ext cx="1123528" cy="230853"/>
            </a:xfrm>
            <a:prstGeom prst="roundRect">
              <a:avLst/>
            </a:prstGeom>
            <a:solidFill>
              <a:srgbClr val="666666">
                <a:alpha val="40000"/>
              </a:srgbClr>
            </a:soli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APP</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Porting</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Advisor</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5" name="圆角矩形 25">
              <a:extLst>
                <a:ext uri="{FF2B5EF4-FFF2-40B4-BE49-F238E27FC236}">
                  <a16:creationId xmlns:a16="http://schemas.microsoft.com/office/drawing/2014/main" id="{28D9514B-ADC5-4C83-9DDA-574FD3B91A53}"/>
                </a:ext>
              </a:extLst>
            </p:cNvPr>
            <p:cNvSpPr/>
            <p:nvPr/>
          </p:nvSpPr>
          <p:spPr>
            <a:xfrm>
              <a:off x="5021045" y="3245298"/>
              <a:ext cx="1347478" cy="278064"/>
            </a:xfrm>
            <a:prstGeom prst="roundRect">
              <a:avLst>
                <a:gd name="adj" fmla="val 4735"/>
              </a:avLst>
            </a:prstGeom>
            <a:noFill/>
            <a:ln w="12700" cap="flat" cmpd="sng" algn="ctr">
              <a:noFill/>
              <a:prstDash val="dash"/>
            </a:ln>
            <a:effectLst/>
          </p:spPr>
          <p:txBody>
            <a:bodyPr rtlCol="0" anchor="t" anchorCtr="0"/>
            <a:lstStyle/>
            <a:p>
              <a:pPr marL="0" marR="0" lvl="0" indent="0" algn="ctr" defTabSz="1098969" eaLnBrk="1" fontAlgn="auto" latinLnBrk="0" hangingPunct="1">
                <a:lnSpc>
                  <a:spcPct val="100000"/>
                </a:lnSpc>
                <a:spcBef>
                  <a:spcPts val="0"/>
                </a:spcBef>
                <a:spcAft>
                  <a:spcPts val="0"/>
                </a:spcAft>
                <a:buClrTx/>
                <a:buSzTx/>
                <a:buFontTx/>
                <a:buNone/>
                <a:tabLst/>
                <a:defRPr/>
              </a:pPr>
              <a:r>
                <a:rPr kumimoji="0" lang="en-US" altLang="zh-CN" sz="1000" i="0" u="none" strike="noStrike" kern="0" cap="none" spc="0" normalizeH="0" baseline="0" noProof="0">
                  <a:ln>
                    <a:noFill/>
                  </a:ln>
                  <a:solidFill>
                    <a:srgbClr val="5BFFFF"/>
                  </a:solidFill>
                  <a:effectLst/>
                  <a:uLnTx/>
                  <a:uFillTx/>
                  <a:latin typeface="微软雅黑" panose="020B0503020204020204" pitchFamily="34" charset="-122"/>
                  <a:ea typeface="微软雅黑" panose="020B0503020204020204" pitchFamily="34" charset="-122"/>
                </a:rPr>
                <a:t>Documents</a:t>
              </a:r>
              <a:endParaRPr kumimoji="0" lang="zh-CN" altLang="en-US" sz="1000" i="0" u="none" strike="noStrike" kern="0" cap="none" spc="0" normalizeH="0" baseline="0" noProof="0">
                <a:ln>
                  <a:noFill/>
                </a:ln>
                <a:solidFill>
                  <a:srgbClr val="5BFFFF"/>
                </a:solidFill>
                <a:effectLst/>
                <a:uLnTx/>
                <a:uFillTx/>
                <a:latin typeface="微软雅黑" panose="020B0503020204020204" pitchFamily="34" charset="-122"/>
                <a:ea typeface="微软雅黑" panose="020B0503020204020204" pitchFamily="34" charset="-122"/>
              </a:endParaRPr>
            </a:p>
          </p:txBody>
        </p:sp>
        <p:sp>
          <p:nvSpPr>
            <p:cNvPr id="576" name="圆角矩形 9">
              <a:extLst>
                <a:ext uri="{FF2B5EF4-FFF2-40B4-BE49-F238E27FC236}">
                  <a16:creationId xmlns:a16="http://schemas.microsoft.com/office/drawing/2014/main" id="{D3B5C859-2C64-44C5-B2F2-AF9FA3C25BDC}"/>
                </a:ext>
              </a:extLst>
            </p:cNvPr>
            <p:cNvSpPr/>
            <p:nvPr/>
          </p:nvSpPr>
          <p:spPr>
            <a:xfrm>
              <a:off x="6680135" y="3229230"/>
              <a:ext cx="1396745" cy="1235473"/>
            </a:xfrm>
            <a:prstGeom prst="roundRect">
              <a:avLst>
                <a:gd name="adj" fmla="val 4735"/>
              </a:avLst>
            </a:prstGeom>
            <a:gradFill flip="none" rotWithShape="1">
              <a:gsLst>
                <a:gs pos="0">
                  <a:srgbClr val="1D1D1A">
                    <a:alpha val="60000"/>
                  </a:srgbClr>
                </a:gs>
                <a:gs pos="100000">
                  <a:srgbClr val="1D1D1A">
                    <a:alpha val="0"/>
                  </a:srgbClr>
                </a:gs>
              </a:gsLst>
              <a:lin ang="5400000" scaled="1"/>
              <a:tileRect/>
            </a:gradFill>
            <a:ln w="12700" cap="flat" cmpd="sng" algn="ctr">
              <a:gradFill flip="none" rotWithShape="1">
                <a:gsLst>
                  <a:gs pos="0">
                    <a:srgbClr val="5BFFFF"/>
                  </a:gs>
                  <a:gs pos="100000">
                    <a:srgbClr val="1937DF">
                      <a:alpha val="0"/>
                    </a:srgbClr>
                  </a:gs>
                </a:gsLst>
                <a:lin ang="5400000" scaled="1"/>
                <a:tileRect/>
              </a:gradFill>
              <a:prstDash val="solid"/>
              <a:miter lim="800000"/>
            </a:ln>
            <a:effectLst/>
          </p:spPr>
          <p:txBody>
            <a:bodyPr rot="0" spcFirstLastPara="0" vertOverflow="overflow" horzOverflow="overflow" vert="horz" wrap="square" lIns="54948" tIns="27473" rIns="54948" bIns="27473" numCol="1" spcCol="0" rtlCol="0" fromWordArt="0" anchor="ctr" anchorCtr="0" forceAA="0" compatLnSpc="1">
              <a:prstTxWarp prst="textNoShape">
                <a:avLst/>
              </a:prstTxWarp>
              <a:noAutofit/>
            </a:bodyPr>
            <a:lstStyle/>
            <a:p>
              <a:pPr marL="0" marR="0" lvl="0" indent="0" algn="ctr" defTabSz="648945" eaLnBrk="1" fontAlgn="auto" latinLnBrk="0" hangingPunct="1">
                <a:lnSpc>
                  <a:spcPct val="100000"/>
                </a:lnSpc>
                <a:spcBef>
                  <a:spcPts val="0"/>
                </a:spcBef>
                <a:spcAft>
                  <a:spcPts val="0"/>
                </a:spcAft>
                <a:buClrTx/>
                <a:buSzTx/>
                <a:buFontTx/>
                <a:buNone/>
                <a:tabLst/>
                <a:defRPr/>
              </a:pPr>
              <a:endParaRPr kumimoji="0" lang="zh-CN" altLang="en-US" sz="1202"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7" name="圆角矩形 15">
              <a:extLst>
                <a:ext uri="{FF2B5EF4-FFF2-40B4-BE49-F238E27FC236}">
                  <a16:creationId xmlns:a16="http://schemas.microsoft.com/office/drawing/2014/main" id="{97399FCD-A7C6-425C-989C-AC68AB0C117E}"/>
                </a:ext>
              </a:extLst>
            </p:cNvPr>
            <p:cNvSpPr/>
            <p:nvPr/>
          </p:nvSpPr>
          <p:spPr>
            <a:xfrm>
              <a:off x="6761017" y="3501518"/>
              <a:ext cx="1208131" cy="230853"/>
            </a:xfrm>
            <a:prstGeom prst="roundRect">
              <a:avLst/>
            </a:prstGeom>
            <a:solidFill>
              <a:srgbClr val="666666">
                <a:alpha val="40000"/>
              </a:srgbClr>
            </a:solidFill>
            <a:ln w="6350" cap="flat" cmpd="sng" algn="ctr">
              <a:noFill/>
              <a:prstDash val="solid"/>
            </a:ln>
            <a:effectLst/>
          </p:spPr>
          <p:txBody>
            <a:bodyPr rot="0" spcFirstLastPara="0" vertOverflow="overflow" horzOverflow="overflow" vert="horz" wrap="square" lIns="43260" tIns="0" rIns="43260" bIns="0" numCol="1" spcCol="0" rtlCol="0" fromWordArt="0" anchor="ctr" anchorCtr="0" forceAA="0" compatLnSpc="1">
              <a:prstTxWarp prst="textNoShape">
                <a:avLst/>
              </a:prstTxWarp>
              <a:noAutofit/>
            </a:bodyP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Compilers</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8" name="圆角矩形 16">
              <a:extLst>
                <a:ext uri="{FF2B5EF4-FFF2-40B4-BE49-F238E27FC236}">
                  <a16:creationId xmlns:a16="http://schemas.microsoft.com/office/drawing/2014/main" id="{B35446CD-E08C-4D96-BD66-2665B8D8EF83}"/>
                </a:ext>
              </a:extLst>
            </p:cNvPr>
            <p:cNvSpPr/>
            <p:nvPr/>
          </p:nvSpPr>
          <p:spPr>
            <a:xfrm>
              <a:off x="6761017" y="3826574"/>
              <a:ext cx="1208131" cy="230853"/>
            </a:xfrm>
            <a:prstGeom prst="roundRect">
              <a:avLst/>
            </a:prstGeom>
            <a:solidFill>
              <a:srgbClr val="666666">
                <a:alpha val="40000"/>
              </a:srgbClr>
            </a:solidFill>
            <a:ln w="6350" cap="flat" cmpd="sng" algn="ctr">
              <a:noFill/>
              <a:prstDash val="solid"/>
            </a:ln>
            <a:effectLst/>
          </p:spPr>
          <p:txBody>
            <a:bodyPr rot="0" spcFirstLastPara="0" vertOverflow="overflow" horzOverflow="overflow" vert="horz" wrap="square" lIns="43260" tIns="0" rIns="43260" bIns="0" numCol="1" spcCol="0" rtlCol="0" fromWordArt="0" anchor="ctr" anchorCtr="0" forceAA="0" compatLnSpc="1">
              <a:prstTxWarp prst="textNoShape">
                <a:avLst/>
              </a:prstTxWarp>
              <a:noAutofit/>
            </a:bodyP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DevTools</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9" name="圆角矩形 17">
              <a:extLst>
                <a:ext uri="{FF2B5EF4-FFF2-40B4-BE49-F238E27FC236}">
                  <a16:creationId xmlns:a16="http://schemas.microsoft.com/office/drawing/2014/main" id="{59B5EF01-1C8D-4EDB-B7D7-5AFBB0D35F6D}"/>
                </a:ext>
              </a:extLst>
            </p:cNvPr>
            <p:cNvSpPr/>
            <p:nvPr/>
          </p:nvSpPr>
          <p:spPr>
            <a:xfrm>
              <a:off x="6761017" y="4145467"/>
              <a:ext cx="1208131" cy="230853"/>
            </a:xfrm>
            <a:prstGeom prst="roundRect">
              <a:avLst/>
            </a:prstGeom>
            <a:solidFill>
              <a:srgbClr val="666666">
                <a:alpha val="40000"/>
              </a:srgbClr>
            </a:solidFill>
            <a:ln w="6350" cap="flat" cmpd="sng" algn="ctr">
              <a:noFill/>
              <a:prstDash val="solid"/>
            </a:ln>
            <a:effectLst/>
          </p:spPr>
          <p:txBody>
            <a:bodyPr lIns="43260" tIns="0" rIns="43260" bIns="0"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white"/>
                  </a:solidFill>
                  <a:latin typeface="微软雅黑" panose="020B0503020204020204" pitchFamily="34" charset="-122"/>
                  <a:ea typeface="微软雅黑" panose="020B0503020204020204" pitchFamily="34" charset="-122"/>
                </a:rPr>
                <a:t>Commonly</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used</a:t>
              </a:r>
              <a:r>
                <a:rPr lang="zh-CN" altLang="en-US" sz="800" kern="0">
                  <a:solidFill>
                    <a:prstClr val="white"/>
                  </a:solidFill>
                  <a:latin typeface="微软雅黑" panose="020B0503020204020204" pitchFamily="34" charset="-122"/>
                  <a:ea typeface="微软雅黑" panose="020B0503020204020204" pitchFamily="34" charset="-122"/>
                </a:rPr>
                <a:t> </a:t>
              </a:r>
              <a:r>
                <a:rPr kumimoji="0" lang="en-US" altLang="zh-CN"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OS</a:t>
              </a:r>
              <a:r>
                <a:rPr lang="zh-CN" altLang="en-US" sz="800" kern="0">
                  <a:solidFill>
                    <a:prstClr val="white"/>
                  </a:solidFill>
                  <a:latin typeface="微软雅黑" panose="020B0503020204020204" pitchFamily="34" charset="-122"/>
                  <a:ea typeface="微软雅黑" panose="020B0503020204020204" pitchFamily="34" charset="-122"/>
                </a:rPr>
                <a:t> </a:t>
              </a:r>
              <a:r>
                <a:rPr lang="en-US" altLang="zh-CN" sz="800" kern="0">
                  <a:solidFill>
                    <a:prstClr val="white"/>
                  </a:solidFill>
                  <a:latin typeface="微软雅黑" panose="020B0503020204020204" pitchFamily="34" charset="-122"/>
                  <a:ea typeface="微软雅黑" panose="020B0503020204020204" pitchFamily="34" charset="-122"/>
                </a:rPr>
                <a:t>Images</a:t>
              </a:r>
              <a:endParaRPr kumimoji="0" lang="zh-CN" altLang="en-US" sz="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80" name="圆角矩形 26">
              <a:extLst>
                <a:ext uri="{FF2B5EF4-FFF2-40B4-BE49-F238E27FC236}">
                  <a16:creationId xmlns:a16="http://schemas.microsoft.com/office/drawing/2014/main" id="{19596B1B-64AD-4E2D-99DD-4165D2FC1ECD}"/>
                </a:ext>
              </a:extLst>
            </p:cNvPr>
            <p:cNvSpPr/>
            <p:nvPr/>
          </p:nvSpPr>
          <p:spPr>
            <a:xfrm>
              <a:off x="6606256" y="3215801"/>
              <a:ext cx="1448945" cy="292068"/>
            </a:xfrm>
            <a:prstGeom prst="roundRect">
              <a:avLst>
                <a:gd name="adj" fmla="val 4735"/>
              </a:avLst>
            </a:prstGeom>
            <a:noFill/>
            <a:ln w="12700" cap="flat" cmpd="sng" algn="ctr">
              <a:noFill/>
              <a:prstDash val="dash"/>
            </a:ln>
            <a:effectLst/>
          </p:spPr>
          <p:txBody>
            <a:bodyPr rtlCol="0" anchor="t" anchorCtr="0"/>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1000" kern="0">
                  <a:solidFill>
                    <a:srgbClr val="5BFFFF"/>
                  </a:solidFill>
                  <a:latin typeface="微软雅黑" panose="020B0503020204020204" pitchFamily="34" charset="-122"/>
                  <a:ea typeface="微软雅黑" panose="020B0503020204020204" pitchFamily="34" charset="-122"/>
                </a:rPr>
                <a:t>Tools</a:t>
              </a:r>
              <a:endParaRPr kumimoji="0" lang="zh-CN" altLang="en-US" sz="1000" i="0" u="none" strike="noStrike" kern="0" cap="none" spc="0" normalizeH="0" baseline="0" noProof="0">
                <a:ln>
                  <a:noFill/>
                </a:ln>
                <a:solidFill>
                  <a:srgbClr val="5BFFFF"/>
                </a:solidFill>
                <a:effectLst/>
                <a:uLnTx/>
                <a:uFillTx/>
                <a:latin typeface="微软雅黑" panose="020B0503020204020204" pitchFamily="34" charset="-122"/>
                <a:ea typeface="微软雅黑" panose="020B0503020204020204" pitchFamily="34" charset="-122"/>
              </a:endParaRPr>
            </a:p>
          </p:txBody>
        </p:sp>
        <p:sp>
          <p:nvSpPr>
            <p:cNvPr id="581" name="圆角矩形 37">
              <a:extLst>
                <a:ext uri="{FF2B5EF4-FFF2-40B4-BE49-F238E27FC236}">
                  <a16:creationId xmlns:a16="http://schemas.microsoft.com/office/drawing/2014/main" id="{3EA4B5BC-C34E-4FCF-9A03-2AF5140D6506}"/>
                </a:ext>
              </a:extLst>
            </p:cNvPr>
            <p:cNvSpPr/>
            <p:nvPr/>
          </p:nvSpPr>
          <p:spPr>
            <a:xfrm>
              <a:off x="8319529" y="3215802"/>
              <a:ext cx="1661895" cy="239520"/>
            </a:xfrm>
            <a:prstGeom prst="roundRect">
              <a:avLst>
                <a:gd name="adj" fmla="val 4735"/>
              </a:avLst>
            </a:prstGeom>
            <a:noFill/>
            <a:ln w="12700" cap="flat" cmpd="sng" algn="ctr">
              <a:noFill/>
              <a:prstDash val="dash"/>
            </a:ln>
            <a:effectLst/>
          </p:spPr>
          <p:txBody>
            <a:bodyPr rtlCol="0" anchor="t" anchorCtr="0"/>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1000" kern="0">
                  <a:solidFill>
                    <a:srgbClr val="5BFFFF"/>
                  </a:solidFill>
                  <a:latin typeface="微软雅黑" panose="020B0503020204020204" pitchFamily="34" charset="-122"/>
                  <a:ea typeface="微软雅黑" panose="020B0503020204020204" pitchFamily="34" charset="-122"/>
                </a:rPr>
                <a:t>Service Application</a:t>
              </a:r>
              <a:endParaRPr kumimoji="0" lang="zh-CN" altLang="en-US" sz="1000" i="0" u="none" strike="noStrike" kern="0" cap="none" spc="0" normalizeH="0" baseline="0" noProof="0">
                <a:ln>
                  <a:noFill/>
                </a:ln>
                <a:solidFill>
                  <a:srgbClr val="5BFFFF"/>
                </a:solidFill>
                <a:effectLst/>
                <a:uLnTx/>
                <a:uFillTx/>
                <a:latin typeface="微软雅黑" panose="020B0503020204020204" pitchFamily="34" charset="-122"/>
                <a:ea typeface="微软雅黑" panose="020B0503020204020204" pitchFamily="34" charset="-122"/>
              </a:endParaRPr>
            </a:p>
          </p:txBody>
        </p:sp>
      </p:grpSp>
      <p:pic>
        <p:nvPicPr>
          <p:cNvPr id="10" name="Picture 9">
            <a:extLst>
              <a:ext uri="{FF2B5EF4-FFF2-40B4-BE49-F238E27FC236}">
                <a16:creationId xmlns:a16="http://schemas.microsoft.com/office/drawing/2014/main" id="{49F7E2E0-F038-4548-8760-4D930B703689}"/>
              </a:ext>
            </a:extLst>
          </p:cNvPr>
          <p:cNvPicPr>
            <a:picLocks noChangeAspect="1"/>
          </p:cNvPicPr>
          <p:nvPr/>
        </p:nvPicPr>
        <p:blipFill>
          <a:blip r:embed="rId11"/>
          <a:stretch>
            <a:fillRect/>
          </a:stretch>
        </p:blipFill>
        <p:spPr>
          <a:xfrm>
            <a:off x="9557716" y="5332492"/>
            <a:ext cx="718776" cy="709902"/>
          </a:xfrm>
          <a:prstGeom prst="rect">
            <a:avLst/>
          </a:prstGeom>
        </p:spPr>
      </p:pic>
      <p:sp>
        <p:nvSpPr>
          <p:cNvPr id="582" name="矩形 15">
            <a:extLst>
              <a:ext uri="{FF2B5EF4-FFF2-40B4-BE49-F238E27FC236}">
                <a16:creationId xmlns:a16="http://schemas.microsoft.com/office/drawing/2014/main" id="{4110135A-5442-4501-890D-685D87F667C5}"/>
              </a:ext>
            </a:extLst>
          </p:cNvPr>
          <p:cNvSpPr/>
          <p:nvPr/>
        </p:nvSpPr>
        <p:spPr>
          <a:xfrm>
            <a:off x="8948800" y="6018976"/>
            <a:ext cx="1842713" cy="215444"/>
          </a:xfrm>
          <a:prstGeom prst="rect">
            <a:avLst/>
          </a:prstGeom>
        </p:spPr>
        <p:txBody>
          <a:bodyPr wrap="square">
            <a:spAutoFit/>
          </a:bodyPr>
          <a:lstStyle/>
          <a:p>
            <a:pPr algn="ctr" defTabSz="365349"/>
            <a:r>
              <a:rPr lang="zh-CN" altLang="en-US" sz="800">
                <a:solidFill>
                  <a:schemeClr val="tx2"/>
                </a:solidFill>
                <a:latin typeface="微软雅黑" panose="020B0503020204020204" pitchFamily="34" charset="-122"/>
                <a:ea typeface="微软雅黑" panose="020B0503020204020204" pitchFamily="34" charset="-122"/>
                <a:cs typeface="Arial" panose="020B0604020202020204" pitchFamily="34" charset="0"/>
              </a:rPr>
              <a:t>www.huaweicloud.com/kunpeng</a:t>
            </a:r>
          </a:p>
        </p:txBody>
      </p:sp>
      <p:sp>
        <p:nvSpPr>
          <p:cNvPr id="583" name="流程图: 数据 19">
            <a:extLst>
              <a:ext uri="{FF2B5EF4-FFF2-40B4-BE49-F238E27FC236}">
                <a16:creationId xmlns:a16="http://schemas.microsoft.com/office/drawing/2014/main" id="{60347E7A-19A6-4AB0-A984-E9C783502E9C}"/>
              </a:ext>
            </a:extLst>
          </p:cNvPr>
          <p:cNvSpPr/>
          <p:nvPr/>
        </p:nvSpPr>
        <p:spPr>
          <a:xfrm>
            <a:off x="2145758" y="6182601"/>
            <a:ext cx="1399858" cy="335963"/>
          </a:xfrm>
          <a:prstGeom prst="flowChartInputOutput">
            <a:avLst/>
          </a:prstGeom>
          <a:gradFill>
            <a:gsLst>
              <a:gs pos="0">
                <a:srgbClr val="5BFFFF"/>
              </a:gs>
              <a:gs pos="100000">
                <a:srgbClr val="5BFFFF">
                  <a:alpha val="0"/>
                </a:srgbClr>
              </a:gs>
            </a:gsLst>
            <a:lin ang="10800000" scaled="1"/>
          </a:gradFill>
          <a:ln w="6350" cap="flat" cmpd="sng" algn="ctr">
            <a:noFill/>
            <a:prstDash val="solid"/>
          </a:ln>
          <a:effectLst/>
        </p:spPr>
        <p:txBody>
          <a:bodyPr rtlCol="0" anchor="ctr"/>
          <a:lstStyle/>
          <a:p>
            <a:pPr marL="0" marR="0" lvl="0" indent="0" algn="ctr" defTabSz="1098969" eaLnBrk="1" fontAlgn="auto" latinLnBrk="0" hangingPunct="1">
              <a:lnSpc>
                <a:spcPct val="100000"/>
              </a:lnSpc>
              <a:spcBef>
                <a:spcPts val="0"/>
              </a:spcBef>
              <a:spcAft>
                <a:spcPts val="0"/>
              </a:spcAft>
              <a:buClrTx/>
              <a:buSzTx/>
              <a:buFontTx/>
              <a:buNone/>
              <a:tabLst/>
              <a:defRPr/>
            </a:pPr>
            <a:r>
              <a:rPr lang="en-US" altLang="zh-CN" sz="800" kern="0">
                <a:solidFill>
                  <a:prstClr val="black"/>
                </a:solidFill>
                <a:latin typeface="微软雅黑" panose="020B0503020204020204" pitchFamily="34" charset="-122"/>
                <a:ea typeface="微软雅黑" panose="020B0503020204020204" pitchFamily="34" charset="-122"/>
              </a:rPr>
              <a:t>Developer Registration</a:t>
            </a:r>
            <a:endParaRPr kumimoji="0" lang="zh-CN" altLang="en-US" sz="80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00A979A0-35D9-425A-82B3-0933ACE11689}"/>
              </a:ext>
            </a:extLst>
          </p:cNvPr>
          <p:cNvPicPr>
            <a:picLocks noChangeAspect="1"/>
          </p:cNvPicPr>
          <p:nvPr/>
        </p:nvPicPr>
        <p:blipFill>
          <a:blip r:embed="rId12"/>
          <a:stretch>
            <a:fillRect/>
          </a:stretch>
        </p:blipFill>
        <p:spPr>
          <a:xfrm>
            <a:off x="9384365" y="2319277"/>
            <a:ext cx="360342" cy="393862"/>
          </a:xfrm>
          <a:prstGeom prst="rect">
            <a:avLst/>
          </a:prstGeom>
        </p:spPr>
      </p:pic>
      <p:pic>
        <p:nvPicPr>
          <p:cNvPr id="12" name="Picture 11">
            <a:extLst>
              <a:ext uri="{FF2B5EF4-FFF2-40B4-BE49-F238E27FC236}">
                <a16:creationId xmlns:a16="http://schemas.microsoft.com/office/drawing/2014/main" id="{54E7FCD4-E343-4627-81E2-80AD5D1ACDCA}"/>
              </a:ext>
            </a:extLst>
          </p:cNvPr>
          <p:cNvPicPr>
            <a:picLocks noChangeAspect="1"/>
          </p:cNvPicPr>
          <p:nvPr/>
        </p:nvPicPr>
        <p:blipFill>
          <a:blip r:embed="rId13"/>
          <a:stretch>
            <a:fillRect/>
          </a:stretch>
        </p:blipFill>
        <p:spPr>
          <a:xfrm>
            <a:off x="9275921" y="1343085"/>
            <a:ext cx="576732" cy="931738"/>
          </a:xfrm>
          <a:prstGeom prst="rect">
            <a:avLst/>
          </a:prstGeom>
        </p:spPr>
      </p:pic>
      <p:sp>
        <p:nvSpPr>
          <p:cNvPr id="585" name="文本框 99">
            <a:extLst>
              <a:ext uri="{FF2B5EF4-FFF2-40B4-BE49-F238E27FC236}">
                <a16:creationId xmlns:a16="http://schemas.microsoft.com/office/drawing/2014/main" id="{0A60BFDB-2CF3-47DA-A415-97C8CF690FFD}"/>
              </a:ext>
            </a:extLst>
          </p:cNvPr>
          <p:cNvSpPr txBox="1"/>
          <p:nvPr/>
        </p:nvSpPr>
        <p:spPr>
          <a:xfrm>
            <a:off x="9744707" y="1358883"/>
            <a:ext cx="1965005" cy="430887"/>
          </a:xfrm>
          <a:prstGeom prst="rect">
            <a:avLst/>
          </a:prstGeom>
          <a:noFill/>
        </p:spPr>
        <p:txBody>
          <a:bodyPr wrap="square" rtlCol="0">
            <a:spAutoFit/>
          </a:bodyPr>
          <a:lstStyle/>
          <a:p>
            <a:pPr defTabSz="365349"/>
            <a:r>
              <a:rPr lang="en-US" altLang="zh-CN" sz="1000">
                <a:solidFill>
                  <a:prstClr val="white"/>
                </a:solidFill>
                <a:latin typeface="微软雅黑" panose="020B0503020204020204" pitchFamily="34" charset="-122"/>
                <a:ea typeface="微软雅黑" panose="020B0503020204020204" pitchFamily="34" charset="-122"/>
              </a:rPr>
              <a:t>&gt;</a:t>
            </a:r>
            <a:r>
              <a:rPr lang="en-US" altLang="zh-CN" sz="1200">
                <a:solidFill>
                  <a:srgbClr val="FF0000"/>
                </a:solidFill>
                <a:latin typeface="微软雅黑" panose="020B0503020204020204" pitchFamily="34" charset="-122"/>
                <a:ea typeface="微软雅黑" panose="020B0503020204020204" pitchFamily="34" charset="-122"/>
              </a:rPr>
              <a:t>$400M </a:t>
            </a:r>
            <a:r>
              <a:rPr lang="en-US" altLang="zh-CN" sz="1000">
                <a:solidFill>
                  <a:prstClr val="white"/>
                </a:solidFill>
                <a:latin typeface="微软雅黑" panose="020B0503020204020204" pitchFamily="34" charset="-122"/>
                <a:ea typeface="微软雅黑" panose="020B0503020204020204" pitchFamily="34" charset="-122"/>
              </a:rPr>
              <a:t>in 5 Years &amp; </a:t>
            </a:r>
            <a:r>
              <a:rPr lang="en-US" altLang="zh-CN" sz="1000">
                <a:solidFill>
                  <a:srgbClr val="FF0000"/>
                </a:solidFill>
                <a:latin typeface="微软雅黑" panose="020B0503020204020204" pitchFamily="34" charset="-122"/>
                <a:ea typeface="微软雅黑" panose="020B0503020204020204" pitchFamily="34" charset="-122"/>
              </a:rPr>
              <a:t>$200M </a:t>
            </a:r>
            <a:r>
              <a:rPr lang="en-US" altLang="zh-CN" sz="1000">
                <a:solidFill>
                  <a:prstClr val="white"/>
                </a:solidFill>
                <a:latin typeface="微软雅黑" panose="020B0503020204020204" pitchFamily="34" charset="-122"/>
                <a:ea typeface="微软雅黑" panose="020B0503020204020204" pitchFamily="34" charset="-122"/>
              </a:rPr>
              <a:t>in 2020 for fostering</a:t>
            </a: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587" name="文本框 99">
            <a:extLst>
              <a:ext uri="{FF2B5EF4-FFF2-40B4-BE49-F238E27FC236}">
                <a16:creationId xmlns:a16="http://schemas.microsoft.com/office/drawing/2014/main" id="{952E3C84-D652-4167-B193-8978C978B4F9}"/>
              </a:ext>
            </a:extLst>
          </p:cNvPr>
          <p:cNvSpPr txBox="1"/>
          <p:nvPr/>
        </p:nvSpPr>
        <p:spPr>
          <a:xfrm>
            <a:off x="9825323" y="1746970"/>
            <a:ext cx="2136444" cy="400110"/>
          </a:xfrm>
          <a:prstGeom prst="rect">
            <a:avLst/>
          </a:prstGeom>
          <a:noFill/>
        </p:spPr>
        <p:txBody>
          <a:bodyPr wrap="square" rtlCol="0">
            <a:spAutoFit/>
          </a:bodyPr>
          <a:lstStyle/>
          <a:p>
            <a:pPr marL="171450" indent="-171450" defTabSz="365349">
              <a:buFont typeface="Wingdings" panose="05000000000000000000" pitchFamily="2" charset="2"/>
              <a:buChar char="ü"/>
            </a:pPr>
            <a:r>
              <a:rPr lang="en-US" altLang="zh-CN" sz="1000">
                <a:solidFill>
                  <a:prstClr val="white"/>
                </a:solidFill>
                <a:latin typeface="微软雅黑" panose="020B0503020204020204" pitchFamily="34" charset="-122"/>
                <a:ea typeface="微软雅黑" panose="020B0503020204020204" pitchFamily="34" charset="-122"/>
              </a:rPr>
              <a:t>10,000 Partners</a:t>
            </a:r>
          </a:p>
          <a:p>
            <a:pPr marL="171450" indent="-171450" defTabSz="365349">
              <a:buFont typeface="Wingdings" panose="05000000000000000000" pitchFamily="2" charset="2"/>
              <a:buChar char="ü"/>
            </a:pPr>
            <a:r>
              <a:rPr lang="en-US" altLang="zh-CN" sz="1000">
                <a:solidFill>
                  <a:prstClr val="white"/>
                </a:solidFill>
                <a:latin typeface="微软雅黑" panose="020B0503020204020204" pitchFamily="34" charset="-122"/>
                <a:ea typeface="微软雅黑" panose="020B0503020204020204" pitchFamily="34" charset="-122"/>
              </a:rPr>
              <a:t>1,000,000 HW/SW Engineers</a:t>
            </a: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588" name="文本框 99">
            <a:extLst>
              <a:ext uri="{FF2B5EF4-FFF2-40B4-BE49-F238E27FC236}">
                <a16:creationId xmlns:a16="http://schemas.microsoft.com/office/drawing/2014/main" id="{1F407C5F-B5C9-4BA7-AA96-B0EFF8CEABFC}"/>
              </a:ext>
            </a:extLst>
          </p:cNvPr>
          <p:cNvSpPr txBox="1"/>
          <p:nvPr/>
        </p:nvSpPr>
        <p:spPr>
          <a:xfrm>
            <a:off x="9831657" y="2323760"/>
            <a:ext cx="1919713" cy="400110"/>
          </a:xfrm>
          <a:prstGeom prst="rect">
            <a:avLst/>
          </a:prstGeom>
          <a:noFill/>
        </p:spPr>
        <p:txBody>
          <a:bodyPr wrap="square" rtlCol="0">
            <a:spAutoFit/>
          </a:bodyPr>
          <a:lstStyle/>
          <a:p>
            <a:pPr defTabSz="365349"/>
            <a:r>
              <a:rPr lang="en-US" altLang="zh-CN" sz="1000">
                <a:solidFill>
                  <a:prstClr val="white"/>
                </a:solidFill>
                <a:latin typeface="微软雅黑" panose="020B0503020204020204" pitchFamily="34" charset="-122"/>
                <a:ea typeface="微软雅黑" panose="020B0503020204020204" pitchFamily="34" charset="-122"/>
              </a:rPr>
              <a:t>&gt;3000+ Industry Apps Migration done in 9 months</a:t>
            </a:r>
            <a:endParaRPr lang="zh-CN" altLang="en-US" sz="1000">
              <a:solidFill>
                <a:prstClr val="white"/>
              </a:solidFill>
              <a:latin typeface="微软雅黑" panose="020B0503020204020204" pitchFamily="34" charset="-122"/>
              <a:ea typeface="微软雅黑" panose="020B0503020204020204" pitchFamily="34" charset="-122"/>
            </a:endParaRPr>
          </a:p>
        </p:txBody>
      </p:sp>
      <p:grpSp>
        <p:nvGrpSpPr>
          <p:cNvPr id="589" name="组合 1">
            <a:extLst>
              <a:ext uri="{FF2B5EF4-FFF2-40B4-BE49-F238E27FC236}">
                <a16:creationId xmlns:a16="http://schemas.microsoft.com/office/drawing/2014/main" id="{C9428F27-53DC-4C45-A41E-CA9F36FD7219}"/>
              </a:ext>
            </a:extLst>
          </p:cNvPr>
          <p:cNvGrpSpPr/>
          <p:nvPr/>
        </p:nvGrpSpPr>
        <p:grpSpPr>
          <a:xfrm>
            <a:off x="9240752" y="2935596"/>
            <a:ext cx="822519" cy="324745"/>
            <a:chOff x="-2710482" y="4050866"/>
            <a:chExt cx="1709551" cy="650676"/>
          </a:xfrm>
        </p:grpSpPr>
        <p:grpSp>
          <p:nvGrpSpPr>
            <p:cNvPr id="590" name="成组">
              <a:extLst>
                <a:ext uri="{FF2B5EF4-FFF2-40B4-BE49-F238E27FC236}">
                  <a16:creationId xmlns:a16="http://schemas.microsoft.com/office/drawing/2014/main" id="{4AD12CE7-40DD-43E0-B890-6FAD20343306}"/>
                </a:ext>
              </a:extLst>
            </p:cNvPr>
            <p:cNvGrpSpPr/>
            <p:nvPr/>
          </p:nvGrpSpPr>
          <p:grpSpPr>
            <a:xfrm>
              <a:off x="-2710482" y="4050866"/>
              <a:ext cx="1709551" cy="650676"/>
              <a:chOff x="0" y="0"/>
              <a:chExt cx="2180290" cy="829837"/>
            </a:xfrm>
          </p:grpSpPr>
          <p:sp>
            <p:nvSpPr>
              <p:cNvPr id="592" name="圆角矩形">
                <a:extLst>
                  <a:ext uri="{FF2B5EF4-FFF2-40B4-BE49-F238E27FC236}">
                    <a16:creationId xmlns:a16="http://schemas.microsoft.com/office/drawing/2014/main" id="{F3B9CCFA-C460-4C6E-ADBA-236D8ABC3D75}"/>
                  </a:ext>
                </a:extLst>
              </p:cNvPr>
              <p:cNvSpPr/>
              <p:nvPr/>
            </p:nvSpPr>
            <p:spPr>
              <a:xfrm>
                <a:off x="0" y="0"/>
                <a:ext cx="2180290" cy="829836"/>
              </a:xfrm>
              <a:prstGeom prst="roundRect">
                <a:avLst>
                  <a:gd name="adj" fmla="val 6710"/>
                </a:avLst>
              </a:prstGeom>
              <a:solidFill>
                <a:srgbClr val="FFFFFF"/>
              </a:solidFill>
              <a:ln w="12700" cap="flat">
                <a:noFill/>
                <a:miter lim="400000"/>
              </a:ln>
              <a:effectLst>
                <a:reflection stA="50000" endPos="40000" dir="5400000" sy="-100000" algn="bl" rotWithShape="0"/>
              </a:effectLst>
            </p:spPr>
            <p:txBody>
              <a:bodyPr wrap="square" lIns="114300" tIns="114300" rIns="114300" bIns="114300" numCol="1" anchor="ctr">
                <a:noAutofit/>
              </a:bodyPr>
              <a:lstStyle/>
              <a:p>
                <a:pPr hangingPunct="0"/>
                <a:endParaRPr sz="900" kern="0">
                  <a:solidFill>
                    <a:srgbClr val="000000"/>
                  </a:solidFill>
                  <a:latin typeface="微软雅黑"/>
                  <a:cs typeface="Arial"/>
                  <a:sym typeface="Arial"/>
                </a:endParaRPr>
              </a:p>
            </p:txBody>
          </p:sp>
          <p:sp>
            <p:nvSpPr>
              <p:cNvPr id="593" name="圆角矩形">
                <a:extLst>
                  <a:ext uri="{FF2B5EF4-FFF2-40B4-BE49-F238E27FC236}">
                    <a16:creationId xmlns:a16="http://schemas.microsoft.com/office/drawing/2014/main" id="{4CAAA510-FE76-4550-8450-9D1C558458B1}"/>
                  </a:ext>
                </a:extLst>
              </p:cNvPr>
              <p:cNvSpPr/>
              <p:nvPr/>
            </p:nvSpPr>
            <p:spPr>
              <a:xfrm>
                <a:off x="407835" y="4584"/>
                <a:ext cx="1289769" cy="825253"/>
              </a:xfrm>
              <a:prstGeom prst="roundRect">
                <a:avLst>
                  <a:gd name="adj" fmla="val 6213"/>
                </a:avLst>
              </a:prstGeom>
              <a:solidFill>
                <a:srgbClr val="FFFFFF"/>
              </a:solidFill>
              <a:ln w="12700" cap="flat">
                <a:noFill/>
                <a:miter lim="400000"/>
              </a:ln>
              <a:effectLst/>
            </p:spPr>
            <p:txBody>
              <a:bodyPr wrap="square" lIns="114300" tIns="114300" rIns="114300" bIns="114300" numCol="1" anchor="ctr">
                <a:noAutofit/>
              </a:bodyPr>
              <a:lstStyle/>
              <a:p>
                <a:pPr hangingPunct="0"/>
                <a:endParaRPr sz="900" kern="0">
                  <a:solidFill>
                    <a:srgbClr val="000000"/>
                  </a:solidFill>
                  <a:latin typeface="微软雅黑"/>
                  <a:cs typeface="Arial"/>
                  <a:sym typeface="Arial"/>
                </a:endParaRPr>
              </a:p>
            </p:txBody>
          </p:sp>
        </p:grpSp>
        <p:pic>
          <p:nvPicPr>
            <p:cNvPr id="591" name="资源 2.png" descr="资源 2.png">
              <a:extLst>
                <a:ext uri="{FF2B5EF4-FFF2-40B4-BE49-F238E27FC236}">
                  <a16:creationId xmlns:a16="http://schemas.microsoft.com/office/drawing/2014/main" id="{8CE1712B-016E-472D-A2A1-E41CAF37ABA7}"/>
                </a:ext>
              </a:extLst>
            </p:cNvPr>
            <p:cNvPicPr>
              <a:picLocks noChangeAspect="1"/>
            </p:cNvPicPr>
            <p:nvPr/>
          </p:nvPicPr>
          <p:blipFill>
            <a:blip r:embed="rId14" cstate="hqprint">
              <a:extLst>
                <a:ext uri="{28A0092B-C50C-407E-A947-70E740481C1C}">
                  <a14:useLocalDpi xmlns:a14="http://schemas.microsoft.com/office/drawing/2010/main"/>
                </a:ext>
              </a:extLst>
            </a:blip>
            <a:srcRect/>
            <a:stretch>
              <a:fillRect/>
            </a:stretch>
          </p:blipFill>
          <p:spPr>
            <a:xfrm>
              <a:off x="-2546340" y="4204504"/>
              <a:ext cx="1299740" cy="324000"/>
            </a:xfrm>
            <a:prstGeom prst="rect">
              <a:avLst/>
            </a:prstGeom>
            <a:ln w="12700" cap="flat">
              <a:noFill/>
              <a:miter lim="400000"/>
            </a:ln>
            <a:effectLst/>
          </p:spPr>
        </p:pic>
      </p:grpSp>
      <p:grpSp>
        <p:nvGrpSpPr>
          <p:cNvPr id="594" name="成组">
            <a:extLst>
              <a:ext uri="{FF2B5EF4-FFF2-40B4-BE49-F238E27FC236}">
                <a16:creationId xmlns:a16="http://schemas.microsoft.com/office/drawing/2014/main" id="{7C924338-B01C-4F36-8172-6311ACD43B10}"/>
              </a:ext>
            </a:extLst>
          </p:cNvPr>
          <p:cNvGrpSpPr/>
          <p:nvPr/>
        </p:nvGrpSpPr>
        <p:grpSpPr>
          <a:xfrm>
            <a:off x="9231215" y="3339605"/>
            <a:ext cx="822519" cy="335480"/>
            <a:chOff x="0" y="0"/>
            <a:chExt cx="2180289" cy="829835"/>
          </a:xfrm>
        </p:grpSpPr>
        <p:sp>
          <p:nvSpPr>
            <p:cNvPr id="595" name="圆角矩形">
              <a:extLst>
                <a:ext uri="{FF2B5EF4-FFF2-40B4-BE49-F238E27FC236}">
                  <a16:creationId xmlns:a16="http://schemas.microsoft.com/office/drawing/2014/main" id="{DB10FF03-0295-4E4E-9D0B-C620D2033532}"/>
                </a:ext>
              </a:extLst>
            </p:cNvPr>
            <p:cNvSpPr/>
            <p:nvPr/>
          </p:nvSpPr>
          <p:spPr>
            <a:xfrm>
              <a:off x="0" y="0"/>
              <a:ext cx="2180290" cy="829836"/>
            </a:xfrm>
            <a:prstGeom prst="roundRect">
              <a:avLst>
                <a:gd name="adj" fmla="val 6710"/>
              </a:avLst>
            </a:prstGeom>
            <a:solidFill>
              <a:srgbClr val="FFFFFF"/>
            </a:solidFill>
            <a:ln w="12700" cap="flat">
              <a:noFill/>
              <a:miter lim="400000"/>
            </a:ln>
            <a:effectLst>
              <a:reflection stA="50000" endPos="40000" dir="5400000" sy="-100000" algn="bl" rotWithShape="0"/>
            </a:effectLst>
          </p:spPr>
          <p:txBody>
            <a:bodyPr wrap="square" lIns="114300" tIns="114300" rIns="114300" bIns="114300" numCol="1" anchor="ctr">
              <a:noAutofit/>
            </a:bodyPr>
            <a:lstStyle/>
            <a:p>
              <a:pPr hangingPunct="0"/>
              <a:endParaRPr sz="900" kern="0">
                <a:solidFill>
                  <a:srgbClr val="000000"/>
                </a:solidFill>
                <a:latin typeface="微软雅黑"/>
                <a:cs typeface="Arial"/>
                <a:sym typeface="Arial"/>
              </a:endParaRPr>
            </a:p>
          </p:txBody>
        </p:sp>
        <p:grpSp>
          <p:nvGrpSpPr>
            <p:cNvPr id="596" name="成组">
              <a:extLst>
                <a:ext uri="{FF2B5EF4-FFF2-40B4-BE49-F238E27FC236}">
                  <a16:creationId xmlns:a16="http://schemas.microsoft.com/office/drawing/2014/main" id="{2C78FF20-A18C-4E1E-AD3E-20ABBD17E2F9}"/>
                </a:ext>
              </a:extLst>
            </p:cNvPr>
            <p:cNvGrpSpPr/>
            <p:nvPr/>
          </p:nvGrpSpPr>
          <p:grpSpPr>
            <a:xfrm>
              <a:off x="445260" y="4584"/>
              <a:ext cx="1289769" cy="825252"/>
              <a:chOff x="0" y="0"/>
              <a:chExt cx="1289767" cy="825250"/>
            </a:xfrm>
          </p:grpSpPr>
          <p:sp>
            <p:nvSpPr>
              <p:cNvPr id="597" name="圆角矩形">
                <a:extLst>
                  <a:ext uri="{FF2B5EF4-FFF2-40B4-BE49-F238E27FC236}">
                    <a16:creationId xmlns:a16="http://schemas.microsoft.com/office/drawing/2014/main" id="{9114B4AD-751F-4C18-9905-F1A222DC06FB}"/>
                  </a:ext>
                </a:extLst>
              </p:cNvPr>
              <p:cNvSpPr/>
              <p:nvPr/>
            </p:nvSpPr>
            <p:spPr>
              <a:xfrm>
                <a:off x="0" y="0"/>
                <a:ext cx="1289768" cy="825251"/>
              </a:xfrm>
              <a:prstGeom prst="roundRect">
                <a:avLst>
                  <a:gd name="adj" fmla="val 6213"/>
                </a:avLst>
              </a:prstGeom>
              <a:solidFill>
                <a:srgbClr val="FFFFFF"/>
              </a:solidFill>
              <a:ln w="12700" cap="flat">
                <a:noFill/>
                <a:miter lim="400000"/>
              </a:ln>
              <a:effectLst/>
            </p:spPr>
            <p:txBody>
              <a:bodyPr wrap="square" lIns="114300" tIns="114300" rIns="114300" bIns="114300" numCol="1" anchor="ctr">
                <a:noAutofit/>
              </a:bodyPr>
              <a:lstStyle/>
              <a:p>
                <a:pPr hangingPunct="0"/>
                <a:endParaRPr sz="900" kern="0">
                  <a:solidFill>
                    <a:srgbClr val="000000"/>
                  </a:solidFill>
                  <a:latin typeface="微软雅黑"/>
                  <a:cs typeface="Arial"/>
                  <a:sym typeface="Arial"/>
                </a:endParaRPr>
              </a:p>
            </p:txBody>
          </p:sp>
          <p:pic>
            <p:nvPicPr>
              <p:cNvPr id="598" name="图片 2" descr="图片 2">
                <a:extLst>
                  <a:ext uri="{FF2B5EF4-FFF2-40B4-BE49-F238E27FC236}">
                    <a16:creationId xmlns:a16="http://schemas.microsoft.com/office/drawing/2014/main" id="{E1683738-4778-4CC1-A3A3-73131E4F6F22}"/>
                  </a:ext>
                </a:extLst>
              </p:cNvPr>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a:off x="215555" y="86058"/>
                <a:ext cx="858709" cy="653117"/>
              </a:xfrm>
              <a:prstGeom prst="rect">
                <a:avLst/>
              </a:prstGeom>
              <a:ln w="12700" cap="flat">
                <a:noFill/>
                <a:miter lim="400000"/>
              </a:ln>
              <a:effectLst/>
            </p:spPr>
          </p:pic>
        </p:grpSp>
      </p:grpSp>
      <p:grpSp>
        <p:nvGrpSpPr>
          <p:cNvPr id="599" name="成组">
            <a:extLst>
              <a:ext uri="{FF2B5EF4-FFF2-40B4-BE49-F238E27FC236}">
                <a16:creationId xmlns:a16="http://schemas.microsoft.com/office/drawing/2014/main" id="{D9C3664C-CD65-4357-8423-54A2E4162D23}"/>
              </a:ext>
            </a:extLst>
          </p:cNvPr>
          <p:cNvGrpSpPr/>
          <p:nvPr/>
        </p:nvGrpSpPr>
        <p:grpSpPr>
          <a:xfrm>
            <a:off x="9243461" y="3762438"/>
            <a:ext cx="817100" cy="388068"/>
            <a:chOff x="0" y="0"/>
            <a:chExt cx="2180289" cy="829835"/>
          </a:xfrm>
        </p:grpSpPr>
        <p:sp>
          <p:nvSpPr>
            <p:cNvPr id="600" name="圆角矩形">
              <a:extLst>
                <a:ext uri="{FF2B5EF4-FFF2-40B4-BE49-F238E27FC236}">
                  <a16:creationId xmlns:a16="http://schemas.microsoft.com/office/drawing/2014/main" id="{BBA6CE48-46A6-4743-8B64-8ACB078C6222}"/>
                </a:ext>
              </a:extLst>
            </p:cNvPr>
            <p:cNvSpPr/>
            <p:nvPr/>
          </p:nvSpPr>
          <p:spPr>
            <a:xfrm>
              <a:off x="0" y="0"/>
              <a:ext cx="2180290" cy="829836"/>
            </a:xfrm>
            <a:prstGeom prst="roundRect">
              <a:avLst>
                <a:gd name="adj" fmla="val 6710"/>
              </a:avLst>
            </a:prstGeom>
            <a:solidFill>
              <a:srgbClr val="FFFFFF"/>
            </a:solidFill>
            <a:ln w="12700" cap="flat">
              <a:noFill/>
              <a:miter lim="400000"/>
            </a:ln>
            <a:effectLst>
              <a:reflection stA="50000" endPos="40000" dir="5400000" sy="-100000" algn="bl" rotWithShape="0"/>
            </a:effectLst>
          </p:spPr>
          <p:txBody>
            <a:bodyPr wrap="square" lIns="114300" tIns="114300" rIns="114300" bIns="114300" numCol="1" anchor="ctr">
              <a:noAutofit/>
            </a:bodyPr>
            <a:lstStyle/>
            <a:p>
              <a:pPr hangingPunct="0"/>
              <a:endParaRPr sz="900" kern="0">
                <a:solidFill>
                  <a:srgbClr val="000000"/>
                </a:solidFill>
                <a:latin typeface="微软雅黑"/>
                <a:cs typeface="Arial"/>
                <a:sym typeface="Arial"/>
              </a:endParaRPr>
            </a:p>
          </p:txBody>
        </p:sp>
        <p:pic>
          <p:nvPicPr>
            <p:cNvPr id="601" name="b318c9f2757c4e9d8aed595e6238697c.jpeg" descr="b318c9f2757c4e9d8aed595e6238697c.jpeg">
              <a:extLst>
                <a:ext uri="{FF2B5EF4-FFF2-40B4-BE49-F238E27FC236}">
                  <a16:creationId xmlns:a16="http://schemas.microsoft.com/office/drawing/2014/main" id="{76A88611-52CF-4C47-B554-4C9F82874CA8}"/>
                </a:ext>
              </a:extLst>
            </p:cNvPr>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a:xfrm>
              <a:off x="294265" y="4584"/>
              <a:ext cx="1591866" cy="825108"/>
            </a:xfrm>
            <a:custGeom>
              <a:avLst/>
              <a:gdLst/>
              <a:ahLst/>
              <a:cxnLst>
                <a:cxn ang="0">
                  <a:pos x="wd2" y="hd2"/>
                </a:cxn>
                <a:cxn ang="5400000">
                  <a:pos x="wd2" y="hd2"/>
                </a:cxn>
                <a:cxn ang="10800000">
                  <a:pos x="wd2" y="hd2"/>
                </a:cxn>
                <a:cxn ang="16200000">
                  <a:pos x="wd2" y="hd2"/>
                </a:cxn>
              </a:cxnLst>
              <a:rect l="0" t="0" r="r" b="b"/>
              <a:pathLst>
                <a:path w="21600" h="21593" extrusionOk="0">
                  <a:moveTo>
                    <a:pt x="1061" y="0"/>
                  </a:moveTo>
                  <a:cubicBezTo>
                    <a:pt x="757" y="0"/>
                    <a:pt x="605" y="4"/>
                    <a:pt x="442" y="104"/>
                  </a:cubicBezTo>
                  <a:cubicBezTo>
                    <a:pt x="262" y="230"/>
                    <a:pt x="119" y="505"/>
                    <a:pt x="54" y="852"/>
                  </a:cubicBezTo>
                  <a:cubicBezTo>
                    <a:pt x="2" y="1169"/>
                    <a:pt x="0" y="1458"/>
                    <a:pt x="0" y="2046"/>
                  </a:cubicBezTo>
                  <a:lnTo>
                    <a:pt x="0" y="19536"/>
                  </a:lnTo>
                  <a:cubicBezTo>
                    <a:pt x="0" y="20134"/>
                    <a:pt x="2" y="20434"/>
                    <a:pt x="54" y="20752"/>
                  </a:cubicBezTo>
                  <a:cubicBezTo>
                    <a:pt x="119" y="21099"/>
                    <a:pt x="262" y="21373"/>
                    <a:pt x="442" y="21499"/>
                  </a:cubicBezTo>
                  <a:cubicBezTo>
                    <a:pt x="606" y="21600"/>
                    <a:pt x="756" y="21593"/>
                    <a:pt x="1061" y="21593"/>
                  </a:cubicBezTo>
                  <a:lnTo>
                    <a:pt x="20528" y="21593"/>
                  </a:lnTo>
                  <a:cubicBezTo>
                    <a:pt x="20838" y="21593"/>
                    <a:pt x="20994" y="21600"/>
                    <a:pt x="21158" y="21499"/>
                  </a:cubicBezTo>
                  <a:cubicBezTo>
                    <a:pt x="21338" y="21373"/>
                    <a:pt x="21481" y="21099"/>
                    <a:pt x="21546" y="20752"/>
                  </a:cubicBezTo>
                  <a:cubicBezTo>
                    <a:pt x="21598" y="20434"/>
                    <a:pt x="21600" y="20135"/>
                    <a:pt x="21600" y="19547"/>
                  </a:cubicBezTo>
                  <a:lnTo>
                    <a:pt x="21600" y="2056"/>
                  </a:lnTo>
                  <a:cubicBezTo>
                    <a:pt x="21600" y="1459"/>
                    <a:pt x="21598" y="1169"/>
                    <a:pt x="21546" y="852"/>
                  </a:cubicBezTo>
                  <a:cubicBezTo>
                    <a:pt x="21481" y="505"/>
                    <a:pt x="21338" y="230"/>
                    <a:pt x="21158" y="104"/>
                  </a:cubicBezTo>
                  <a:cubicBezTo>
                    <a:pt x="20994" y="3"/>
                    <a:pt x="20839" y="0"/>
                    <a:pt x="20534" y="0"/>
                  </a:cubicBezTo>
                  <a:lnTo>
                    <a:pt x="1066" y="0"/>
                  </a:lnTo>
                  <a:lnTo>
                    <a:pt x="1061" y="0"/>
                  </a:lnTo>
                  <a:close/>
                </a:path>
              </a:pathLst>
            </a:custGeom>
            <a:ln w="12700" cap="flat">
              <a:noFill/>
              <a:miter lim="400000"/>
            </a:ln>
            <a:effectLst/>
          </p:spPr>
        </p:pic>
      </p:grpSp>
      <p:grpSp>
        <p:nvGrpSpPr>
          <p:cNvPr id="602" name="成组">
            <a:extLst>
              <a:ext uri="{FF2B5EF4-FFF2-40B4-BE49-F238E27FC236}">
                <a16:creationId xmlns:a16="http://schemas.microsoft.com/office/drawing/2014/main" id="{21382FA7-C701-46AE-AA8D-87DDFB20388B}"/>
              </a:ext>
            </a:extLst>
          </p:cNvPr>
          <p:cNvGrpSpPr/>
          <p:nvPr/>
        </p:nvGrpSpPr>
        <p:grpSpPr>
          <a:xfrm>
            <a:off x="9240752" y="4244202"/>
            <a:ext cx="819809" cy="335480"/>
            <a:chOff x="0" y="0"/>
            <a:chExt cx="2172097" cy="825250"/>
          </a:xfrm>
        </p:grpSpPr>
        <p:sp>
          <p:nvSpPr>
            <p:cNvPr id="603" name="形状">
              <a:extLst>
                <a:ext uri="{FF2B5EF4-FFF2-40B4-BE49-F238E27FC236}">
                  <a16:creationId xmlns:a16="http://schemas.microsoft.com/office/drawing/2014/main" id="{5130D1F9-0722-4DA6-9588-CBCACDD653DA}"/>
                </a:ext>
              </a:extLst>
            </p:cNvPr>
            <p:cNvSpPr/>
            <p:nvPr/>
          </p:nvSpPr>
          <p:spPr>
            <a:xfrm>
              <a:off x="0" y="0"/>
              <a:ext cx="2172098" cy="825251"/>
            </a:xfrm>
            <a:custGeom>
              <a:avLst/>
              <a:gdLst/>
              <a:ahLst/>
              <a:cxnLst>
                <a:cxn ang="0">
                  <a:pos x="wd2" y="hd2"/>
                </a:cxn>
                <a:cxn ang="5400000">
                  <a:pos x="wd2" y="hd2"/>
                </a:cxn>
                <a:cxn ang="10800000">
                  <a:pos x="wd2" y="hd2"/>
                </a:cxn>
                <a:cxn ang="16200000">
                  <a:pos x="wd2" y="hd2"/>
                </a:cxn>
              </a:cxnLst>
              <a:rect l="0" t="0" r="r" b="b"/>
              <a:pathLst>
                <a:path w="21600" h="21600" extrusionOk="0">
                  <a:moveTo>
                    <a:pt x="779" y="0"/>
                  </a:moveTo>
                  <a:lnTo>
                    <a:pt x="20821" y="0"/>
                  </a:lnTo>
                  <a:cubicBezTo>
                    <a:pt x="21044" y="0"/>
                    <a:pt x="21157" y="0"/>
                    <a:pt x="21278" y="101"/>
                  </a:cubicBezTo>
                  <a:cubicBezTo>
                    <a:pt x="21410" y="227"/>
                    <a:pt x="21514" y="500"/>
                    <a:pt x="21562" y="847"/>
                  </a:cubicBezTo>
                  <a:cubicBezTo>
                    <a:pt x="21600" y="1165"/>
                    <a:pt x="21600" y="1463"/>
                    <a:pt x="21600" y="2061"/>
                  </a:cubicBezTo>
                  <a:lnTo>
                    <a:pt x="21600" y="19548"/>
                  </a:lnTo>
                  <a:cubicBezTo>
                    <a:pt x="21600" y="20137"/>
                    <a:pt x="21600" y="20435"/>
                    <a:pt x="21562" y="20753"/>
                  </a:cubicBezTo>
                  <a:cubicBezTo>
                    <a:pt x="21514" y="21100"/>
                    <a:pt x="21410" y="21373"/>
                    <a:pt x="21278" y="21499"/>
                  </a:cubicBezTo>
                  <a:cubicBezTo>
                    <a:pt x="21157" y="21600"/>
                    <a:pt x="21044" y="21600"/>
                    <a:pt x="20817" y="21600"/>
                  </a:cubicBezTo>
                  <a:lnTo>
                    <a:pt x="779" y="21600"/>
                  </a:lnTo>
                  <a:cubicBezTo>
                    <a:pt x="556" y="21600"/>
                    <a:pt x="443" y="21600"/>
                    <a:pt x="322" y="21499"/>
                  </a:cubicBezTo>
                  <a:cubicBezTo>
                    <a:pt x="190" y="21373"/>
                    <a:pt x="86" y="21100"/>
                    <a:pt x="38" y="20753"/>
                  </a:cubicBezTo>
                  <a:cubicBezTo>
                    <a:pt x="0" y="20435"/>
                    <a:pt x="0" y="20137"/>
                    <a:pt x="0" y="19539"/>
                  </a:cubicBezTo>
                  <a:lnTo>
                    <a:pt x="0" y="2052"/>
                  </a:lnTo>
                  <a:cubicBezTo>
                    <a:pt x="0" y="1463"/>
                    <a:pt x="0" y="1165"/>
                    <a:pt x="38" y="847"/>
                  </a:cubicBezTo>
                  <a:cubicBezTo>
                    <a:pt x="86" y="500"/>
                    <a:pt x="190" y="227"/>
                    <a:pt x="322" y="101"/>
                  </a:cubicBezTo>
                  <a:cubicBezTo>
                    <a:pt x="443" y="0"/>
                    <a:pt x="556" y="0"/>
                    <a:pt x="783" y="0"/>
                  </a:cubicBezTo>
                  <a:lnTo>
                    <a:pt x="779" y="0"/>
                  </a:lnTo>
                  <a:close/>
                </a:path>
              </a:pathLst>
            </a:custGeom>
            <a:solidFill>
              <a:srgbClr val="FFFFFF"/>
            </a:solidFill>
            <a:ln w="12700" cap="flat">
              <a:noFill/>
              <a:miter lim="400000"/>
            </a:ln>
            <a:effectLst>
              <a:reflection stA="50000" endPos="40000" dir="5400000" sy="-100000" algn="bl" rotWithShape="0"/>
            </a:effectLst>
          </p:spPr>
          <p:txBody>
            <a:bodyPr wrap="square" lIns="114300" tIns="114300" rIns="114300" bIns="114300" numCol="1" anchor="ctr">
              <a:noAutofit/>
            </a:bodyPr>
            <a:lstStyle/>
            <a:p>
              <a:pPr hangingPunct="0"/>
              <a:endParaRPr sz="900" kern="0">
                <a:solidFill>
                  <a:srgbClr val="000000"/>
                </a:solidFill>
                <a:latin typeface="微软雅黑"/>
                <a:cs typeface="Arial"/>
                <a:sym typeface="Arial"/>
              </a:endParaRPr>
            </a:p>
          </p:txBody>
        </p:sp>
        <p:pic>
          <p:nvPicPr>
            <p:cNvPr id="604" name="下载.png" descr="下载.png">
              <a:extLst>
                <a:ext uri="{FF2B5EF4-FFF2-40B4-BE49-F238E27FC236}">
                  <a16:creationId xmlns:a16="http://schemas.microsoft.com/office/drawing/2014/main" id="{EBC1AF45-E3DF-42B9-9CD5-55A9AD946A84}"/>
                </a:ext>
              </a:extLst>
            </p:cNvPr>
            <p:cNvPicPr>
              <a:picLocks noChangeAspect="1"/>
            </p:cNvPicPr>
            <p:nvPr/>
          </p:nvPicPr>
          <p:blipFill>
            <a:blip r:embed="rId17" cstate="email">
              <a:extLst>
                <a:ext uri="{28A0092B-C50C-407E-A947-70E740481C1C}">
                  <a14:useLocalDpi xmlns:a14="http://schemas.microsoft.com/office/drawing/2010/main"/>
                </a:ext>
              </a:extLst>
            </a:blip>
            <a:srcRect l="10528" r="16145" b="23329"/>
            <a:stretch>
              <a:fillRect/>
            </a:stretch>
          </p:blipFill>
          <p:spPr>
            <a:xfrm>
              <a:off x="171057" y="225797"/>
              <a:ext cx="1830052" cy="373643"/>
            </a:xfrm>
            <a:prstGeom prst="rect">
              <a:avLst/>
            </a:prstGeom>
            <a:ln w="12700" cap="flat">
              <a:noFill/>
              <a:miter lim="400000"/>
            </a:ln>
            <a:effectLst/>
          </p:spPr>
        </p:pic>
      </p:grpSp>
      <p:pic>
        <p:nvPicPr>
          <p:cNvPr id="606" name="图片 6" descr="图片 6">
            <a:extLst>
              <a:ext uri="{FF2B5EF4-FFF2-40B4-BE49-F238E27FC236}">
                <a16:creationId xmlns:a16="http://schemas.microsoft.com/office/drawing/2014/main" id="{0E729E04-C0DC-47C1-9325-36F581325139}"/>
              </a:ext>
            </a:extLst>
          </p:cNvPr>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a:xfrm>
            <a:off x="9231215" y="4690702"/>
            <a:ext cx="829346" cy="314068"/>
          </a:xfrm>
          <a:custGeom>
            <a:avLst/>
            <a:gdLst/>
            <a:ahLst/>
            <a:cxnLst>
              <a:cxn ang="0">
                <a:pos x="wd2" y="hd2"/>
              </a:cxn>
              <a:cxn ang="5400000">
                <a:pos x="wd2" y="hd2"/>
              </a:cxn>
              <a:cxn ang="10800000">
                <a:pos x="wd2" y="hd2"/>
              </a:cxn>
              <a:cxn ang="16200000">
                <a:pos x="wd2" y="hd2"/>
              </a:cxn>
            </a:cxnLst>
            <a:rect l="0" t="0" r="r" b="b"/>
            <a:pathLst>
              <a:path w="21600" h="21593" extrusionOk="0">
                <a:moveTo>
                  <a:pt x="775" y="0"/>
                </a:moveTo>
                <a:cubicBezTo>
                  <a:pt x="553" y="0"/>
                  <a:pt x="442" y="4"/>
                  <a:pt x="323" y="104"/>
                </a:cubicBezTo>
                <a:cubicBezTo>
                  <a:pt x="191" y="230"/>
                  <a:pt x="87" y="505"/>
                  <a:pt x="39" y="852"/>
                </a:cubicBezTo>
                <a:cubicBezTo>
                  <a:pt x="1" y="1169"/>
                  <a:pt x="0" y="1458"/>
                  <a:pt x="0" y="2046"/>
                </a:cubicBezTo>
                <a:lnTo>
                  <a:pt x="0" y="19536"/>
                </a:lnTo>
                <a:cubicBezTo>
                  <a:pt x="0" y="20134"/>
                  <a:pt x="1" y="20434"/>
                  <a:pt x="39" y="20752"/>
                </a:cubicBezTo>
                <a:cubicBezTo>
                  <a:pt x="87" y="21099"/>
                  <a:pt x="191" y="21373"/>
                  <a:pt x="323" y="21499"/>
                </a:cubicBezTo>
                <a:cubicBezTo>
                  <a:pt x="443" y="21600"/>
                  <a:pt x="552" y="21593"/>
                  <a:pt x="775" y="21593"/>
                </a:cubicBezTo>
                <a:lnTo>
                  <a:pt x="20821" y="21593"/>
                </a:lnTo>
                <a:cubicBezTo>
                  <a:pt x="21047" y="21593"/>
                  <a:pt x="21157" y="21600"/>
                  <a:pt x="21277" y="21499"/>
                </a:cubicBezTo>
                <a:cubicBezTo>
                  <a:pt x="21409" y="21373"/>
                  <a:pt x="21513" y="21099"/>
                  <a:pt x="21561" y="20752"/>
                </a:cubicBezTo>
                <a:cubicBezTo>
                  <a:pt x="21599" y="20434"/>
                  <a:pt x="21600" y="20135"/>
                  <a:pt x="21600" y="19547"/>
                </a:cubicBezTo>
                <a:lnTo>
                  <a:pt x="21600" y="2056"/>
                </a:lnTo>
                <a:cubicBezTo>
                  <a:pt x="21600" y="1459"/>
                  <a:pt x="21599" y="1169"/>
                  <a:pt x="21561" y="852"/>
                </a:cubicBezTo>
                <a:cubicBezTo>
                  <a:pt x="21513" y="505"/>
                  <a:pt x="21409" y="230"/>
                  <a:pt x="21277" y="104"/>
                </a:cubicBezTo>
                <a:cubicBezTo>
                  <a:pt x="21157" y="3"/>
                  <a:pt x="21048" y="0"/>
                  <a:pt x="20825" y="0"/>
                </a:cubicBezTo>
                <a:lnTo>
                  <a:pt x="779" y="0"/>
                </a:lnTo>
                <a:lnTo>
                  <a:pt x="775" y="0"/>
                </a:lnTo>
                <a:close/>
              </a:path>
            </a:pathLst>
          </a:custGeom>
          <a:ln w="12700" cap="flat">
            <a:noFill/>
            <a:miter lim="400000"/>
          </a:ln>
          <a:effectLst>
            <a:reflection stA="50000" endPos="40000" dir="5400000" sy="-100000" algn="bl" rotWithShape="0"/>
          </a:effectLst>
        </p:spPr>
      </p:pic>
      <p:sp>
        <p:nvSpPr>
          <p:cNvPr id="607" name="矩形 26">
            <a:extLst>
              <a:ext uri="{FF2B5EF4-FFF2-40B4-BE49-F238E27FC236}">
                <a16:creationId xmlns:a16="http://schemas.microsoft.com/office/drawing/2014/main" id="{141DAA1B-8814-4821-8E18-5C854C1BFB30}"/>
              </a:ext>
            </a:extLst>
          </p:cNvPr>
          <p:cNvSpPr/>
          <p:nvPr/>
        </p:nvSpPr>
        <p:spPr>
          <a:xfrm>
            <a:off x="10016668" y="3008798"/>
            <a:ext cx="1734702" cy="251543"/>
          </a:xfrm>
          <a:prstGeom prst="rect">
            <a:avLst/>
          </a:prstGeom>
        </p:spPr>
        <p:txBody>
          <a:bodyPr wrap="square">
            <a:spAutoFit/>
          </a:bodyPr>
          <a:lstStyle/>
          <a:p>
            <a:pPr defTabSz="365349"/>
            <a:r>
              <a:rPr lang="en-US" altLang="zh-CN" sz="1000">
                <a:solidFill>
                  <a:srgbClr val="5BFFFF"/>
                </a:solidFill>
                <a:latin typeface="微软雅黑" panose="020B0503020204020204" pitchFamily="34" charset="-122"/>
                <a:ea typeface="微软雅黑" panose="020B0503020204020204" pitchFamily="34" charset="-122"/>
                <a:sym typeface="Wingdings" panose="05000000000000000000" pitchFamily="2" charset="2"/>
              </a:rPr>
              <a:t>59% MySQL latency</a:t>
            </a:r>
            <a:endParaRPr lang="zh-CN" altLang="en-US" sz="1000">
              <a:solidFill>
                <a:srgbClr val="5BFFFF"/>
              </a:solidFill>
              <a:latin typeface="微软雅黑" panose="020B0503020204020204" pitchFamily="34" charset="-122"/>
              <a:ea typeface="微软雅黑" panose="020B0503020204020204" pitchFamily="34" charset="-122"/>
            </a:endParaRPr>
          </a:p>
        </p:txBody>
      </p:sp>
      <p:sp>
        <p:nvSpPr>
          <p:cNvPr id="608" name="矩形 26">
            <a:extLst>
              <a:ext uri="{FF2B5EF4-FFF2-40B4-BE49-F238E27FC236}">
                <a16:creationId xmlns:a16="http://schemas.microsoft.com/office/drawing/2014/main" id="{BC50708B-A364-42DD-A2E5-3859FC42D028}"/>
              </a:ext>
            </a:extLst>
          </p:cNvPr>
          <p:cNvSpPr/>
          <p:nvPr/>
        </p:nvSpPr>
        <p:spPr>
          <a:xfrm>
            <a:off x="10021584" y="3377459"/>
            <a:ext cx="1734702" cy="251543"/>
          </a:xfrm>
          <a:prstGeom prst="rect">
            <a:avLst/>
          </a:prstGeom>
        </p:spPr>
        <p:txBody>
          <a:bodyPr wrap="square">
            <a:spAutoFit/>
          </a:bodyPr>
          <a:lstStyle/>
          <a:p>
            <a:pPr defTabSz="365349"/>
            <a:r>
              <a:rPr lang="en-US" altLang="zh-CN" sz="1000">
                <a:solidFill>
                  <a:srgbClr val="5BFFFF"/>
                </a:solidFill>
                <a:latin typeface="微软雅黑" panose="020B0503020204020204" pitchFamily="34" charset="-122"/>
                <a:ea typeface="微软雅黑" panose="020B0503020204020204" pitchFamily="34" charset="-122"/>
                <a:sym typeface="Wingdings" panose="05000000000000000000" pitchFamily="2" charset="2"/>
              </a:rPr>
              <a:t>30% BBS Throughput</a:t>
            </a:r>
            <a:endParaRPr lang="zh-CN" altLang="en-US" sz="1000">
              <a:solidFill>
                <a:srgbClr val="5BFFFF"/>
              </a:solidFill>
              <a:latin typeface="微软雅黑" panose="020B0503020204020204" pitchFamily="34" charset="-122"/>
              <a:ea typeface="微软雅黑" panose="020B0503020204020204" pitchFamily="34" charset="-122"/>
            </a:endParaRPr>
          </a:p>
        </p:txBody>
      </p:sp>
      <p:sp>
        <p:nvSpPr>
          <p:cNvPr id="609" name="矩形 26">
            <a:extLst>
              <a:ext uri="{FF2B5EF4-FFF2-40B4-BE49-F238E27FC236}">
                <a16:creationId xmlns:a16="http://schemas.microsoft.com/office/drawing/2014/main" id="{2FF6BF9C-19C3-413C-BC95-9F5E604FCE73}"/>
              </a:ext>
            </a:extLst>
          </p:cNvPr>
          <p:cNvSpPr/>
          <p:nvPr/>
        </p:nvSpPr>
        <p:spPr>
          <a:xfrm>
            <a:off x="10026194" y="3726662"/>
            <a:ext cx="1734702" cy="400110"/>
          </a:xfrm>
          <a:prstGeom prst="rect">
            <a:avLst/>
          </a:prstGeom>
        </p:spPr>
        <p:txBody>
          <a:bodyPr wrap="square">
            <a:spAutoFit/>
          </a:bodyPr>
          <a:lstStyle/>
          <a:p>
            <a:pPr defTabSz="365349"/>
            <a:r>
              <a:rPr lang="en-US" altLang="zh-CN" sz="1000">
                <a:solidFill>
                  <a:srgbClr val="5BFFFF"/>
                </a:solidFill>
                <a:latin typeface="微软雅黑" panose="020B0503020204020204" pitchFamily="34" charset="-122"/>
                <a:ea typeface="微软雅黑" panose="020B0503020204020204" pitchFamily="34" charset="-122"/>
                <a:sym typeface="Wingdings" panose="05000000000000000000" pitchFamily="2" charset="2"/>
              </a:rPr>
              <a:t>120% TPC DS Query 70 Throughput</a:t>
            </a:r>
            <a:endParaRPr lang="zh-CN" altLang="en-US" sz="1000">
              <a:solidFill>
                <a:srgbClr val="5BFFFF"/>
              </a:solidFill>
              <a:latin typeface="微软雅黑" panose="020B0503020204020204" pitchFamily="34" charset="-122"/>
              <a:ea typeface="微软雅黑" panose="020B0503020204020204" pitchFamily="34" charset="-122"/>
            </a:endParaRPr>
          </a:p>
        </p:txBody>
      </p:sp>
      <p:sp>
        <p:nvSpPr>
          <p:cNvPr id="610" name="矩形 26">
            <a:extLst>
              <a:ext uri="{FF2B5EF4-FFF2-40B4-BE49-F238E27FC236}">
                <a16:creationId xmlns:a16="http://schemas.microsoft.com/office/drawing/2014/main" id="{97CE73EB-7DD8-4753-829B-5E918647227E}"/>
              </a:ext>
            </a:extLst>
          </p:cNvPr>
          <p:cNvSpPr/>
          <p:nvPr/>
        </p:nvSpPr>
        <p:spPr>
          <a:xfrm>
            <a:off x="10029186" y="4212028"/>
            <a:ext cx="1734702" cy="400110"/>
          </a:xfrm>
          <a:prstGeom prst="rect">
            <a:avLst/>
          </a:prstGeom>
        </p:spPr>
        <p:txBody>
          <a:bodyPr wrap="square">
            <a:spAutoFit/>
          </a:bodyPr>
          <a:lstStyle/>
          <a:p>
            <a:pPr defTabSz="365349"/>
            <a:r>
              <a:rPr lang="en-US" altLang="zh-CN" sz="1000">
                <a:solidFill>
                  <a:srgbClr val="5BFFFF"/>
                </a:solidFill>
                <a:latin typeface="微软雅黑" panose="020B0503020204020204" pitchFamily="34" charset="-122"/>
                <a:ea typeface="微软雅黑" panose="020B0503020204020204" pitchFamily="34" charset="-122"/>
                <a:sym typeface="Wingdings" panose="05000000000000000000" pitchFamily="2" charset="2"/>
              </a:rPr>
              <a:t>30% Data Management Platform Data Backup </a:t>
            </a:r>
            <a:endParaRPr lang="zh-CN" altLang="en-US" sz="1000">
              <a:solidFill>
                <a:srgbClr val="5BFFFF"/>
              </a:solidFill>
              <a:latin typeface="微软雅黑" panose="020B0503020204020204" pitchFamily="34" charset="-122"/>
              <a:ea typeface="微软雅黑" panose="020B0503020204020204" pitchFamily="34" charset="-122"/>
            </a:endParaRPr>
          </a:p>
        </p:txBody>
      </p:sp>
      <p:sp>
        <p:nvSpPr>
          <p:cNvPr id="611" name="矩形 26">
            <a:extLst>
              <a:ext uri="{FF2B5EF4-FFF2-40B4-BE49-F238E27FC236}">
                <a16:creationId xmlns:a16="http://schemas.microsoft.com/office/drawing/2014/main" id="{9AB128D0-D495-4055-A2C7-BEA47105A577}"/>
              </a:ext>
            </a:extLst>
          </p:cNvPr>
          <p:cNvSpPr/>
          <p:nvPr/>
        </p:nvSpPr>
        <p:spPr>
          <a:xfrm>
            <a:off x="10026194" y="4665571"/>
            <a:ext cx="1861294" cy="400110"/>
          </a:xfrm>
          <a:prstGeom prst="rect">
            <a:avLst/>
          </a:prstGeom>
        </p:spPr>
        <p:txBody>
          <a:bodyPr wrap="square">
            <a:spAutoFit/>
          </a:bodyPr>
          <a:lstStyle/>
          <a:p>
            <a:pPr defTabSz="365349"/>
            <a:r>
              <a:rPr lang="en-US" altLang="zh-CN" sz="1000">
                <a:solidFill>
                  <a:srgbClr val="5BFFFF"/>
                </a:solidFill>
                <a:latin typeface="微软雅黑" panose="020B0503020204020204" pitchFamily="34" charset="-122"/>
                <a:ea typeface="微软雅黑" panose="020B0503020204020204" pitchFamily="34" charset="-122"/>
                <a:sym typeface="Wingdings" panose="05000000000000000000" pitchFamily="2" charset="2"/>
              </a:rPr>
              <a:t>30% Distributed Storage System Power Usage</a:t>
            </a:r>
            <a:endParaRPr lang="zh-CN" altLang="en-US" sz="1000">
              <a:solidFill>
                <a:srgbClr val="5BFFFF"/>
              </a:solidFill>
              <a:latin typeface="微软雅黑" panose="020B0503020204020204" pitchFamily="34" charset="-122"/>
              <a:ea typeface="微软雅黑" panose="020B0503020204020204" pitchFamily="34" charset="-122"/>
            </a:endParaRPr>
          </a:p>
        </p:txBody>
      </p:sp>
      <p:sp>
        <p:nvSpPr>
          <p:cNvPr id="612" name="1074567946">
            <a:extLst>
              <a:ext uri="{FF2B5EF4-FFF2-40B4-BE49-F238E27FC236}">
                <a16:creationId xmlns:a16="http://schemas.microsoft.com/office/drawing/2014/main" id="{DBD68A43-A30F-435E-8B67-35A0415BC59F}"/>
              </a:ext>
            </a:extLst>
          </p:cNvPr>
          <p:cNvSpPr txBox="1"/>
          <p:nvPr/>
        </p:nvSpPr>
        <p:spPr>
          <a:xfrm>
            <a:off x="5268678" y="1100357"/>
            <a:ext cx="2778196" cy="265264"/>
          </a:xfrm>
          <a:prstGeom prst="rect">
            <a:avLst/>
          </a:prstGeom>
          <a:ln w="12700">
            <a:miter lim="400000"/>
          </a:ln>
          <a:extLst>
            <a:ext uri="{C572A759-6A51-4108-AA02-DFA0A04FC94B}">
              <ma14:wrappingTextBoxFlag xmlns:ma14="http://schemas.microsoft.com/office/mac/drawingml/2011/main" xmlns="" val="1"/>
            </a:ext>
          </a:extLst>
        </p:spPr>
        <p:txBody>
          <a:bodyPr wrap="square" lIns="9588" tIns="9588" rIns="9588" bIns="9588" anchor="ctr">
            <a:spAutoFit/>
          </a:bodyPr>
          <a:lstStyle>
            <a:defPPr>
              <a:defRPr lang="en-US"/>
            </a:defPPr>
            <a:lvl1pPr algn="ctr" defTabSz="1076207" hangingPunct="0">
              <a:defRPr sz="2000" b="0" kern="0">
                <a:solidFill>
                  <a:srgbClr val="1AA8A1"/>
                </a:solidFill>
                <a:latin typeface="微软雅黑" panose="020B0503020204020204" pitchFamily="34" charset="-122"/>
                <a:ea typeface="微软雅黑" panose="020B0503020204020204" pitchFamily="34" charset="-122"/>
                <a:cs typeface="FZLanTingHeiS-R-GB"/>
              </a:defRPr>
            </a:lvl1pPr>
          </a:lstStyle>
          <a:p>
            <a:pPr marL="0" marR="0" lvl="0" indent="0" algn="ctr" defTabSz="1076207" eaLnBrk="1" fontAlgn="auto" latinLnBrk="0" hangingPunct="0">
              <a:lnSpc>
                <a:spcPct val="100000"/>
              </a:lnSpc>
              <a:spcBef>
                <a:spcPts val="0"/>
              </a:spcBef>
              <a:spcAft>
                <a:spcPts val="0"/>
              </a:spcAft>
              <a:buClrTx/>
              <a:buSzTx/>
              <a:buFontTx/>
              <a:buNone/>
              <a:tabLst/>
              <a:defRPr/>
            </a:pPr>
            <a:r>
              <a:rPr lang="en-US" sz="1598">
                <a:solidFill>
                  <a:schemeClr val="tx2"/>
                </a:solidFill>
              </a:rPr>
              <a:t>Investment and Actions</a:t>
            </a:r>
            <a:endParaRPr kumimoji="0" sz="1598"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198" name="Content Placeholder 2">
            <a:extLst>
              <a:ext uri="{FF2B5EF4-FFF2-40B4-BE49-F238E27FC236}">
                <a16:creationId xmlns:a16="http://schemas.microsoft.com/office/drawing/2014/main" id="{BA6AFE06-FB18-42EB-BE9E-8DC11380D668}"/>
              </a:ext>
            </a:extLst>
          </p:cNvPr>
          <p:cNvSpPr>
            <a:spLocks noGrp="1"/>
          </p:cNvSpPr>
          <p:nvPr>
            <p:ph idx="1"/>
          </p:nvPr>
        </p:nvSpPr>
        <p:spPr>
          <a:xfrm>
            <a:off x="323563" y="530115"/>
            <a:ext cx="11284660" cy="460956"/>
          </a:xfrm>
        </p:spPr>
        <p:txBody>
          <a:bodyPr>
            <a:noAutofit/>
          </a:bodyPr>
          <a:lstStyle/>
          <a:p>
            <a:pPr>
              <a:buFont typeface="Wingdings" panose="05000000000000000000" pitchFamily="2" charset="2"/>
              <a:buChar char="ü"/>
            </a:pPr>
            <a:r>
              <a:rPr lang="en-US" sz="1600"/>
              <a:t>ARM64/KunPeng Computing Enabler, Focus on Processor and Cloud Services, Stick to Partners First,</a:t>
            </a:r>
            <a:r>
              <a:rPr lang="zh-CN" altLang="en-US" sz="1600"/>
              <a:t> </a:t>
            </a:r>
            <a:r>
              <a:rPr lang="en-US" altLang="zh-CN" sz="1600"/>
              <a:t>W</a:t>
            </a:r>
            <a:r>
              <a:rPr lang="en-US" sz="1600"/>
              <a:t>ill not compete with partners, will invest $200M in 2020 and $400M+ in next 5 years in fostering ARM64/KunPeng Computing Ecosystem</a:t>
            </a:r>
          </a:p>
        </p:txBody>
      </p:sp>
      <p:graphicFrame>
        <p:nvGraphicFramePr>
          <p:cNvPr id="200" name="Diagram 199">
            <a:extLst>
              <a:ext uri="{FF2B5EF4-FFF2-40B4-BE49-F238E27FC236}">
                <a16:creationId xmlns:a16="http://schemas.microsoft.com/office/drawing/2014/main" id="{2A0E1F36-3C72-4113-BF88-96BD7D85A568}"/>
              </a:ext>
            </a:extLst>
          </p:cNvPr>
          <p:cNvGraphicFramePr/>
          <p:nvPr>
            <p:extLst>
              <p:ext uri="{D42A27DB-BD31-4B8C-83A1-F6EECF244321}">
                <p14:modId xmlns:p14="http://schemas.microsoft.com/office/powerpoint/2010/main" val="3800511890"/>
              </p:ext>
            </p:extLst>
          </p:nvPr>
        </p:nvGraphicFramePr>
        <p:xfrm>
          <a:off x="-31534" y="6502501"/>
          <a:ext cx="5703479" cy="37594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1442202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73EF-F447-CA4C-ACA1-5A33FCE98579}"/>
              </a:ext>
            </a:extLst>
          </p:cNvPr>
          <p:cNvSpPr>
            <a:spLocks noGrp="1"/>
          </p:cNvSpPr>
          <p:nvPr>
            <p:ph type="ctrTitle"/>
          </p:nvPr>
        </p:nvSpPr>
        <p:spPr/>
        <p:txBody>
          <a:bodyPr>
            <a:normAutofit/>
          </a:bodyPr>
          <a:lstStyle/>
          <a:p>
            <a:r>
              <a:rPr lang="en-US" b="1">
                <a:latin typeface="Avenir Next Demi Bold" panose="020B0503020202020204" pitchFamily="34" charset="0"/>
              </a:rPr>
              <a:t>SODA FOUNDATION</a:t>
            </a:r>
          </a:p>
        </p:txBody>
      </p:sp>
      <p:sp>
        <p:nvSpPr>
          <p:cNvPr id="3" name="Subtitle 2">
            <a:extLst>
              <a:ext uri="{FF2B5EF4-FFF2-40B4-BE49-F238E27FC236}">
                <a16:creationId xmlns:a16="http://schemas.microsoft.com/office/drawing/2014/main" id="{48BA3864-B153-1042-8F9D-AD352B3D1FE8}"/>
              </a:ext>
            </a:extLst>
          </p:cNvPr>
          <p:cNvSpPr>
            <a:spLocks noGrp="1"/>
          </p:cNvSpPr>
          <p:nvPr>
            <p:ph type="subTitle" idx="1"/>
          </p:nvPr>
        </p:nvSpPr>
        <p:spPr/>
        <p:txBody>
          <a:bodyPr>
            <a:normAutofit/>
          </a:bodyPr>
          <a:lstStyle/>
          <a:p>
            <a:r>
              <a:rPr lang="en-US">
                <a:solidFill>
                  <a:schemeClr val="tx1"/>
                </a:solidFill>
                <a:latin typeface="Avenir Next" panose="020B0503020202020204" pitchFamily="34" charset="0"/>
                <a:cs typeface="Arial" panose="020B0604020202020204" pitchFamily="34" charset="0"/>
              </a:rPr>
              <a:t>one data framework, infinite possibilities</a:t>
            </a:r>
            <a:endParaRPr lang="en-US">
              <a:latin typeface="Avenir Next" panose="020B0503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EFEFD72-FC3B-7547-9585-DF1C1344FE0E}"/>
              </a:ext>
            </a:extLst>
          </p:cNvPr>
          <p:cNvSpPr txBox="1"/>
          <p:nvPr/>
        </p:nvSpPr>
        <p:spPr>
          <a:xfrm>
            <a:off x="4546535" y="4655128"/>
            <a:ext cx="3098925" cy="1015663"/>
          </a:xfrm>
          <a:prstGeom prst="rect">
            <a:avLst/>
          </a:prstGeom>
          <a:noFill/>
          <a:ln w="12700">
            <a:noFill/>
          </a:ln>
        </p:spPr>
        <p:txBody>
          <a:bodyPr wrap="none" rtlCol="0">
            <a:spAutoFit/>
          </a:bodyPr>
          <a:lstStyle/>
          <a:p>
            <a:pPr algn="ctr">
              <a:lnSpc>
                <a:spcPct val="150000"/>
              </a:lnSpc>
            </a:pPr>
            <a:r>
              <a:rPr lang="en-US" sz="1400" spc="300">
                <a:latin typeface="Avenir Next" panose="020B0503020202020204" pitchFamily="34" charset="0"/>
              </a:rPr>
              <a:t>STEVEN TAN</a:t>
            </a:r>
          </a:p>
          <a:p>
            <a:pPr algn="ctr">
              <a:lnSpc>
                <a:spcPct val="150000"/>
              </a:lnSpc>
            </a:pPr>
            <a:r>
              <a:rPr lang="en-US" sz="1000" spc="300">
                <a:latin typeface="Avenir Next" panose="020B0503020202020204" pitchFamily="34" charset="0"/>
              </a:rPr>
              <a:t>SODA FOUNDATION CHAIRMAN</a:t>
            </a:r>
          </a:p>
          <a:p>
            <a:pPr algn="ctr"/>
            <a:r>
              <a:rPr lang="en-US" sz="1200">
                <a:latin typeface="Avenir Next" panose="020B0503020202020204" pitchFamily="34" charset="0"/>
              </a:rPr>
              <a:t>steven@sodafoundation.io</a:t>
            </a:r>
          </a:p>
          <a:p>
            <a:pPr algn="ctr"/>
            <a:r>
              <a:rPr lang="en-US" sz="1200">
                <a:latin typeface="Avenir Next" panose="020B0503020202020204" pitchFamily="34" charset="0"/>
              </a:rPr>
              <a:t>@stevenphtan</a:t>
            </a:r>
          </a:p>
        </p:txBody>
      </p:sp>
    </p:spTree>
    <p:extLst>
      <p:ext uri="{BB962C8B-B14F-4D97-AF65-F5344CB8AC3E}">
        <p14:creationId xmlns:p14="http://schemas.microsoft.com/office/powerpoint/2010/main" val="61272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542440" y="8437"/>
            <a:ext cx="11395559" cy="1134161"/>
          </a:xfrm>
        </p:spPr>
        <p:txBody>
          <a:bodyPr/>
          <a:lstStyle/>
          <a:p>
            <a:r>
              <a:rPr lang="en-US" i="1"/>
              <a:t>SODA for Open Autonomous Data Management</a:t>
            </a:r>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542441" y="1542840"/>
            <a:ext cx="11158779" cy="4351338"/>
          </a:xfrm>
        </p:spPr>
        <p:txBody>
          <a:bodyPr vert="horz" lIns="91440" tIns="45720" rIns="91440" bIns="45720" rtlCol="0" anchor="t">
            <a:normAutofit/>
          </a:bodyPr>
          <a:lstStyle/>
          <a:p>
            <a:pPr marL="0" indent="0">
              <a:buNone/>
            </a:pPr>
            <a:r>
              <a:rPr lang="en-US" b="1"/>
              <a:t>Key Messages</a:t>
            </a:r>
          </a:p>
          <a:p>
            <a:r>
              <a:rPr lang="en-US" err="1">
                <a:solidFill>
                  <a:schemeClr val="tx2"/>
                </a:solidFill>
                <a:cs typeface="Arial"/>
              </a:rPr>
              <a:t>OpenSDS</a:t>
            </a:r>
            <a:r>
              <a:rPr lang="en-US">
                <a:solidFill>
                  <a:schemeClr val="tx2"/>
                </a:solidFill>
                <a:cs typeface="Arial"/>
              </a:rPr>
              <a:t> is a Linux Foundation open source project initiated by Huawei to address the challenges of storage integration in the cloud era </a:t>
            </a:r>
          </a:p>
          <a:p>
            <a:endParaRPr lang="en-US" dirty="0">
              <a:solidFill>
                <a:schemeClr val="tx2"/>
              </a:solidFill>
              <a:cs typeface="Arial"/>
            </a:endParaRPr>
          </a:p>
          <a:p>
            <a:r>
              <a:rPr lang="en-US">
                <a:solidFill>
                  <a:schemeClr val="tx2"/>
                </a:solidFill>
              </a:rPr>
              <a:t>New data-centric trends such as machine learning and IoT created new challenges for users beyond storage</a:t>
            </a:r>
            <a:endParaRPr lang="en-US">
              <a:solidFill>
                <a:schemeClr val="tx2"/>
              </a:solidFill>
              <a:cs typeface="Arial"/>
            </a:endParaRPr>
          </a:p>
          <a:p>
            <a:endParaRPr lang="en-US" dirty="0">
              <a:solidFill>
                <a:schemeClr val="tx2"/>
              </a:solidFill>
              <a:cs typeface="Arial"/>
            </a:endParaRPr>
          </a:p>
          <a:p>
            <a:r>
              <a:rPr lang="en-US">
                <a:solidFill>
                  <a:schemeClr val="tx2"/>
                </a:solidFill>
              </a:rPr>
              <a:t>The</a:t>
            </a:r>
            <a:r>
              <a:rPr lang="en-US">
                <a:solidFill>
                  <a:schemeClr val="tx2"/>
                </a:solidFill>
                <a:cs typeface="Arial"/>
              </a:rPr>
              <a:t> SODA Foundation is a transformation of the </a:t>
            </a:r>
            <a:r>
              <a:rPr lang="en-US" err="1">
                <a:solidFill>
                  <a:schemeClr val="tx2"/>
                </a:solidFill>
                <a:cs typeface="Arial"/>
              </a:rPr>
              <a:t>OpenSDS</a:t>
            </a:r>
            <a:r>
              <a:rPr lang="en-US">
                <a:solidFill>
                  <a:schemeClr val="tx2"/>
                </a:solidFill>
                <a:cs typeface="Arial"/>
              </a:rPr>
              <a:t> project to address overall data challenges with a data framework to build an ecosystem for data and storage</a:t>
            </a:r>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5</a:t>
            </a:fld>
            <a:endParaRPr lang="en-US"/>
          </a:p>
        </p:txBody>
      </p:sp>
      <p:graphicFrame>
        <p:nvGraphicFramePr>
          <p:cNvPr id="8" name="Diagram 7">
            <a:extLst>
              <a:ext uri="{FF2B5EF4-FFF2-40B4-BE49-F238E27FC236}">
                <a16:creationId xmlns:a16="http://schemas.microsoft.com/office/drawing/2014/main" id="{3A64BD15-55B4-48F5-8B96-1E4FC7816485}"/>
              </a:ext>
            </a:extLst>
          </p:cNvPr>
          <p:cNvGraphicFramePr/>
          <p:nvPr>
            <p:extLst>
              <p:ext uri="{D42A27DB-BD31-4B8C-83A1-F6EECF244321}">
                <p14:modId xmlns:p14="http://schemas.microsoft.com/office/powerpoint/2010/main" val="4081295622"/>
              </p:ext>
            </p:extLst>
          </p:nvPr>
        </p:nvGraphicFramePr>
        <p:xfrm>
          <a:off x="0" y="6332636"/>
          <a:ext cx="5852159"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0464131"/>
      </p:ext>
    </p:extLst>
  </p:cSld>
  <p:clrMapOvr>
    <a:masterClrMapping/>
  </p:clrMapOvr>
  <mc:AlternateContent xmlns:mc="http://schemas.openxmlformats.org/markup-compatibility/2006" xmlns:p14="http://schemas.microsoft.com/office/powerpoint/2010/main">
    <mc:Choice Requires="p14">
      <p:transition spd="slow" p14:dur="2000" advTm="124008"/>
    </mc:Choice>
    <mc:Fallback xmlns="">
      <p:transition spd="slow" advTm="1240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41">
            <a:extLst>
              <a:ext uri="{FF2B5EF4-FFF2-40B4-BE49-F238E27FC236}">
                <a16:creationId xmlns:a16="http://schemas.microsoft.com/office/drawing/2014/main" id="{ABF4F42E-CF26-0247-A872-ACCD29EEACEA}"/>
              </a:ext>
            </a:extLst>
          </p:cNvPr>
          <p:cNvSpPr>
            <a:spLocks noGrp="1"/>
          </p:cNvSpPr>
          <p:nvPr>
            <p:ph idx="1"/>
          </p:nvPr>
        </p:nvSpPr>
        <p:spPr>
          <a:xfrm>
            <a:off x="6736080" y="3588544"/>
            <a:ext cx="4815840" cy="2464783"/>
          </a:xfrm>
        </p:spPr>
        <p:txBody>
          <a:bodyPr>
            <a:noAutofit/>
          </a:bodyPr>
          <a:lstStyle/>
          <a:p>
            <a:pPr marL="0" indent="0">
              <a:lnSpc>
                <a:spcPct val="100000"/>
              </a:lnSpc>
              <a:spcBef>
                <a:spcPts val="1800"/>
              </a:spcBef>
              <a:buNone/>
            </a:pPr>
            <a:r>
              <a:rPr lang="en-US" sz="1400" spc="300" dirty="0">
                <a:solidFill>
                  <a:schemeClr val="tx1"/>
                </a:solidFill>
                <a:highlight>
                  <a:srgbClr val="FFFFFF"/>
                </a:highlight>
              </a:rPr>
              <a:t>MISSION</a:t>
            </a:r>
          </a:p>
          <a:p>
            <a:pPr>
              <a:lnSpc>
                <a:spcPct val="100000"/>
              </a:lnSpc>
              <a:spcBef>
                <a:spcPts val="1800"/>
              </a:spcBef>
            </a:pPr>
            <a:r>
              <a:rPr lang="en-US" sz="1400" dirty="0">
                <a:highlight>
                  <a:srgbClr val="FFFFFF"/>
                </a:highlight>
              </a:rPr>
              <a:t>To foster an ecosystem of open source data management and storage software for data autonomy</a:t>
            </a:r>
          </a:p>
          <a:p>
            <a:pPr>
              <a:lnSpc>
                <a:spcPct val="100000"/>
              </a:lnSpc>
              <a:spcBef>
                <a:spcPts val="1800"/>
              </a:spcBef>
            </a:pPr>
            <a:r>
              <a:rPr lang="en-US" sz="1400" dirty="0">
                <a:highlight>
                  <a:srgbClr val="FFFFFF"/>
                </a:highlight>
              </a:rPr>
              <a:t>To offer a neutral forum for cross-projects collaboration and integration</a:t>
            </a:r>
          </a:p>
          <a:p>
            <a:pPr>
              <a:lnSpc>
                <a:spcPct val="100000"/>
              </a:lnSpc>
              <a:spcBef>
                <a:spcPts val="1800"/>
              </a:spcBef>
            </a:pPr>
            <a:r>
              <a:rPr lang="en-US" sz="1400" dirty="0">
                <a:highlight>
                  <a:srgbClr val="FFFFFF"/>
                </a:highlight>
              </a:rPr>
              <a:t>To provide end users quality end-to-end solutions </a:t>
            </a:r>
          </a:p>
          <a:p>
            <a:pPr marL="0" indent="0" algn="just">
              <a:lnSpc>
                <a:spcPct val="150000"/>
              </a:lnSpc>
              <a:spcBef>
                <a:spcPts val="0"/>
              </a:spcBef>
              <a:buNone/>
            </a:pPr>
            <a:endParaRPr lang="en-US" sz="1600" dirty="0"/>
          </a:p>
          <a:p>
            <a:pPr marL="0" indent="0" algn="just">
              <a:lnSpc>
                <a:spcPct val="150000"/>
              </a:lnSpc>
              <a:spcBef>
                <a:spcPts val="0"/>
              </a:spcBef>
              <a:buNone/>
            </a:pPr>
            <a:endParaRPr lang="en-US" sz="1200" dirty="0"/>
          </a:p>
        </p:txBody>
      </p:sp>
      <p:sp>
        <p:nvSpPr>
          <p:cNvPr id="6" name="Title 5">
            <a:extLst>
              <a:ext uri="{FF2B5EF4-FFF2-40B4-BE49-F238E27FC236}">
                <a16:creationId xmlns:a16="http://schemas.microsoft.com/office/drawing/2014/main" id="{88BDFABB-ABD2-A949-84B9-BA92E86BF255}"/>
              </a:ext>
            </a:extLst>
          </p:cNvPr>
          <p:cNvSpPr>
            <a:spLocks noGrp="1"/>
          </p:cNvSpPr>
          <p:nvPr>
            <p:ph type="title"/>
          </p:nvPr>
        </p:nvSpPr>
        <p:spPr/>
        <p:txBody>
          <a:bodyPr/>
          <a:lstStyle/>
          <a:p>
            <a:r>
              <a:rPr lang="en-US"/>
              <a:t>SODA FOUNDATION</a:t>
            </a:r>
          </a:p>
        </p:txBody>
      </p:sp>
      <p:sp>
        <p:nvSpPr>
          <p:cNvPr id="4" name="Text Placeholder 3">
            <a:extLst>
              <a:ext uri="{FF2B5EF4-FFF2-40B4-BE49-F238E27FC236}">
                <a16:creationId xmlns:a16="http://schemas.microsoft.com/office/drawing/2014/main" id="{9813A382-5AC1-6347-9638-B8341D7E98E7}"/>
              </a:ext>
            </a:extLst>
          </p:cNvPr>
          <p:cNvSpPr>
            <a:spLocks noGrp="1"/>
          </p:cNvSpPr>
          <p:nvPr>
            <p:ph type="body" sz="quarter" idx="14"/>
          </p:nvPr>
        </p:nvSpPr>
        <p:spPr/>
        <p:txBody>
          <a:bodyPr>
            <a:normAutofit/>
          </a:bodyPr>
          <a:lstStyle/>
          <a:p>
            <a:r>
              <a:rPr lang="en-US" sz="1400"/>
              <a:t>A LINUX FOUNDATION PROJECT</a:t>
            </a:r>
          </a:p>
        </p:txBody>
      </p:sp>
      <p:pic>
        <p:nvPicPr>
          <p:cNvPr id="38" name="Picture 37">
            <a:extLst>
              <a:ext uri="{FF2B5EF4-FFF2-40B4-BE49-F238E27FC236}">
                <a16:creationId xmlns:a16="http://schemas.microsoft.com/office/drawing/2014/main" id="{F5744B6F-0F90-4A43-9A5D-4BA1C970FC8C}"/>
              </a:ext>
            </a:extLst>
          </p:cNvPr>
          <p:cNvPicPr>
            <a:picLocks noChangeAspect="1"/>
          </p:cNvPicPr>
          <p:nvPr/>
        </p:nvPicPr>
        <p:blipFill rotWithShape="1">
          <a:blip r:embed="rId3" cstate="hq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0" y="0"/>
            <a:ext cx="6096000" cy="6858000"/>
          </a:xfrm>
          <a:prstGeom prst="rect">
            <a:avLst/>
          </a:prstGeom>
        </p:spPr>
      </p:pic>
      <p:pic>
        <p:nvPicPr>
          <p:cNvPr id="39" name="Picture 38">
            <a:extLst>
              <a:ext uri="{FF2B5EF4-FFF2-40B4-BE49-F238E27FC236}">
                <a16:creationId xmlns:a16="http://schemas.microsoft.com/office/drawing/2014/main" id="{C2CB5712-8852-7C4C-81DE-356AC3678F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997" y="1858518"/>
            <a:ext cx="944506" cy="539942"/>
          </a:xfrm>
          <a:prstGeom prst="rect">
            <a:avLst/>
          </a:prstGeom>
        </p:spPr>
      </p:pic>
      <p:pic>
        <p:nvPicPr>
          <p:cNvPr id="40" name="Picture 39">
            <a:extLst>
              <a:ext uri="{FF2B5EF4-FFF2-40B4-BE49-F238E27FC236}">
                <a16:creationId xmlns:a16="http://schemas.microsoft.com/office/drawing/2014/main" id="{B56D503D-053F-FC45-BC30-D9C6D4DC19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20580" y="2663205"/>
            <a:ext cx="1099072" cy="201495"/>
          </a:xfrm>
          <a:prstGeom prst="rect">
            <a:avLst/>
          </a:prstGeom>
        </p:spPr>
      </p:pic>
      <p:pic>
        <p:nvPicPr>
          <p:cNvPr id="41" name="Picture 40">
            <a:extLst>
              <a:ext uri="{FF2B5EF4-FFF2-40B4-BE49-F238E27FC236}">
                <a16:creationId xmlns:a16="http://schemas.microsoft.com/office/drawing/2014/main" id="{F4477B28-EE2C-3848-8E39-33388B8F6C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18033" y="2575787"/>
            <a:ext cx="1534313" cy="378252"/>
          </a:xfrm>
          <a:prstGeom prst="rect">
            <a:avLst/>
          </a:prstGeom>
        </p:spPr>
      </p:pic>
      <p:grpSp>
        <p:nvGrpSpPr>
          <p:cNvPr id="43" name="グループ化 9">
            <a:extLst>
              <a:ext uri="{FF2B5EF4-FFF2-40B4-BE49-F238E27FC236}">
                <a16:creationId xmlns:a16="http://schemas.microsoft.com/office/drawing/2014/main" id="{18AB7F05-3E2D-AB44-AFD4-0FFBE3473242}"/>
              </a:ext>
            </a:extLst>
          </p:cNvPr>
          <p:cNvGrpSpPr/>
          <p:nvPr/>
        </p:nvGrpSpPr>
        <p:grpSpPr bwMode="gray">
          <a:xfrm>
            <a:off x="2555537" y="1908669"/>
            <a:ext cx="902791" cy="440151"/>
            <a:chOff x="8010525" y="249238"/>
            <a:chExt cx="892176" cy="434975"/>
          </a:xfrm>
        </p:grpSpPr>
        <p:sp>
          <p:nvSpPr>
            <p:cNvPr id="44" name="Freeform 13">
              <a:extLst>
                <a:ext uri="{FF2B5EF4-FFF2-40B4-BE49-F238E27FC236}">
                  <a16:creationId xmlns:a16="http://schemas.microsoft.com/office/drawing/2014/main" id="{B73830A8-9901-F344-B585-B710502B48E7}"/>
                </a:ext>
              </a:extLst>
            </p:cNvPr>
            <p:cNvSpPr>
              <a:spLocks/>
            </p:cNvSpPr>
            <p:nvPr userDrawn="1"/>
          </p:nvSpPr>
          <p:spPr bwMode="gray">
            <a:xfrm>
              <a:off x="8305800" y="249238"/>
              <a:ext cx="179388" cy="139700"/>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ja-JP" altLang="en-US" sz="2399">
                <a:latin typeface="Fujitsu Sans" panose="020B0404060202020204" pitchFamily="34" charset="0"/>
              </a:endParaRPr>
            </a:p>
          </p:txBody>
        </p:sp>
        <p:sp>
          <p:nvSpPr>
            <p:cNvPr id="45" name="Freeform 14">
              <a:extLst>
                <a:ext uri="{FF2B5EF4-FFF2-40B4-BE49-F238E27FC236}">
                  <a16:creationId xmlns:a16="http://schemas.microsoft.com/office/drawing/2014/main" id="{723F05A7-FD0E-4843-90F7-46E3005FCA24}"/>
                </a:ext>
              </a:extLst>
            </p:cNvPr>
            <p:cNvSpPr>
              <a:spLocks/>
            </p:cNvSpPr>
            <p:nvPr userDrawn="1"/>
          </p:nvSpPr>
          <p:spPr bwMode="gray">
            <a:xfrm>
              <a:off x="8010525" y="401638"/>
              <a:ext cx="123825" cy="201613"/>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ja-JP" altLang="en-US" sz="2399">
                <a:latin typeface="Fujitsu Sans" panose="020B0404060202020204" pitchFamily="34" charset="0"/>
              </a:endParaRPr>
            </a:p>
          </p:txBody>
        </p:sp>
        <p:sp>
          <p:nvSpPr>
            <p:cNvPr id="46" name="Freeform 15">
              <a:extLst>
                <a:ext uri="{FF2B5EF4-FFF2-40B4-BE49-F238E27FC236}">
                  <a16:creationId xmlns:a16="http://schemas.microsoft.com/office/drawing/2014/main" id="{11AA70BF-FFB7-F64A-81B8-0A7F4A19C732}"/>
                </a:ext>
              </a:extLst>
            </p:cNvPr>
            <p:cNvSpPr>
              <a:spLocks/>
            </p:cNvSpPr>
            <p:nvPr userDrawn="1"/>
          </p:nvSpPr>
          <p:spPr bwMode="gray">
            <a:xfrm>
              <a:off x="8304213" y="401638"/>
              <a:ext cx="80963" cy="282575"/>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ja-JP" altLang="en-US" sz="2399">
                <a:latin typeface="Fujitsu Sans" panose="020B0404060202020204" pitchFamily="34" charset="0"/>
              </a:endParaRPr>
            </a:p>
          </p:txBody>
        </p:sp>
        <p:sp>
          <p:nvSpPr>
            <p:cNvPr id="47" name="Freeform 16">
              <a:extLst>
                <a:ext uri="{FF2B5EF4-FFF2-40B4-BE49-F238E27FC236}">
                  <a16:creationId xmlns:a16="http://schemas.microsoft.com/office/drawing/2014/main" id="{A64B0441-E4D8-AE4B-841A-1C79C03B6B57}"/>
                </a:ext>
              </a:extLst>
            </p:cNvPr>
            <p:cNvSpPr>
              <a:spLocks/>
            </p:cNvSpPr>
            <p:nvPr userDrawn="1"/>
          </p:nvSpPr>
          <p:spPr bwMode="gray">
            <a:xfrm>
              <a:off x="8394700" y="401638"/>
              <a:ext cx="63500" cy="201613"/>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ja-JP" altLang="en-US" sz="2399">
                <a:latin typeface="Fujitsu Sans" panose="020B0404060202020204" pitchFamily="34" charset="0"/>
              </a:endParaRPr>
            </a:p>
          </p:txBody>
        </p:sp>
        <p:sp>
          <p:nvSpPr>
            <p:cNvPr id="48" name="Freeform 17">
              <a:extLst>
                <a:ext uri="{FF2B5EF4-FFF2-40B4-BE49-F238E27FC236}">
                  <a16:creationId xmlns:a16="http://schemas.microsoft.com/office/drawing/2014/main" id="{824368E4-496E-7544-B759-CDBA0FE582C5}"/>
                </a:ext>
              </a:extLst>
            </p:cNvPr>
            <p:cNvSpPr>
              <a:spLocks/>
            </p:cNvSpPr>
            <p:nvPr userDrawn="1"/>
          </p:nvSpPr>
          <p:spPr bwMode="gray">
            <a:xfrm>
              <a:off x="8458200" y="401638"/>
              <a:ext cx="150813" cy="201613"/>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ja-JP" altLang="en-US" sz="2399">
                <a:latin typeface="Fujitsu Sans" panose="020B0404060202020204" pitchFamily="34" charset="0"/>
              </a:endParaRPr>
            </a:p>
          </p:txBody>
        </p:sp>
        <p:sp>
          <p:nvSpPr>
            <p:cNvPr id="49" name="Freeform 18">
              <a:extLst>
                <a:ext uri="{FF2B5EF4-FFF2-40B4-BE49-F238E27FC236}">
                  <a16:creationId xmlns:a16="http://schemas.microsoft.com/office/drawing/2014/main" id="{9DB1EBA7-355C-7847-B242-8C4C6B155D39}"/>
                </a:ext>
              </a:extLst>
            </p:cNvPr>
            <p:cNvSpPr>
              <a:spLocks/>
            </p:cNvSpPr>
            <p:nvPr userDrawn="1"/>
          </p:nvSpPr>
          <p:spPr bwMode="gray">
            <a:xfrm>
              <a:off x="8732838" y="401638"/>
              <a:ext cx="169863" cy="204788"/>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ja-JP" altLang="en-US" sz="2399">
                <a:latin typeface="Fujitsu Sans" panose="020B0404060202020204" pitchFamily="34" charset="0"/>
              </a:endParaRPr>
            </a:p>
          </p:txBody>
        </p:sp>
        <p:sp>
          <p:nvSpPr>
            <p:cNvPr id="50" name="Freeform 19">
              <a:extLst>
                <a:ext uri="{FF2B5EF4-FFF2-40B4-BE49-F238E27FC236}">
                  <a16:creationId xmlns:a16="http://schemas.microsoft.com/office/drawing/2014/main" id="{37FB4149-3EF2-7946-AC0C-4571FD29593F}"/>
                </a:ext>
              </a:extLst>
            </p:cNvPr>
            <p:cNvSpPr>
              <a:spLocks/>
            </p:cNvSpPr>
            <p:nvPr userDrawn="1"/>
          </p:nvSpPr>
          <p:spPr bwMode="gray">
            <a:xfrm>
              <a:off x="8140702" y="401638"/>
              <a:ext cx="169863" cy="206375"/>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ja-JP" altLang="en-US" sz="2399">
                <a:latin typeface="Fujitsu Sans" panose="020B0404060202020204" pitchFamily="34" charset="0"/>
              </a:endParaRPr>
            </a:p>
          </p:txBody>
        </p:sp>
        <p:sp>
          <p:nvSpPr>
            <p:cNvPr id="51" name="Freeform 20">
              <a:extLst>
                <a:ext uri="{FF2B5EF4-FFF2-40B4-BE49-F238E27FC236}">
                  <a16:creationId xmlns:a16="http://schemas.microsoft.com/office/drawing/2014/main" id="{19ED10CC-91B0-624F-BB5E-403C8D2BE0B2}"/>
                </a:ext>
              </a:extLst>
            </p:cNvPr>
            <p:cNvSpPr>
              <a:spLocks/>
            </p:cNvSpPr>
            <p:nvPr userDrawn="1"/>
          </p:nvSpPr>
          <p:spPr bwMode="gray">
            <a:xfrm>
              <a:off x="8602662" y="396874"/>
              <a:ext cx="130174" cy="211138"/>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ja-JP" altLang="en-US" sz="2399">
                <a:latin typeface="Fujitsu Sans" panose="020B0404060202020204" pitchFamily="34" charset="0"/>
              </a:endParaRPr>
            </a:p>
          </p:txBody>
        </p:sp>
      </p:grpSp>
      <p:pic>
        <p:nvPicPr>
          <p:cNvPr id="52" name="Picture 51">
            <a:extLst>
              <a:ext uri="{FF2B5EF4-FFF2-40B4-BE49-F238E27FC236}">
                <a16:creationId xmlns:a16="http://schemas.microsoft.com/office/drawing/2014/main" id="{23221C87-DAC4-FA40-8833-56390D5D6C8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844202" y="1903094"/>
            <a:ext cx="741619" cy="542811"/>
          </a:xfrm>
          <a:prstGeom prst="rect">
            <a:avLst/>
          </a:prstGeom>
        </p:spPr>
      </p:pic>
      <p:pic>
        <p:nvPicPr>
          <p:cNvPr id="53" name="Picture 52">
            <a:extLst>
              <a:ext uri="{FF2B5EF4-FFF2-40B4-BE49-F238E27FC236}">
                <a16:creationId xmlns:a16="http://schemas.microsoft.com/office/drawing/2014/main" id="{E91939A7-9CD4-2841-94C3-3E9FEAFCDA3C}"/>
              </a:ext>
            </a:extLst>
          </p:cNvPr>
          <p:cNvPicPr>
            <a:picLocks noChangeAspect="1"/>
          </p:cNvPicPr>
          <p:nvPr/>
        </p:nvPicPr>
        <p:blipFill>
          <a:blip r:embed="rId8"/>
          <a:stretch>
            <a:fillRect/>
          </a:stretch>
        </p:blipFill>
        <p:spPr>
          <a:xfrm>
            <a:off x="1214927" y="4156165"/>
            <a:ext cx="1385407" cy="461802"/>
          </a:xfrm>
          <a:prstGeom prst="rect">
            <a:avLst/>
          </a:prstGeom>
        </p:spPr>
      </p:pic>
      <p:pic>
        <p:nvPicPr>
          <p:cNvPr id="54" name="Picture 53">
            <a:extLst>
              <a:ext uri="{FF2B5EF4-FFF2-40B4-BE49-F238E27FC236}">
                <a16:creationId xmlns:a16="http://schemas.microsoft.com/office/drawing/2014/main" id="{08F13094-0C34-CD4A-BDD4-ACBF061AE1D6}"/>
              </a:ext>
            </a:extLst>
          </p:cNvPr>
          <p:cNvPicPr>
            <a:picLocks noChangeAspect="1"/>
          </p:cNvPicPr>
          <p:nvPr/>
        </p:nvPicPr>
        <p:blipFill>
          <a:blip r:embed="rId9"/>
          <a:stretch>
            <a:fillRect/>
          </a:stretch>
        </p:blipFill>
        <p:spPr>
          <a:xfrm>
            <a:off x="2535019" y="4204004"/>
            <a:ext cx="923309" cy="307770"/>
          </a:xfrm>
          <a:prstGeom prst="rect">
            <a:avLst/>
          </a:prstGeom>
        </p:spPr>
      </p:pic>
      <p:pic>
        <p:nvPicPr>
          <p:cNvPr id="55" name="Picture 54">
            <a:extLst>
              <a:ext uri="{FF2B5EF4-FFF2-40B4-BE49-F238E27FC236}">
                <a16:creationId xmlns:a16="http://schemas.microsoft.com/office/drawing/2014/main" id="{3AB05251-2268-384D-9A31-B35BF614B3F1}"/>
              </a:ext>
            </a:extLst>
          </p:cNvPr>
          <p:cNvPicPr>
            <a:picLocks noChangeAspect="1"/>
          </p:cNvPicPr>
          <p:nvPr/>
        </p:nvPicPr>
        <p:blipFill>
          <a:blip r:embed="rId10"/>
          <a:stretch>
            <a:fillRect/>
          </a:stretch>
        </p:blipFill>
        <p:spPr>
          <a:xfrm>
            <a:off x="3599555" y="4171798"/>
            <a:ext cx="1116982" cy="372328"/>
          </a:xfrm>
          <a:prstGeom prst="rect">
            <a:avLst/>
          </a:prstGeom>
        </p:spPr>
      </p:pic>
      <p:pic>
        <p:nvPicPr>
          <p:cNvPr id="56" name="Picture 55">
            <a:extLst>
              <a:ext uri="{FF2B5EF4-FFF2-40B4-BE49-F238E27FC236}">
                <a16:creationId xmlns:a16="http://schemas.microsoft.com/office/drawing/2014/main" id="{E8B6D2FB-FE81-FE44-9AC3-28BC7A5AD25F}"/>
              </a:ext>
            </a:extLst>
          </p:cNvPr>
          <p:cNvPicPr>
            <a:picLocks noChangeAspect="1"/>
          </p:cNvPicPr>
          <p:nvPr/>
        </p:nvPicPr>
        <p:blipFill>
          <a:blip r:embed="rId11"/>
          <a:stretch>
            <a:fillRect/>
          </a:stretch>
        </p:blipFill>
        <p:spPr>
          <a:xfrm>
            <a:off x="2266621" y="3703261"/>
            <a:ext cx="941036" cy="313678"/>
          </a:xfrm>
          <a:prstGeom prst="rect">
            <a:avLst/>
          </a:prstGeom>
        </p:spPr>
      </p:pic>
      <p:pic>
        <p:nvPicPr>
          <p:cNvPr id="57" name="Picture 56">
            <a:extLst>
              <a:ext uri="{FF2B5EF4-FFF2-40B4-BE49-F238E27FC236}">
                <a16:creationId xmlns:a16="http://schemas.microsoft.com/office/drawing/2014/main" id="{7A16719A-8911-BF48-8349-26A2FEDCE7DF}"/>
              </a:ext>
            </a:extLst>
          </p:cNvPr>
          <p:cNvPicPr>
            <a:picLocks noChangeAspect="1"/>
          </p:cNvPicPr>
          <p:nvPr/>
        </p:nvPicPr>
        <p:blipFill>
          <a:blip r:embed="rId12"/>
          <a:stretch>
            <a:fillRect/>
          </a:stretch>
        </p:blipFill>
        <p:spPr>
          <a:xfrm>
            <a:off x="1116873" y="3700646"/>
            <a:ext cx="956724" cy="318908"/>
          </a:xfrm>
          <a:prstGeom prst="rect">
            <a:avLst/>
          </a:prstGeom>
        </p:spPr>
      </p:pic>
      <p:pic>
        <p:nvPicPr>
          <p:cNvPr id="58" name="Picture 57">
            <a:extLst>
              <a:ext uri="{FF2B5EF4-FFF2-40B4-BE49-F238E27FC236}">
                <a16:creationId xmlns:a16="http://schemas.microsoft.com/office/drawing/2014/main" id="{91381C81-2801-EA43-BA99-B9DED48ACA67}"/>
              </a:ext>
            </a:extLst>
          </p:cNvPr>
          <p:cNvPicPr>
            <a:picLocks noChangeAspect="1"/>
          </p:cNvPicPr>
          <p:nvPr/>
        </p:nvPicPr>
        <p:blipFill>
          <a:blip r:embed="rId13"/>
          <a:stretch>
            <a:fillRect/>
          </a:stretch>
        </p:blipFill>
        <p:spPr>
          <a:xfrm>
            <a:off x="3791950" y="3591184"/>
            <a:ext cx="1613496" cy="537832"/>
          </a:xfrm>
          <a:prstGeom prst="rect">
            <a:avLst/>
          </a:prstGeom>
        </p:spPr>
      </p:pic>
      <p:pic>
        <p:nvPicPr>
          <p:cNvPr id="59" name="Picture 58">
            <a:extLst>
              <a:ext uri="{FF2B5EF4-FFF2-40B4-BE49-F238E27FC236}">
                <a16:creationId xmlns:a16="http://schemas.microsoft.com/office/drawing/2014/main" id="{91923FFE-7A54-BD43-B917-ED798720A003}"/>
              </a:ext>
            </a:extLst>
          </p:cNvPr>
          <p:cNvPicPr>
            <a:picLocks noChangeAspect="1"/>
          </p:cNvPicPr>
          <p:nvPr/>
        </p:nvPicPr>
        <p:blipFill>
          <a:blip r:embed="rId14"/>
          <a:stretch>
            <a:fillRect/>
          </a:stretch>
        </p:blipFill>
        <p:spPr>
          <a:xfrm>
            <a:off x="3286442" y="3714833"/>
            <a:ext cx="871604" cy="290535"/>
          </a:xfrm>
          <a:prstGeom prst="rect">
            <a:avLst/>
          </a:prstGeom>
        </p:spPr>
      </p:pic>
      <p:pic>
        <p:nvPicPr>
          <p:cNvPr id="61" name="Picture 60">
            <a:extLst>
              <a:ext uri="{FF2B5EF4-FFF2-40B4-BE49-F238E27FC236}">
                <a16:creationId xmlns:a16="http://schemas.microsoft.com/office/drawing/2014/main" id="{E84663D9-322B-A444-82E8-CBEE9EC36630}"/>
              </a:ext>
            </a:extLst>
          </p:cNvPr>
          <p:cNvPicPr>
            <a:picLocks noChangeAspect="1"/>
          </p:cNvPicPr>
          <p:nvPr/>
        </p:nvPicPr>
        <p:blipFill>
          <a:blip r:embed="rId15"/>
          <a:stretch>
            <a:fillRect/>
          </a:stretch>
        </p:blipFill>
        <p:spPr>
          <a:xfrm>
            <a:off x="3736383" y="5185541"/>
            <a:ext cx="1560329" cy="520110"/>
          </a:xfrm>
          <a:prstGeom prst="rect">
            <a:avLst/>
          </a:prstGeom>
        </p:spPr>
      </p:pic>
      <p:pic>
        <p:nvPicPr>
          <p:cNvPr id="62" name="Picture 61">
            <a:extLst>
              <a:ext uri="{FF2B5EF4-FFF2-40B4-BE49-F238E27FC236}">
                <a16:creationId xmlns:a16="http://schemas.microsoft.com/office/drawing/2014/main" id="{71BB7AE1-D61C-6342-876F-800A0B06AA44}"/>
              </a:ext>
            </a:extLst>
          </p:cNvPr>
          <p:cNvPicPr>
            <a:picLocks noChangeAspect="1"/>
          </p:cNvPicPr>
          <p:nvPr/>
        </p:nvPicPr>
        <p:blipFill>
          <a:blip r:embed="rId16"/>
          <a:stretch>
            <a:fillRect/>
          </a:stretch>
        </p:blipFill>
        <p:spPr>
          <a:xfrm>
            <a:off x="4095970" y="5728661"/>
            <a:ext cx="1179174" cy="393058"/>
          </a:xfrm>
          <a:prstGeom prst="rect">
            <a:avLst/>
          </a:prstGeom>
        </p:spPr>
      </p:pic>
      <p:pic>
        <p:nvPicPr>
          <p:cNvPr id="63" name="Picture 62">
            <a:extLst>
              <a:ext uri="{FF2B5EF4-FFF2-40B4-BE49-F238E27FC236}">
                <a16:creationId xmlns:a16="http://schemas.microsoft.com/office/drawing/2014/main" id="{62EECB04-7429-9442-BF83-74FA629B1236}"/>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2157929" y="5357430"/>
            <a:ext cx="678396" cy="226132"/>
          </a:xfrm>
          <a:prstGeom prst="rect">
            <a:avLst/>
          </a:prstGeom>
        </p:spPr>
      </p:pic>
      <p:pic>
        <p:nvPicPr>
          <p:cNvPr id="64" name="Picture 63">
            <a:extLst>
              <a:ext uri="{FF2B5EF4-FFF2-40B4-BE49-F238E27FC236}">
                <a16:creationId xmlns:a16="http://schemas.microsoft.com/office/drawing/2014/main" id="{9288C8B6-2F61-634E-AB7A-1F80B8F4ED5C}"/>
              </a:ext>
            </a:extLst>
          </p:cNvPr>
          <p:cNvPicPr>
            <a:picLocks noChangeAspect="1"/>
          </p:cNvPicPr>
          <p:nvPr/>
        </p:nvPicPr>
        <p:blipFill>
          <a:blip r:embed="rId18"/>
          <a:stretch>
            <a:fillRect/>
          </a:stretch>
        </p:blipFill>
        <p:spPr>
          <a:xfrm>
            <a:off x="940292" y="5813020"/>
            <a:ext cx="979669" cy="326556"/>
          </a:xfrm>
          <a:prstGeom prst="rect">
            <a:avLst/>
          </a:prstGeom>
        </p:spPr>
      </p:pic>
      <p:pic>
        <p:nvPicPr>
          <p:cNvPr id="65" name="Picture 64">
            <a:extLst>
              <a:ext uri="{FF2B5EF4-FFF2-40B4-BE49-F238E27FC236}">
                <a16:creationId xmlns:a16="http://schemas.microsoft.com/office/drawing/2014/main" id="{D7FFA13A-8A6E-7C46-BACA-714BDDC33987}"/>
              </a:ext>
            </a:extLst>
          </p:cNvPr>
          <p:cNvPicPr>
            <a:picLocks noChangeAspect="1"/>
          </p:cNvPicPr>
          <p:nvPr/>
        </p:nvPicPr>
        <p:blipFill>
          <a:blip r:embed="rId19"/>
          <a:stretch>
            <a:fillRect/>
          </a:stretch>
        </p:blipFill>
        <p:spPr>
          <a:xfrm>
            <a:off x="2836831" y="5330358"/>
            <a:ext cx="840829" cy="280276"/>
          </a:xfrm>
          <a:prstGeom prst="rect">
            <a:avLst/>
          </a:prstGeom>
        </p:spPr>
      </p:pic>
      <p:pic>
        <p:nvPicPr>
          <p:cNvPr id="66" name="Picture 65">
            <a:extLst>
              <a:ext uri="{FF2B5EF4-FFF2-40B4-BE49-F238E27FC236}">
                <a16:creationId xmlns:a16="http://schemas.microsoft.com/office/drawing/2014/main" id="{3C83CEFC-A768-FC4E-860B-35A1D49ABC00}"/>
              </a:ext>
            </a:extLst>
          </p:cNvPr>
          <p:cNvPicPr>
            <a:picLocks noChangeAspect="1"/>
          </p:cNvPicPr>
          <p:nvPr/>
        </p:nvPicPr>
        <p:blipFill>
          <a:blip r:embed="rId20"/>
          <a:stretch>
            <a:fillRect/>
          </a:stretch>
        </p:blipFill>
        <p:spPr>
          <a:xfrm>
            <a:off x="3017452" y="5753191"/>
            <a:ext cx="1031996" cy="343999"/>
          </a:xfrm>
          <a:prstGeom prst="rect">
            <a:avLst/>
          </a:prstGeom>
        </p:spPr>
      </p:pic>
      <p:pic>
        <p:nvPicPr>
          <p:cNvPr id="67" name="Picture 66">
            <a:extLst>
              <a:ext uri="{FF2B5EF4-FFF2-40B4-BE49-F238E27FC236}">
                <a16:creationId xmlns:a16="http://schemas.microsoft.com/office/drawing/2014/main" id="{FF9B6DA3-B933-9040-9911-5A05D648C636}"/>
              </a:ext>
            </a:extLst>
          </p:cNvPr>
          <p:cNvPicPr>
            <a:picLocks noChangeAspect="1"/>
          </p:cNvPicPr>
          <p:nvPr/>
        </p:nvPicPr>
        <p:blipFill>
          <a:blip r:embed="rId21"/>
          <a:stretch>
            <a:fillRect/>
          </a:stretch>
        </p:blipFill>
        <p:spPr>
          <a:xfrm>
            <a:off x="1853222" y="5786808"/>
            <a:ext cx="1075946" cy="358648"/>
          </a:xfrm>
          <a:prstGeom prst="rect">
            <a:avLst/>
          </a:prstGeom>
        </p:spPr>
      </p:pic>
      <p:sp>
        <p:nvSpPr>
          <p:cNvPr id="68" name="TextBox 67">
            <a:extLst>
              <a:ext uri="{FF2B5EF4-FFF2-40B4-BE49-F238E27FC236}">
                <a16:creationId xmlns:a16="http://schemas.microsoft.com/office/drawing/2014/main" id="{4F29AC3F-78ED-E745-ACDE-0391A0AEE635}"/>
              </a:ext>
            </a:extLst>
          </p:cNvPr>
          <p:cNvSpPr txBox="1"/>
          <p:nvPr/>
        </p:nvSpPr>
        <p:spPr>
          <a:xfrm>
            <a:off x="1999476" y="1528001"/>
            <a:ext cx="2097049" cy="261610"/>
          </a:xfrm>
          <a:prstGeom prst="rect">
            <a:avLst/>
          </a:prstGeom>
          <a:noFill/>
        </p:spPr>
        <p:txBody>
          <a:bodyPr wrap="none" rtlCol="0">
            <a:spAutoFit/>
          </a:bodyPr>
          <a:lstStyle/>
          <a:p>
            <a:pPr algn="ctr"/>
            <a:r>
              <a:rPr lang="en-US" sz="1100" b="1" spc="300">
                <a:latin typeface="Avenir Next Demi Bold" panose="020B0503020202020204" pitchFamily="34" charset="0"/>
              </a:rPr>
              <a:t>PREMIER MEMBERS</a:t>
            </a:r>
          </a:p>
        </p:txBody>
      </p:sp>
      <p:sp>
        <p:nvSpPr>
          <p:cNvPr id="69" name="TextBox 68">
            <a:extLst>
              <a:ext uri="{FF2B5EF4-FFF2-40B4-BE49-F238E27FC236}">
                <a16:creationId xmlns:a16="http://schemas.microsoft.com/office/drawing/2014/main" id="{A941F1ED-9C2F-4F4A-A47B-A95963919172}"/>
              </a:ext>
            </a:extLst>
          </p:cNvPr>
          <p:cNvSpPr txBox="1"/>
          <p:nvPr/>
        </p:nvSpPr>
        <p:spPr>
          <a:xfrm>
            <a:off x="1976232" y="3326935"/>
            <a:ext cx="2143537" cy="261610"/>
          </a:xfrm>
          <a:prstGeom prst="rect">
            <a:avLst/>
          </a:prstGeom>
          <a:noFill/>
        </p:spPr>
        <p:txBody>
          <a:bodyPr wrap="none" rtlCol="0">
            <a:spAutoFit/>
          </a:bodyPr>
          <a:lstStyle/>
          <a:p>
            <a:pPr algn="ctr"/>
            <a:r>
              <a:rPr lang="en-US" sz="1100" b="1" spc="300">
                <a:latin typeface="Avenir Next Demi Bold" panose="020B0503020202020204" pitchFamily="34" charset="0"/>
              </a:rPr>
              <a:t>GENERAL MEMBERS</a:t>
            </a:r>
          </a:p>
        </p:txBody>
      </p:sp>
      <p:sp>
        <p:nvSpPr>
          <p:cNvPr id="70" name="TextBox 69">
            <a:extLst>
              <a:ext uri="{FF2B5EF4-FFF2-40B4-BE49-F238E27FC236}">
                <a16:creationId xmlns:a16="http://schemas.microsoft.com/office/drawing/2014/main" id="{1747D1B7-3FBA-5447-9A64-A03ED45ED556}"/>
              </a:ext>
            </a:extLst>
          </p:cNvPr>
          <p:cNvSpPr txBox="1"/>
          <p:nvPr/>
        </p:nvSpPr>
        <p:spPr>
          <a:xfrm>
            <a:off x="2312863" y="4984892"/>
            <a:ext cx="1470275" cy="261610"/>
          </a:xfrm>
          <a:prstGeom prst="rect">
            <a:avLst/>
          </a:prstGeom>
          <a:noFill/>
        </p:spPr>
        <p:txBody>
          <a:bodyPr wrap="none" rtlCol="0">
            <a:spAutoFit/>
          </a:bodyPr>
          <a:lstStyle/>
          <a:p>
            <a:pPr algn="ctr"/>
            <a:r>
              <a:rPr lang="en-US" sz="1100" b="1" spc="300">
                <a:latin typeface="Avenir Next Demi Bold" panose="020B0503020202020204" pitchFamily="34" charset="0"/>
              </a:rPr>
              <a:t>SUPPORTERS</a:t>
            </a:r>
          </a:p>
        </p:txBody>
      </p:sp>
      <p:pic>
        <p:nvPicPr>
          <p:cNvPr id="71" name="圖片 30">
            <a:extLst>
              <a:ext uri="{FF2B5EF4-FFF2-40B4-BE49-F238E27FC236}">
                <a16:creationId xmlns:a16="http://schemas.microsoft.com/office/drawing/2014/main" id="{AD82746B-CC96-504C-ACC7-B7E3EA860241}"/>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073597" y="718098"/>
            <a:ext cx="538120" cy="501009"/>
          </a:xfrm>
          <a:prstGeom prst="rect">
            <a:avLst/>
          </a:prstGeom>
        </p:spPr>
      </p:pic>
      <p:pic>
        <p:nvPicPr>
          <p:cNvPr id="72" name="Picture 71">
            <a:extLst>
              <a:ext uri="{FF2B5EF4-FFF2-40B4-BE49-F238E27FC236}">
                <a16:creationId xmlns:a16="http://schemas.microsoft.com/office/drawing/2014/main" id="{CB9C1C14-8CFE-F44D-985A-ABAF10525511}"/>
              </a:ext>
            </a:extLst>
          </p:cNvPr>
          <p:cNvPicPr>
            <a:picLocks noChangeAspect="1"/>
          </p:cNvPicPr>
          <p:nvPr/>
        </p:nvPicPr>
        <p:blipFill rotWithShape="1">
          <a:blip r:embed="rId23" cstate="hqprint">
            <a:extLst>
              <a:ext uri="{28A0092B-C50C-407E-A947-70E740481C1C}">
                <a14:useLocalDpi xmlns:a14="http://schemas.microsoft.com/office/drawing/2010/main"/>
              </a:ext>
            </a:extLst>
          </a:blip>
          <a:srcRect/>
          <a:stretch/>
        </p:blipFill>
        <p:spPr>
          <a:xfrm>
            <a:off x="2849757" y="710630"/>
            <a:ext cx="1654772" cy="523877"/>
          </a:xfrm>
          <a:prstGeom prst="rect">
            <a:avLst/>
          </a:prstGeom>
          <a:ln>
            <a:noFill/>
          </a:ln>
        </p:spPr>
      </p:pic>
      <p:pic>
        <p:nvPicPr>
          <p:cNvPr id="60" name="Picture 59">
            <a:extLst>
              <a:ext uri="{FF2B5EF4-FFF2-40B4-BE49-F238E27FC236}">
                <a16:creationId xmlns:a16="http://schemas.microsoft.com/office/drawing/2014/main" id="{3E709267-62FB-CC41-B302-129EC678ABF2}"/>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27249" y="5148813"/>
            <a:ext cx="1438829" cy="579848"/>
          </a:xfrm>
          <a:prstGeom prst="rect">
            <a:avLst/>
          </a:prstGeom>
        </p:spPr>
      </p:pic>
      <p:pic>
        <p:nvPicPr>
          <p:cNvPr id="73" name="Picture 72">
            <a:extLst>
              <a:ext uri="{FF2B5EF4-FFF2-40B4-BE49-F238E27FC236}">
                <a16:creationId xmlns:a16="http://schemas.microsoft.com/office/drawing/2014/main" id="{3B3DF965-E1B5-7D45-AE32-4CFA6CB09114}"/>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7521433" y="2451936"/>
            <a:ext cx="1351450" cy="1351450"/>
          </a:xfrm>
          <a:prstGeom prst="rect">
            <a:avLst/>
          </a:prstGeom>
        </p:spPr>
      </p:pic>
      <p:pic>
        <p:nvPicPr>
          <p:cNvPr id="74" name="圖片 30">
            <a:extLst>
              <a:ext uri="{FF2B5EF4-FFF2-40B4-BE49-F238E27FC236}">
                <a16:creationId xmlns:a16="http://schemas.microsoft.com/office/drawing/2014/main" id="{47F1277F-3FB4-7348-8903-73788D65016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606086" y="2776441"/>
            <a:ext cx="765365" cy="712582"/>
          </a:xfrm>
          <a:prstGeom prst="rect">
            <a:avLst/>
          </a:prstGeom>
        </p:spPr>
      </p:pic>
      <p:sp>
        <p:nvSpPr>
          <p:cNvPr id="2" name="Striped Right Arrow 1">
            <a:extLst>
              <a:ext uri="{FF2B5EF4-FFF2-40B4-BE49-F238E27FC236}">
                <a16:creationId xmlns:a16="http://schemas.microsoft.com/office/drawing/2014/main" id="{D91A4137-C0E2-8841-AE40-0F1DF08ECF3E}"/>
              </a:ext>
            </a:extLst>
          </p:cNvPr>
          <p:cNvSpPr/>
          <p:nvPr/>
        </p:nvSpPr>
        <p:spPr>
          <a:xfrm>
            <a:off x="8966006" y="2935052"/>
            <a:ext cx="377494" cy="369936"/>
          </a:xfrm>
          <a:prstGeom prst="striped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0E7A351-9882-B14C-AEF7-5B289DA5E916}"/>
              </a:ext>
            </a:extLst>
          </p:cNvPr>
          <p:cNvSpPr/>
          <p:nvPr/>
        </p:nvSpPr>
        <p:spPr>
          <a:xfrm>
            <a:off x="6736079" y="2098395"/>
            <a:ext cx="4815841" cy="523220"/>
          </a:xfrm>
          <a:prstGeom prst="rect">
            <a:avLst/>
          </a:prstGeom>
        </p:spPr>
        <p:txBody>
          <a:bodyPr wrap="square">
            <a:spAutoFit/>
          </a:bodyPr>
          <a:lstStyle/>
          <a:p>
            <a:pPr>
              <a:spcBef>
                <a:spcPts val="1800"/>
              </a:spcBef>
            </a:pPr>
            <a:r>
              <a:rPr lang="en-US" sz="1400">
                <a:solidFill>
                  <a:schemeClr val="bg1">
                    <a:lumMod val="50000"/>
                  </a:schemeClr>
                </a:solidFill>
                <a:highlight>
                  <a:srgbClr val="FFFFFF"/>
                </a:highlight>
                <a:latin typeface="Avenir Next" panose="020B0503020202020204" pitchFamily="34" charset="0"/>
              </a:rPr>
              <a:t>SODA Foundation is transformed from the OpenSDS project which focused on SDS management.</a:t>
            </a:r>
          </a:p>
        </p:txBody>
      </p:sp>
      <p:graphicFrame>
        <p:nvGraphicFramePr>
          <p:cNvPr id="75" name="Diagram 74">
            <a:extLst>
              <a:ext uri="{FF2B5EF4-FFF2-40B4-BE49-F238E27FC236}">
                <a16:creationId xmlns:a16="http://schemas.microsoft.com/office/drawing/2014/main" id="{DF0E57CF-28CB-4FEA-A4EC-A80F91D8FC2E}"/>
              </a:ext>
            </a:extLst>
          </p:cNvPr>
          <p:cNvGraphicFramePr/>
          <p:nvPr>
            <p:extLst>
              <p:ext uri="{D42A27DB-BD31-4B8C-83A1-F6EECF244321}">
                <p14:modId xmlns:p14="http://schemas.microsoft.com/office/powerpoint/2010/main" val="1365102953"/>
              </p:ext>
            </p:extLst>
          </p:nvPr>
        </p:nvGraphicFramePr>
        <p:xfrm>
          <a:off x="0" y="6332636"/>
          <a:ext cx="5852159" cy="375945"/>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Tree>
    <p:extLst>
      <p:ext uri="{BB962C8B-B14F-4D97-AF65-F5344CB8AC3E}">
        <p14:creationId xmlns:p14="http://schemas.microsoft.com/office/powerpoint/2010/main" val="4249601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3C509E1-7F46-184E-83C3-1BCF2F4154AD}"/>
              </a:ext>
            </a:extLst>
          </p:cNvPr>
          <p:cNvSpPr>
            <a:spLocks noGrp="1"/>
          </p:cNvSpPr>
          <p:nvPr>
            <p:ph idx="4294967295"/>
          </p:nvPr>
        </p:nvSpPr>
        <p:spPr>
          <a:xfrm>
            <a:off x="974811" y="1811973"/>
            <a:ext cx="4816475" cy="4381500"/>
          </a:xfrm>
        </p:spPr>
        <p:txBody>
          <a:bodyPr>
            <a:normAutofit/>
          </a:bodyPr>
          <a:lstStyle/>
          <a:p>
            <a:pPr marL="0" indent="0">
              <a:lnSpc>
                <a:spcPct val="100000"/>
              </a:lnSpc>
              <a:spcBef>
                <a:spcPts val="0"/>
              </a:spcBef>
              <a:buNone/>
            </a:pPr>
            <a:r>
              <a:rPr lang="en-US" sz="1600">
                <a:latin typeface="Avenir Next" panose="020B0503020202020204"/>
              </a:rPr>
              <a:t>SODA is an open source unified autonomous framework for data mobility from edge to core to cloud.</a:t>
            </a:r>
          </a:p>
          <a:p>
            <a:pPr marL="0" indent="0">
              <a:lnSpc>
                <a:spcPct val="150000"/>
              </a:lnSpc>
              <a:spcBef>
                <a:spcPts val="0"/>
              </a:spcBef>
              <a:buNone/>
            </a:pPr>
            <a:endParaRPr lang="en-US" sz="1600">
              <a:latin typeface="Avenir Next" panose="020B0503020202020204"/>
            </a:endParaRPr>
          </a:p>
          <a:p>
            <a:pPr marL="0" indent="0">
              <a:lnSpc>
                <a:spcPct val="150000"/>
              </a:lnSpc>
              <a:spcBef>
                <a:spcPts val="0"/>
              </a:spcBef>
              <a:buNone/>
            </a:pPr>
            <a:r>
              <a:rPr lang="en-US" sz="1800" b="1">
                <a:solidFill>
                  <a:schemeClr val="tx2"/>
                </a:solidFill>
                <a:latin typeface="Avenir Next" panose="020B0503020202020204"/>
              </a:rPr>
              <a:t>HIGHLIGHTS</a:t>
            </a:r>
            <a:endParaRPr lang="en-US" sz="1600">
              <a:latin typeface="Avenir Next" panose="020B0503020202020204"/>
            </a:endParaRPr>
          </a:p>
          <a:p>
            <a:pPr>
              <a:lnSpc>
                <a:spcPct val="130000"/>
              </a:lnSpc>
            </a:pPr>
            <a:r>
              <a:rPr lang="en-US" sz="1600">
                <a:solidFill>
                  <a:schemeClr val="tx2"/>
                </a:solidFill>
                <a:latin typeface="Avenir Next" panose="020B0503020202020204"/>
              </a:rPr>
              <a:t>open source </a:t>
            </a:r>
            <a:r>
              <a:rPr lang="en-US" sz="1600">
                <a:latin typeface="Avenir Next" panose="020B0503020202020204"/>
              </a:rPr>
              <a:t>- data and storage projects</a:t>
            </a:r>
          </a:p>
          <a:p>
            <a:pPr>
              <a:lnSpc>
                <a:spcPct val="130000"/>
              </a:lnSpc>
            </a:pPr>
            <a:r>
              <a:rPr lang="en-US" sz="1600">
                <a:solidFill>
                  <a:schemeClr val="tx2"/>
                </a:solidFill>
                <a:latin typeface="Avenir Next" panose="020B0503020202020204"/>
              </a:rPr>
              <a:t>standardization</a:t>
            </a:r>
            <a:r>
              <a:rPr lang="en-US" sz="1600">
                <a:latin typeface="Avenir Next" panose="020B0503020202020204"/>
              </a:rPr>
              <a:t> – data and storage management </a:t>
            </a:r>
          </a:p>
          <a:p>
            <a:pPr>
              <a:lnSpc>
                <a:spcPct val="130000"/>
              </a:lnSpc>
            </a:pPr>
            <a:r>
              <a:rPr lang="en-US" sz="1600">
                <a:solidFill>
                  <a:schemeClr val="tx2"/>
                </a:solidFill>
                <a:latin typeface="Avenir Next" panose="020B0503020202020204"/>
              </a:rPr>
              <a:t>ecosystem</a:t>
            </a:r>
            <a:r>
              <a:rPr lang="en-US" sz="1600">
                <a:latin typeface="Avenir Next" panose="020B0503020202020204"/>
              </a:rPr>
              <a:t> – hardware, software, solutions, services</a:t>
            </a:r>
          </a:p>
          <a:p>
            <a:pPr>
              <a:lnSpc>
                <a:spcPct val="130000"/>
              </a:lnSpc>
            </a:pPr>
            <a:r>
              <a:rPr lang="en-US" sz="1600">
                <a:solidFill>
                  <a:schemeClr val="tx2"/>
                </a:solidFill>
                <a:latin typeface="Avenir Next" panose="020B0503020202020204"/>
              </a:rPr>
              <a:t>certification</a:t>
            </a:r>
            <a:r>
              <a:rPr lang="en-US" sz="1600">
                <a:latin typeface="Avenir Next" panose="020B0503020202020204"/>
              </a:rPr>
              <a:t> – ecosystem components, developers, operators</a:t>
            </a:r>
          </a:p>
          <a:p>
            <a:pPr>
              <a:lnSpc>
                <a:spcPct val="150000"/>
              </a:lnSpc>
            </a:pPr>
            <a:endParaRPr lang="en-US" sz="1400">
              <a:latin typeface="Avenir Next" panose="020B0503020202020204"/>
            </a:endParaRPr>
          </a:p>
          <a:p>
            <a:pPr marL="0" indent="0">
              <a:lnSpc>
                <a:spcPct val="150000"/>
              </a:lnSpc>
              <a:buNone/>
            </a:pPr>
            <a:endParaRPr lang="en-US" sz="1800">
              <a:latin typeface="Avenir Next" panose="020B0503020202020204"/>
            </a:endParaRPr>
          </a:p>
        </p:txBody>
      </p:sp>
      <p:sp>
        <p:nvSpPr>
          <p:cNvPr id="2" name="Title 1">
            <a:extLst>
              <a:ext uri="{FF2B5EF4-FFF2-40B4-BE49-F238E27FC236}">
                <a16:creationId xmlns:a16="http://schemas.microsoft.com/office/drawing/2014/main" id="{53741AEA-EF73-414E-86F7-6DADF87574ED}"/>
              </a:ext>
            </a:extLst>
          </p:cNvPr>
          <p:cNvSpPr>
            <a:spLocks noGrp="1"/>
          </p:cNvSpPr>
          <p:nvPr>
            <p:ph type="title" idx="4294967295"/>
          </p:nvPr>
        </p:nvSpPr>
        <p:spPr>
          <a:xfrm>
            <a:off x="974811" y="864235"/>
            <a:ext cx="4816475" cy="549275"/>
          </a:xfrm>
        </p:spPr>
        <p:txBody>
          <a:bodyPr>
            <a:normAutofit fontScale="90000"/>
          </a:bodyPr>
          <a:lstStyle/>
          <a:p>
            <a:r>
              <a:rPr lang="en-US" b="1" spc="300">
                <a:solidFill>
                  <a:schemeClr val="tx2"/>
                </a:solidFill>
                <a:latin typeface="Avenir Next Demi Bold" panose="020B0503020202020204"/>
              </a:rPr>
              <a:t>THE SODA FRAMEWORK</a:t>
            </a:r>
          </a:p>
        </p:txBody>
      </p:sp>
      <p:pic>
        <p:nvPicPr>
          <p:cNvPr id="4" name="Picture 3">
            <a:extLst>
              <a:ext uri="{FF2B5EF4-FFF2-40B4-BE49-F238E27FC236}">
                <a16:creationId xmlns:a16="http://schemas.microsoft.com/office/drawing/2014/main" id="{9262D532-5278-0A4C-BFFC-E944381B7A7D}"/>
              </a:ext>
            </a:extLst>
          </p:cNvPr>
          <p:cNvPicPr>
            <a:picLocks noChangeAspect="1"/>
          </p:cNvPicPr>
          <p:nvPr/>
        </p:nvPicPr>
        <p:blipFill>
          <a:blip r:embed="rId3"/>
          <a:stretch>
            <a:fillRect/>
          </a:stretch>
        </p:blipFill>
        <p:spPr>
          <a:xfrm>
            <a:off x="5791286" y="1173099"/>
            <a:ext cx="6400714" cy="4740529"/>
          </a:xfrm>
          <a:prstGeom prst="rect">
            <a:avLst/>
          </a:prstGeom>
        </p:spPr>
      </p:pic>
      <p:graphicFrame>
        <p:nvGraphicFramePr>
          <p:cNvPr id="5" name="Diagram 4">
            <a:extLst>
              <a:ext uri="{FF2B5EF4-FFF2-40B4-BE49-F238E27FC236}">
                <a16:creationId xmlns:a16="http://schemas.microsoft.com/office/drawing/2014/main" id="{4BA66E83-89F9-4D54-991B-58B1FC49B32F}"/>
              </a:ext>
            </a:extLst>
          </p:cNvPr>
          <p:cNvGraphicFramePr/>
          <p:nvPr>
            <p:extLst>
              <p:ext uri="{D42A27DB-BD31-4B8C-83A1-F6EECF244321}">
                <p14:modId xmlns:p14="http://schemas.microsoft.com/office/powerpoint/2010/main" val="3937747145"/>
              </p:ext>
            </p:extLst>
          </p:nvPr>
        </p:nvGraphicFramePr>
        <p:xfrm>
          <a:off x="1" y="6261926"/>
          <a:ext cx="5984240"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03416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B4BD-C03E-0747-8D19-E9BDD285DBD3}"/>
              </a:ext>
            </a:extLst>
          </p:cNvPr>
          <p:cNvSpPr>
            <a:spLocks noGrp="1"/>
          </p:cNvSpPr>
          <p:nvPr>
            <p:ph type="title"/>
          </p:nvPr>
        </p:nvSpPr>
        <p:spPr>
          <a:xfrm>
            <a:off x="838200" y="365125"/>
            <a:ext cx="10515600" cy="1325563"/>
          </a:xfrm>
        </p:spPr>
        <p:txBody>
          <a:bodyPr anchor="ctr">
            <a:normAutofit/>
          </a:bodyPr>
          <a:lstStyle/>
          <a:p>
            <a:r>
              <a:rPr lang="en-US" b="1">
                <a:latin typeface="Avenir Next Demi Bold"/>
              </a:rPr>
              <a:t>SODA ARCHITECTURE</a:t>
            </a:r>
            <a:endParaRPr lang="en-US" b="1" spc="300">
              <a:latin typeface="Avenir Next Demi Bold"/>
            </a:endParaRPr>
          </a:p>
        </p:txBody>
      </p:sp>
      <p:sp>
        <p:nvSpPr>
          <p:cNvPr id="8" name="Content Placeholder 7">
            <a:extLst>
              <a:ext uri="{FF2B5EF4-FFF2-40B4-BE49-F238E27FC236}">
                <a16:creationId xmlns:a16="http://schemas.microsoft.com/office/drawing/2014/main" id="{B3257790-3D27-5E4C-BF80-14546F415312}"/>
              </a:ext>
            </a:extLst>
          </p:cNvPr>
          <p:cNvSpPr>
            <a:spLocks noGrp="1"/>
          </p:cNvSpPr>
          <p:nvPr>
            <p:ph sz="half" idx="1"/>
          </p:nvPr>
        </p:nvSpPr>
        <p:spPr>
          <a:xfrm>
            <a:off x="838200" y="1825625"/>
            <a:ext cx="5181600" cy="4351338"/>
          </a:xfrm>
        </p:spPr>
        <p:txBody>
          <a:bodyPr>
            <a:normAutofit/>
          </a:bodyPr>
          <a:lstStyle/>
          <a:p>
            <a:pPr marL="0" indent="0" fontAlgn="base">
              <a:spcBef>
                <a:spcPts val="0"/>
              </a:spcBef>
              <a:buNone/>
            </a:pPr>
            <a:r>
              <a:rPr lang="en-US" sz="1700">
                <a:latin typeface="Avenir Next"/>
              </a:rPr>
              <a:t>SODA Core Projects - API, Dock, Controller, </a:t>
            </a:r>
            <a:r>
              <a:rPr lang="en-US" sz="1700" err="1">
                <a:latin typeface="Avenir Next"/>
              </a:rPr>
              <a:t>Multicloud</a:t>
            </a:r>
            <a:r>
              <a:rPr lang="en-US" sz="1700">
                <a:latin typeface="Avenir Next"/>
              </a:rPr>
              <a:t>, and Plugins, form the SODA framework architecture.</a:t>
            </a:r>
          </a:p>
          <a:p>
            <a:pPr marL="0" indent="0" fontAlgn="base">
              <a:spcBef>
                <a:spcPts val="0"/>
              </a:spcBef>
              <a:buNone/>
            </a:pPr>
            <a:r>
              <a:rPr lang="en-US" sz="1700">
                <a:latin typeface="Avenir Next"/>
              </a:rPr>
              <a:t> </a:t>
            </a:r>
          </a:p>
          <a:p>
            <a:pPr marL="0" indent="0" fontAlgn="base">
              <a:spcBef>
                <a:spcPts val="0"/>
              </a:spcBef>
              <a:buNone/>
            </a:pPr>
            <a:r>
              <a:rPr lang="en-US" sz="1700">
                <a:latin typeface="Avenir Next"/>
              </a:rPr>
              <a:t>Key Features:</a:t>
            </a:r>
          </a:p>
          <a:p>
            <a:pPr fontAlgn="base">
              <a:spcBef>
                <a:spcPts val="0"/>
              </a:spcBef>
            </a:pPr>
            <a:r>
              <a:rPr lang="en-US" sz="1700">
                <a:latin typeface="Avenir Next"/>
              </a:rPr>
              <a:t>Policy-based storage provisioning with profiles</a:t>
            </a:r>
          </a:p>
          <a:p>
            <a:pPr fontAlgn="base">
              <a:spcBef>
                <a:spcPts val="0"/>
              </a:spcBef>
            </a:pPr>
            <a:r>
              <a:rPr lang="en-US" sz="1700">
                <a:latin typeface="Avenir Next"/>
              </a:rPr>
              <a:t>Dynamic Kubernetes persistent storage with SODA CSI driver</a:t>
            </a:r>
          </a:p>
          <a:p>
            <a:pPr fontAlgn="base">
              <a:spcBef>
                <a:spcPts val="0"/>
              </a:spcBef>
            </a:pPr>
            <a:r>
              <a:rPr lang="en-US" sz="1700">
                <a:latin typeface="Avenir Next"/>
              </a:rPr>
              <a:t>Integration with VMware and OpenStack</a:t>
            </a:r>
          </a:p>
          <a:p>
            <a:pPr fontAlgn="base">
              <a:spcBef>
                <a:spcPts val="0"/>
              </a:spcBef>
            </a:pPr>
            <a:r>
              <a:rPr lang="en-US" sz="1700">
                <a:latin typeface="Avenir Next"/>
              </a:rPr>
              <a:t>S3 </a:t>
            </a:r>
            <a:r>
              <a:rPr lang="en-US" sz="1700" err="1">
                <a:latin typeface="Avenir Next"/>
              </a:rPr>
              <a:t>multicloud</a:t>
            </a:r>
            <a:r>
              <a:rPr lang="en-US" sz="1700">
                <a:latin typeface="Avenir Next"/>
              </a:rPr>
              <a:t> data control for AWS, Azure, Google Cloud and local </a:t>
            </a:r>
            <a:r>
              <a:rPr lang="en-US" sz="1700" err="1">
                <a:latin typeface="Avenir Next"/>
              </a:rPr>
              <a:t>Ceph</a:t>
            </a:r>
            <a:r>
              <a:rPr lang="en-US" sz="1700">
                <a:latin typeface="Avenir Next"/>
              </a:rPr>
              <a:t> S3 gateway </a:t>
            </a:r>
          </a:p>
          <a:p>
            <a:pPr>
              <a:spcBef>
                <a:spcPts val="0"/>
              </a:spcBef>
            </a:pPr>
            <a:r>
              <a:rPr lang="en-US" sz="1700">
                <a:latin typeface="Avenir Next"/>
              </a:rPr>
              <a:t>Heterogeneous vendor storage support including OpenStack Cinder/Manila, and CSI drivers support in future</a:t>
            </a:r>
          </a:p>
          <a:p>
            <a:pPr fontAlgn="base">
              <a:spcBef>
                <a:spcPts val="0"/>
              </a:spcBef>
            </a:pPr>
            <a:r>
              <a:rPr lang="en-US" sz="1700">
                <a:latin typeface="Avenir Next"/>
              </a:rPr>
              <a:t>Telemetry, automation, anomaly detection, and more</a:t>
            </a:r>
          </a:p>
          <a:p>
            <a:pPr fontAlgn="base">
              <a:spcBef>
                <a:spcPts val="0"/>
              </a:spcBef>
            </a:pPr>
            <a:endParaRPr lang="en-US" sz="1700">
              <a:latin typeface="Avenir Next"/>
            </a:endParaRPr>
          </a:p>
          <a:p>
            <a:pPr fontAlgn="base"/>
            <a:endParaRPr lang="en-US" sz="1700">
              <a:latin typeface="Avenir Next"/>
            </a:endParaRPr>
          </a:p>
          <a:p>
            <a:endParaRPr lang="en-US" sz="1700">
              <a:latin typeface="Avenir Next"/>
            </a:endParaRPr>
          </a:p>
        </p:txBody>
      </p:sp>
      <p:pic>
        <p:nvPicPr>
          <p:cNvPr id="13" name="Picture 12" descr="A screenshot of a cell phone&#10;&#10;Description automatically generated">
            <a:extLst>
              <a:ext uri="{FF2B5EF4-FFF2-40B4-BE49-F238E27FC236}">
                <a16:creationId xmlns:a16="http://schemas.microsoft.com/office/drawing/2014/main" id="{4A6D22DE-D1A6-7842-9CD7-58CD90E03056}"/>
              </a:ext>
            </a:extLst>
          </p:cNvPr>
          <p:cNvPicPr>
            <a:picLocks noChangeAspect="1"/>
          </p:cNvPicPr>
          <p:nvPr/>
        </p:nvPicPr>
        <p:blipFill>
          <a:blip r:embed="rId3"/>
          <a:stretch>
            <a:fillRect/>
          </a:stretch>
        </p:blipFill>
        <p:spPr>
          <a:xfrm>
            <a:off x="6172200" y="2135918"/>
            <a:ext cx="5181600" cy="3730752"/>
          </a:xfrm>
          <a:prstGeom prst="rect">
            <a:avLst/>
          </a:prstGeom>
          <a:noFill/>
        </p:spPr>
      </p:pic>
      <p:graphicFrame>
        <p:nvGraphicFramePr>
          <p:cNvPr id="5" name="Diagram 4">
            <a:extLst>
              <a:ext uri="{FF2B5EF4-FFF2-40B4-BE49-F238E27FC236}">
                <a16:creationId xmlns:a16="http://schemas.microsoft.com/office/drawing/2014/main" id="{006C9FB2-A612-4008-9C72-9088BE45A36D}"/>
              </a:ext>
            </a:extLst>
          </p:cNvPr>
          <p:cNvGraphicFramePr/>
          <p:nvPr>
            <p:extLst>
              <p:ext uri="{D42A27DB-BD31-4B8C-83A1-F6EECF244321}">
                <p14:modId xmlns:p14="http://schemas.microsoft.com/office/powerpoint/2010/main" val="2726752085"/>
              </p:ext>
            </p:extLst>
          </p:nvPr>
        </p:nvGraphicFramePr>
        <p:xfrm>
          <a:off x="0" y="6261926"/>
          <a:ext cx="5801359"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873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4E6342-7FB4-B14A-9088-4C15DDAA896E}"/>
              </a:ext>
            </a:extLst>
          </p:cNvPr>
          <p:cNvSpPr>
            <a:spLocks noGrp="1"/>
          </p:cNvSpPr>
          <p:nvPr>
            <p:ph type="title"/>
          </p:nvPr>
        </p:nvSpPr>
        <p:spPr>
          <a:xfrm>
            <a:off x="1066800" y="467389"/>
            <a:ext cx="10058400" cy="822960"/>
          </a:xfrm>
        </p:spPr>
        <p:txBody>
          <a:bodyPr/>
          <a:lstStyle/>
          <a:p>
            <a:r>
              <a:rPr lang="en-US"/>
              <a:t>USE CASES</a:t>
            </a:r>
          </a:p>
        </p:txBody>
      </p:sp>
      <p:sp>
        <p:nvSpPr>
          <p:cNvPr id="23" name="Rectangle 22">
            <a:extLst>
              <a:ext uri="{FF2B5EF4-FFF2-40B4-BE49-F238E27FC236}">
                <a16:creationId xmlns:a16="http://schemas.microsoft.com/office/drawing/2014/main" id="{B3A9EB68-B496-5546-B555-C5386E28B026}"/>
              </a:ext>
            </a:extLst>
          </p:cNvPr>
          <p:cNvSpPr/>
          <p:nvPr/>
        </p:nvSpPr>
        <p:spPr>
          <a:xfrm>
            <a:off x="609601" y="1588109"/>
            <a:ext cx="2377440" cy="1800493"/>
          </a:xfrm>
          <a:prstGeom prst="rect">
            <a:avLst/>
          </a:prstGeom>
        </p:spPr>
        <p:txBody>
          <a:bodyPr wrap="square">
            <a:spAutoFit/>
          </a:bodyPr>
          <a:lstStyle/>
          <a:p>
            <a:r>
              <a:rPr lang="en-US" sz="1400" b="1">
                <a:solidFill>
                  <a:schemeClr val="tx2"/>
                </a:solidFill>
                <a:latin typeface="Avenir Next Demi Bold" panose="020B0503020202020204" pitchFamily="34" charset="0"/>
              </a:rPr>
              <a:t>DATA MOBILITY</a:t>
            </a:r>
          </a:p>
          <a:p>
            <a:br>
              <a:rPr lang="en-US" sz="900">
                <a:solidFill>
                  <a:schemeClr val="tx2"/>
                </a:solidFill>
                <a:latin typeface="Avenir Next" panose="020B0503020202020204" pitchFamily="34" charset="0"/>
              </a:rPr>
            </a:br>
            <a:r>
              <a:rPr lang="en-US" sz="1100">
                <a:solidFill>
                  <a:schemeClr val="tx2"/>
                </a:solidFill>
                <a:latin typeface="Avenir Next" panose="020B0503020202020204" pitchFamily="34" charset="0"/>
              </a:rPr>
              <a:t>SODA enables seamless data tiering, replication, migration, and archiving to the cloud using a common S3 interface with multi-cloud support for AWS, Azure, Google Cloud, IBM Cloud, and other local S3 object storage such as Ceph</a:t>
            </a:r>
            <a:endParaRPr lang="en-US" sz="900">
              <a:solidFill>
                <a:schemeClr val="tx2"/>
              </a:solidFill>
              <a:latin typeface="Avenir Next" panose="020B0503020202020204" pitchFamily="34" charset="0"/>
            </a:endParaRPr>
          </a:p>
        </p:txBody>
      </p:sp>
      <p:sp>
        <p:nvSpPr>
          <p:cNvPr id="24" name="Rectangle 23">
            <a:extLst>
              <a:ext uri="{FF2B5EF4-FFF2-40B4-BE49-F238E27FC236}">
                <a16:creationId xmlns:a16="http://schemas.microsoft.com/office/drawing/2014/main" id="{1CA01E5F-9F70-9540-BDAA-338A43F24BD8}"/>
              </a:ext>
            </a:extLst>
          </p:cNvPr>
          <p:cNvSpPr/>
          <p:nvPr/>
        </p:nvSpPr>
        <p:spPr>
          <a:xfrm>
            <a:off x="3486485" y="1588109"/>
            <a:ext cx="2377440" cy="1800493"/>
          </a:xfrm>
          <a:prstGeom prst="rect">
            <a:avLst/>
          </a:prstGeom>
        </p:spPr>
        <p:txBody>
          <a:bodyPr wrap="square">
            <a:spAutoFit/>
          </a:bodyPr>
          <a:lstStyle/>
          <a:p>
            <a:r>
              <a:rPr lang="en-US" sz="1400" b="1">
                <a:solidFill>
                  <a:schemeClr val="tx2"/>
                </a:solidFill>
                <a:latin typeface="Avenir Next Demi Bold" panose="020B0503020202020204" pitchFamily="34" charset="0"/>
              </a:rPr>
              <a:t>DATA PROTECTION</a:t>
            </a:r>
          </a:p>
          <a:p>
            <a:endParaRPr lang="en-US" sz="900">
              <a:solidFill>
                <a:schemeClr val="tx2"/>
              </a:solidFill>
              <a:latin typeface="Avenir Next" panose="020B0503020202020204" pitchFamily="34" charset="0"/>
            </a:endParaRPr>
          </a:p>
          <a:p>
            <a:r>
              <a:rPr lang="en-US" sz="1100">
                <a:solidFill>
                  <a:schemeClr val="tx2"/>
                </a:solidFill>
                <a:latin typeface="Avenir Next" panose="020B0503020202020204" pitchFamily="34" charset="0"/>
              </a:rPr>
              <a:t>SODA uses snapshots to provide efficient data protection and instant recovery. Using data protection policies, snapshots can be programmed to be taken at intervals, and can be replicated to different storage, or to the cloud for disaster recovery</a:t>
            </a:r>
          </a:p>
        </p:txBody>
      </p:sp>
      <p:sp>
        <p:nvSpPr>
          <p:cNvPr id="25" name="Rectangle 24">
            <a:extLst>
              <a:ext uri="{FF2B5EF4-FFF2-40B4-BE49-F238E27FC236}">
                <a16:creationId xmlns:a16="http://schemas.microsoft.com/office/drawing/2014/main" id="{9923921C-BB8C-0D45-97C3-2426054D0426}"/>
              </a:ext>
            </a:extLst>
          </p:cNvPr>
          <p:cNvSpPr/>
          <p:nvPr/>
        </p:nvSpPr>
        <p:spPr>
          <a:xfrm>
            <a:off x="6363369" y="1588109"/>
            <a:ext cx="2377440" cy="1800493"/>
          </a:xfrm>
          <a:prstGeom prst="rect">
            <a:avLst/>
          </a:prstGeom>
        </p:spPr>
        <p:txBody>
          <a:bodyPr wrap="square">
            <a:spAutoFit/>
          </a:bodyPr>
          <a:lstStyle/>
          <a:p>
            <a:pPr lvl="0"/>
            <a:r>
              <a:rPr lang="en-US" sz="1400" b="1">
                <a:solidFill>
                  <a:srgbClr val="5E5E5E"/>
                </a:solidFill>
                <a:latin typeface="Avenir Next Demi Bold" panose="020B0503020202020204" pitchFamily="34" charset="0"/>
              </a:rPr>
              <a:t>DATA LIFECYCLE</a:t>
            </a:r>
          </a:p>
          <a:p>
            <a:endParaRPr lang="en-US" sz="900">
              <a:solidFill>
                <a:schemeClr val="tx2"/>
              </a:solidFill>
              <a:latin typeface="Avenir Next" panose="020B0503020202020204" pitchFamily="34" charset="0"/>
            </a:endParaRPr>
          </a:p>
          <a:p>
            <a:r>
              <a:rPr lang="en-US" sz="1100">
                <a:solidFill>
                  <a:schemeClr val="tx2"/>
                </a:solidFill>
                <a:latin typeface="Avenir Next" panose="020B0503020202020204" pitchFamily="34" charset="0"/>
              </a:rPr>
              <a:t>SODA combines different storage resources on-premise, and across multiple clouds to build tiers. Using data lifecycle policies, data that meets the lifecycle conditions is moved to the next tier, allowing data to be stored efficiently throughout their lifecycle </a:t>
            </a:r>
          </a:p>
        </p:txBody>
      </p:sp>
      <p:sp>
        <p:nvSpPr>
          <p:cNvPr id="26" name="Rectangle 25">
            <a:extLst>
              <a:ext uri="{FF2B5EF4-FFF2-40B4-BE49-F238E27FC236}">
                <a16:creationId xmlns:a16="http://schemas.microsoft.com/office/drawing/2014/main" id="{083CCAB6-5EA9-9446-8F63-926989B2F174}"/>
              </a:ext>
            </a:extLst>
          </p:cNvPr>
          <p:cNvSpPr/>
          <p:nvPr/>
        </p:nvSpPr>
        <p:spPr>
          <a:xfrm>
            <a:off x="9240254" y="1588109"/>
            <a:ext cx="2377440" cy="1800493"/>
          </a:xfrm>
          <a:prstGeom prst="rect">
            <a:avLst/>
          </a:prstGeom>
        </p:spPr>
        <p:txBody>
          <a:bodyPr wrap="square">
            <a:spAutoFit/>
          </a:bodyPr>
          <a:lstStyle/>
          <a:p>
            <a:pPr lvl="0"/>
            <a:r>
              <a:rPr lang="en-US" sz="1400" b="1">
                <a:solidFill>
                  <a:srgbClr val="5E5E5E"/>
                </a:solidFill>
                <a:latin typeface="Avenir Next Demi Bold" panose="020B0503020202020204" pitchFamily="34" charset="0"/>
              </a:rPr>
              <a:t>UNIFIED STORAGE</a:t>
            </a:r>
          </a:p>
          <a:p>
            <a:pPr lvl="0"/>
            <a:endParaRPr lang="en-US" sz="900">
              <a:solidFill>
                <a:schemeClr val="tx2"/>
              </a:solidFill>
              <a:latin typeface="Avenir Next" panose="020B0503020202020204" pitchFamily="34" charset="0"/>
            </a:endParaRPr>
          </a:p>
          <a:p>
            <a:r>
              <a:rPr lang="en-US" sz="1100">
                <a:solidFill>
                  <a:schemeClr val="tx2"/>
                </a:solidFill>
                <a:latin typeface="Avenir Next" panose="020B0503020202020204" pitchFamily="34" charset="0"/>
              </a:rPr>
              <a:t>SODA abstracts multi-vendor storage and offers block, file and object storage  services, monitoring, and more that work natively with Kubernetes, VMWare, and OpenStack. SODA can be easily extended to support other application frameworks.</a:t>
            </a:r>
          </a:p>
        </p:txBody>
      </p:sp>
      <p:sp>
        <p:nvSpPr>
          <p:cNvPr id="27" name="Rectangle 26">
            <a:extLst>
              <a:ext uri="{FF2B5EF4-FFF2-40B4-BE49-F238E27FC236}">
                <a16:creationId xmlns:a16="http://schemas.microsoft.com/office/drawing/2014/main" id="{D4F4BEFD-8CA0-7B40-B563-9107685B00B0}"/>
              </a:ext>
            </a:extLst>
          </p:cNvPr>
          <p:cNvSpPr/>
          <p:nvPr/>
        </p:nvSpPr>
        <p:spPr>
          <a:xfrm>
            <a:off x="609601" y="3740660"/>
            <a:ext cx="2377440" cy="2308324"/>
          </a:xfrm>
          <a:prstGeom prst="rect">
            <a:avLst/>
          </a:prstGeom>
        </p:spPr>
        <p:txBody>
          <a:bodyPr wrap="square">
            <a:spAutoFit/>
          </a:bodyPr>
          <a:lstStyle/>
          <a:p>
            <a:pPr lvl="0"/>
            <a:r>
              <a:rPr lang="en-US" sz="1400" b="1">
                <a:solidFill>
                  <a:srgbClr val="5E5E5E"/>
                </a:solidFill>
                <a:latin typeface="Avenir Next Demi Bold" panose="020B0503020202020204" pitchFamily="34" charset="0"/>
              </a:rPr>
              <a:t>CLOUD NATIVE STORAGE</a:t>
            </a:r>
          </a:p>
          <a:p>
            <a:endParaRPr lang="en-US" sz="900">
              <a:solidFill>
                <a:schemeClr val="tx2"/>
              </a:solidFill>
              <a:latin typeface="Avenir Next" panose="020B0503020202020204" pitchFamily="34" charset="0"/>
            </a:endParaRPr>
          </a:p>
          <a:p>
            <a:r>
              <a:rPr lang="en-US" sz="1100">
                <a:solidFill>
                  <a:schemeClr val="tx2"/>
                </a:solidFill>
                <a:latin typeface="Avenir Next" panose="020B0503020202020204" pitchFamily="34" charset="0"/>
              </a:rPr>
              <a:t>SODA provides persistent storage to Kubernetes stateful workloads with the SODA CSI driver. SODA consolidates multi-vendor storage backends into storage pools for dynamic provisioning. We are working on allowing cloud native storage to be plugged into SODA with their CSI drivers so , reducing complex multi-driver management</a:t>
            </a:r>
          </a:p>
        </p:txBody>
      </p:sp>
      <p:sp>
        <p:nvSpPr>
          <p:cNvPr id="28" name="Rectangle 27">
            <a:extLst>
              <a:ext uri="{FF2B5EF4-FFF2-40B4-BE49-F238E27FC236}">
                <a16:creationId xmlns:a16="http://schemas.microsoft.com/office/drawing/2014/main" id="{EE3F0B13-53F4-9948-8D0B-F7E036AE68A3}"/>
              </a:ext>
            </a:extLst>
          </p:cNvPr>
          <p:cNvSpPr/>
          <p:nvPr/>
        </p:nvSpPr>
        <p:spPr>
          <a:xfrm>
            <a:off x="3486485" y="3740660"/>
            <a:ext cx="2377440" cy="2308324"/>
          </a:xfrm>
          <a:prstGeom prst="rect">
            <a:avLst/>
          </a:prstGeom>
        </p:spPr>
        <p:txBody>
          <a:bodyPr wrap="square">
            <a:spAutoFit/>
          </a:bodyPr>
          <a:lstStyle/>
          <a:p>
            <a:pPr lvl="0"/>
            <a:r>
              <a:rPr lang="en-US" sz="1400" b="1">
                <a:solidFill>
                  <a:srgbClr val="5E5E5E"/>
                </a:solidFill>
                <a:latin typeface="Avenir Next Demi Bold" panose="020B0503020202020204" pitchFamily="34" charset="0"/>
              </a:rPr>
              <a:t>DATA GOVERNANCE</a:t>
            </a:r>
          </a:p>
          <a:p>
            <a:endParaRPr lang="en-US" sz="900">
              <a:solidFill>
                <a:schemeClr val="tx2"/>
              </a:solidFill>
              <a:latin typeface="Avenir Next" panose="020B0503020202020204" pitchFamily="34" charset="0"/>
            </a:endParaRPr>
          </a:p>
          <a:p>
            <a:r>
              <a:rPr lang="en-US" sz="1100">
                <a:solidFill>
                  <a:schemeClr val="tx2"/>
                </a:solidFill>
                <a:latin typeface="Avenir Next" panose="020B0503020202020204" pitchFamily="34" charset="0"/>
              </a:rPr>
              <a:t>SODA is working to offer a common data governance framework from edge to core to cloud to meet the needs for data regulations. This framework will provide, access control, data security, data retention, key management, etc. for data at rest and data in flight. We are looking for data governance and security experts to join us in this effort.</a:t>
            </a:r>
          </a:p>
        </p:txBody>
      </p:sp>
      <p:sp>
        <p:nvSpPr>
          <p:cNvPr id="29" name="Rectangle 28">
            <a:extLst>
              <a:ext uri="{FF2B5EF4-FFF2-40B4-BE49-F238E27FC236}">
                <a16:creationId xmlns:a16="http://schemas.microsoft.com/office/drawing/2014/main" id="{A47760D1-B8AB-9B42-9F6E-D9746D71D4A3}"/>
              </a:ext>
            </a:extLst>
          </p:cNvPr>
          <p:cNvSpPr/>
          <p:nvPr/>
        </p:nvSpPr>
        <p:spPr>
          <a:xfrm>
            <a:off x="6363369" y="3740660"/>
            <a:ext cx="2377440" cy="2139047"/>
          </a:xfrm>
          <a:prstGeom prst="rect">
            <a:avLst/>
          </a:prstGeom>
        </p:spPr>
        <p:txBody>
          <a:bodyPr wrap="square">
            <a:spAutoFit/>
          </a:bodyPr>
          <a:lstStyle/>
          <a:p>
            <a:pPr lvl="0"/>
            <a:r>
              <a:rPr lang="en-US" sz="1400" b="1">
                <a:solidFill>
                  <a:srgbClr val="5E5E5E"/>
                </a:solidFill>
                <a:latin typeface="Avenir Next Demi Bold" panose="020B0503020202020204" pitchFamily="34" charset="0"/>
              </a:rPr>
              <a:t>DATA ORCHESTRATION</a:t>
            </a:r>
          </a:p>
          <a:p>
            <a:endParaRPr lang="en-US" sz="900">
              <a:solidFill>
                <a:schemeClr val="tx2"/>
              </a:solidFill>
              <a:latin typeface="Avenir Next" panose="020B0503020202020204" pitchFamily="34" charset="0"/>
            </a:endParaRPr>
          </a:p>
          <a:p>
            <a:r>
              <a:rPr lang="en-US" sz="1100">
                <a:solidFill>
                  <a:schemeClr val="tx2"/>
                </a:solidFill>
                <a:latin typeface="Avenir Next" panose="020B0503020202020204" pitchFamily="34" charset="0"/>
              </a:rPr>
              <a:t>SODA is working to support data orchestration for IoT, big data, machine learning and other popular application frameworks, across different backend storage, and multiple clouds with a distributed data store.  We welcome developers who are interested In working on this project.</a:t>
            </a:r>
          </a:p>
        </p:txBody>
      </p:sp>
      <p:sp>
        <p:nvSpPr>
          <p:cNvPr id="30" name="Rectangle 29">
            <a:extLst>
              <a:ext uri="{FF2B5EF4-FFF2-40B4-BE49-F238E27FC236}">
                <a16:creationId xmlns:a16="http://schemas.microsoft.com/office/drawing/2014/main" id="{A2F4ACEA-EB95-1246-BAB0-C4FFCEB2EADB}"/>
              </a:ext>
            </a:extLst>
          </p:cNvPr>
          <p:cNvSpPr/>
          <p:nvPr/>
        </p:nvSpPr>
        <p:spPr>
          <a:xfrm>
            <a:off x="9240254" y="3740660"/>
            <a:ext cx="2377440" cy="2139047"/>
          </a:xfrm>
          <a:prstGeom prst="rect">
            <a:avLst/>
          </a:prstGeom>
        </p:spPr>
        <p:txBody>
          <a:bodyPr wrap="square">
            <a:spAutoFit/>
          </a:bodyPr>
          <a:lstStyle/>
          <a:p>
            <a:pPr lvl="0"/>
            <a:r>
              <a:rPr lang="en-US" sz="1400" b="1">
                <a:solidFill>
                  <a:srgbClr val="5E5E5E"/>
                </a:solidFill>
                <a:latin typeface="Avenir Next Demi Bold" panose="020B0503020202020204" pitchFamily="34" charset="0"/>
              </a:rPr>
              <a:t>DATA ENERGY</a:t>
            </a:r>
          </a:p>
          <a:p>
            <a:pPr lvl="0"/>
            <a:endParaRPr lang="en-US" sz="900" b="1">
              <a:solidFill>
                <a:srgbClr val="5E5E5E"/>
              </a:solidFill>
              <a:latin typeface="Avenir Next Demi Bold" panose="020B0503020202020204" pitchFamily="34" charset="0"/>
            </a:endParaRPr>
          </a:p>
          <a:p>
            <a:pPr lvl="0"/>
            <a:r>
              <a:rPr lang="en-US" sz="1100">
                <a:solidFill>
                  <a:schemeClr val="tx2"/>
                </a:solidFill>
                <a:latin typeface="Avenir Next" panose="020B0503020202020204" pitchFamily="34" charset="0"/>
              </a:rPr>
              <a:t>Data energy is a new area of focus which tries to profile, analyze and optimize the energy consumption for data management. We envision data energy to be a key ROI and a competitive parameter for data solutions. SODA community has identified this for  standardization to bring about energy efficient data solutions.</a:t>
            </a:r>
          </a:p>
        </p:txBody>
      </p:sp>
      <p:graphicFrame>
        <p:nvGraphicFramePr>
          <p:cNvPr id="11" name="Diagram 10">
            <a:extLst>
              <a:ext uri="{FF2B5EF4-FFF2-40B4-BE49-F238E27FC236}">
                <a16:creationId xmlns:a16="http://schemas.microsoft.com/office/drawing/2014/main" id="{F8D774EF-1F07-461B-A33B-96A39193C0DD}"/>
              </a:ext>
            </a:extLst>
          </p:cNvPr>
          <p:cNvGraphicFramePr/>
          <p:nvPr>
            <p:extLst>
              <p:ext uri="{D42A27DB-BD31-4B8C-83A1-F6EECF244321}">
                <p14:modId xmlns:p14="http://schemas.microsoft.com/office/powerpoint/2010/main" val="3928924749"/>
              </p:ext>
            </p:extLst>
          </p:nvPr>
        </p:nvGraphicFramePr>
        <p:xfrm>
          <a:off x="0" y="6261926"/>
          <a:ext cx="5730239"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3063120"/>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Ning Wu</DisplayName>
        <AccountId>621</AccountId>
        <AccountType/>
      </UserInfo>
      <UserInfo>
        <DisplayName>Feng (Frank)  Zhang</DisplayName>
        <AccountId>1547</AccountId>
        <AccountType/>
      </UserInfo>
      <UserInfo>
        <DisplayName>Nelson Liao</DisplayName>
        <AccountId>1019</AccountId>
        <AccountType/>
      </UserInfo>
      <UserInfo>
        <DisplayName>Yong Wang</DisplayName>
        <AccountId>753</AccountId>
        <AccountType/>
      </UserInfo>
      <UserInfo>
        <DisplayName>Viona Ouyang</DisplayName>
        <AccountId>1505</AccountId>
        <AccountType/>
      </UserInfo>
      <UserInfo>
        <DisplayName>Steven Tan</DisplayName>
        <AccountId>1121</AccountId>
        <AccountType/>
      </UserInfo>
      <UserInfo>
        <DisplayName>Hui Lei</DisplayName>
        <AccountId>1151</AccountId>
        <AccountType/>
      </UserInfo>
      <UserInfo>
        <DisplayName>Zhihao Tang</DisplayName>
        <AccountId>1079</AccountId>
        <AccountType/>
      </UserInfo>
      <UserInfo>
        <DisplayName>Jinshui Liu</DisplayName>
        <AccountId>164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5885C6-6EB0-4859-B848-2E06A4CEFB15}">
  <ds:schemaRefs>
    <ds:schemaRef ds:uri="http://schemas.microsoft.com/office/2006/metadata/properties"/>
    <ds:schemaRef ds:uri="91b7cdcb-e07a-4697-9cbd-de75cc76871b"/>
    <ds:schemaRef ds:uri="http://purl.org/dc/dcmitype/"/>
    <ds:schemaRef ds:uri="http://www.w3.org/XML/1998/namespace"/>
    <ds:schemaRef ds:uri="http://purl.org/dc/terms/"/>
    <ds:schemaRef ds:uri="http://purl.org/dc/elements/1.1/"/>
    <ds:schemaRef ds:uri="http://schemas.microsoft.com/office/2006/documentManagement/types"/>
    <ds:schemaRef ds:uri="e98f124e-b0bc-49a4-9f96-52185cd001a4"/>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AF9169A8-C682-4624-B206-DF855A1723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9DCD7D-927F-4FCD-A86D-495E9CD9E4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3011</Words>
  <Application>Microsoft Office PowerPoint</Application>
  <PresentationFormat>Widescreen</PresentationFormat>
  <Paragraphs>501</Paragraphs>
  <Slides>13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Akkurat Pro</vt:lpstr>
      <vt:lpstr>Avenir Next</vt:lpstr>
      <vt:lpstr>Avenir Next Demi Bold</vt:lpstr>
      <vt:lpstr>Avenir Next Medium</vt:lpstr>
      <vt:lpstr>Avenir Next Regular</vt:lpstr>
      <vt:lpstr>Fujitsu Sans</vt:lpstr>
      <vt:lpstr>微软雅黑</vt:lpstr>
      <vt:lpstr>Arial</vt:lpstr>
      <vt:lpstr>Calibri</vt:lpstr>
      <vt:lpstr>Wingdings</vt:lpstr>
      <vt:lpstr>BCW</vt:lpstr>
      <vt:lpstr>ARM64 Booming: One Architecture, Many SoC CPUs &amp; Servers</vt:lpstr>
      <vt:lpstr>Maturing ARM64 Computing Software Ecosystem </vt:lpstr>
      <vt:lpstr>Huawei’s Strategy &amp; Actions for Fostering ARM64 Ecosystem </vt:lpstr>
      <vt:lpstr>SODA FOUNDATION</vt:lpstr>
      <vt:lpstr>SODA for Open Autonomous Data Management</vt:lpstr>
      <vt:lpstr>SODA FOUNDATION</vt:lpstr>
      <vt:lpstr>THE SODA FRAMEWORK</vt:lpstr>
      <vt:lpstr>SODA ARCHITECTURE</vt:lpstr>
      <vt:lpstr>USE CASES</vt:lpstr>
      <vt:lpstr>SODA CORE STRATEGY </vt:lpstr>
      <vt:lpstr>SODA INCUBATOR</vt:lpstr>
      <vt:lpstr>RELEASES</vt:lpstr>
      <vt:lpstr>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Ecosystem &amp; Innovation to automate the Data-Driven Information Infrastructure  Boston Storage Solution Group May 2020</dc:title>
  <dc:creator>Viona Ouyang</dc:creator>
  <cp:lastModifiedBy>Viona Ouyang</cp:lastModifiedBy>
  <cp:revision>5</cp:revision>
  <dcterms:created xsi:type="dcterms:W3CDTF">2020-05-21T06:51:07Z</dcterms:created>
  <dcterms:modified xsi:type="dcterms:W3CDTF">2020-05-29T21:05:42Z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0x010100F95203FBB37A2044B6A01EDE15CC450D</vt:lpwstr>
  </property>
</Properties>
</file>